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7" r:id="rId2"/>
    <p:sldMasterId id="2147483679" r:id="rId3"/>
  </p:sldMasterIdLst>
  <p:notesMasterIdLst>
    <p:notesMasterId r:id="rId74"/>
  </p:notesMasterIdLst>
  <p:sldIdLst>
    <p:sldId id="256" r:id="rId4"/>
    <p:sldId id="257" r:id="rId5"/>
    <p:sldId id="308" r:id="rId6"/>
    <p:sldId id="309" r:id="rId7"/>
    <p:sldId id="310" r:id="rId8"/>
    <p:sldId id="311" r:id="rId9"/>
    <p:sldId id="312" r:id="rId10"/>
    <p:sldId id="313" r:id="rId11"/>
    <p:sldId id="314" r:id="rId12"/>
    <p:sldId id="315" r:id="rId13"/>
    <p:sldId id="316" r:id="rId14"/>
    <p:sldId id="317" r:id="rId15"/>
    <p:sldId id="373" r:id="rId16"/>
    <p:sldId id="374" r:id="rId17"/>
    <p:sldId id="277" r:id="rId18"/>
    <p:sldId id="278" r:id="rId19"/>
    <p:sldId id="279" r:id="rId20"/>
    <p:sldId id="280" r:id="rId21"/>
    <p:sldId id="281" r:id="rId22"/>
    <p:sldId id="282" r:id="rId23"/>
    <p:sldId id="319" r:id="rId24"/>
    <p:sldId id="283" r:id="rId25"/>
    <p:sldId id="371" r:id="rId26"/>
    <p:sldId id="372" r:id="rId27"/>
    <p:sldId id="284" r:id="rId28"/>
    <p:sldId id="285" r:id="rId29"/>
    <p:sldId id="320" r:id="rId30"/>
    <p:sldId id="321" r:id="rId31"/>
    <p:sldId id="322" r:id="rId32"/>
    <p:sldId id="323" r:id="rId33"/>
    <p:sldId id="324" r:id="rId34"/>
    <p:sldId id="325" r:id="rId35"/>
    <p:sldId id="326" r:id="rId36"/>
    <p:sldId id="286" r:id="rId37"/>
    <p:sldId id="287" r:id="rId38"/>
    <p:sldId id="288" r:id="rId39"/>
    <p:sldId id="290" r:id="rId40"/>
    <p:sldId id="291" r:id="rId41"/>
    <p:sldId id="292" r:id="rId42"/>
    <p:sldId id="293" r:id="rId43"/>
    <p:sldId id="296" r:id="rId44"/>
    <p:sldId id="297" r:id="rId45"/>
    <p:sldId id="299" r:id="rId46"/>
    <p:sldId id="300" r:id="rId47"/>
    <p:sldId id="376" r:id="rId48"/>
    <p:sldId id="375" r:id="rId49"/>
    <p:sldId id="301" r:id="rId50"/>
    <p:sldId id="385" r:id="rId51"/>
    <p:sldId id="386" r:id="rId52"/>
    <p:sldId id="381" r:id="rId53"/>
    <p:sldId id="382" r:id="rId54"/>
    <p:sldId id="302" r:id="rId55"/>
    <p:sldId id="387" r:id="rId56"/>
    <p:sldId id="384" r:id="rId57"/>
    <p:sldId id="383" r:id="rId58"/>
    <p:sldId id="379" r:id="rId59"/>
    <p:sldId id="377" r:id="rId60"/>
    <p:sldId id="378" r:id="rId61"/>
    <p:sldId id="303" r:id="rId62"/>
    <p:sldId id="304" r:id="rId63"/>
    <p:sldId id="380" r:id="rId64"/>
    <p:sldId id="305" r:id="rId65"/>
    <p:sldId id="306" r:id="rId66"/>
    <p:sldId id="342" r:id="rId67"/>
    <p:sldId id="343" r:id="rId68"/>
    <p:sldId id="367" r:id="rId69"/>
    <p:sldId id="368" r:id="rId70"/>
    <p:sldId id="369" r:id="rId71"/>
    <p:sldId id="370" r:id="rId72"/>
    <p:sldId id="318" r:id="rId73"/>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6" d="100"/>
          <a:sy n="66" d="100"/>
        </p:scale>
        <p:origin x="-1506" y="-27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63" Type="http://schemas.openxmlformats.org/officeDocument/2006/relationships/slide" Target="slides/slide60.xml"/><Relationship Id="rId68" Type="http://schemas.openxmlformats.org/officeDocument/2006/relationships/slide" Target="slides/slide65.xml"/><Relationship Id="rId76" Type="http://schemas.openxmlformats.org/officeDocument/2006/relationships/viewProps" Target="viewProps.xml"/><Relationship Id="rId7" Type="http://schemas.openxmlformats.org/officeDocument/2006/relationships/slide" Target="slides/slide4.xml"/><Relationship Id="rId71" Type="http://schemas.openxmlformats.org/officeDocument/2006/relationships/slide" Target="slides/slide68.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66" Type="http://schemas.openxmlformats.org/officeDocument/2006/relationships/slide" Target="slides/slide63.xml"/><Relationship Id="rId74"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61" Type="http://schemas.openxmlformats.org/officeDocument/2006/relationships/slide" Target="slides/slide58.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slide" Target="slides/slide62.xml"/><Relationship Id="rId73" Type="http://schemas.openxmlformats.org/officeDocument/2006/relationships/slide" Target="slides/slide70.xml"/><Relationship Id="rId78"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slide" Target="slides/slide61.xml"/><Relationship Id="rId69" Type="http://schemas.openxmlformats.org/officeDocument/2006/relationships/slide" Target="slides/slide66.xml"/><Relationship Id="rId77" Type="http://schemas.openxmlformats.org/officeDocument/2006/relationships/theme" Target="theme/theme1.xml"/><Relationship Id="rId8" Type="http://schemas.openxmlformats.org/officeDocument/2006/relationships/slide" Target="slides/slide5.xml"/><Relationship Id="rId51" Type="http://schemas.openxmlformats.org/officeDocument/2006/relationships/slide" Target="slides/slide48.xml"/><Relationship Id="rId72" Type="http://schemas.openxmlformats.org/officeDocument/2006/relationships/slide" Target="slides/slide69.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slide" Target="slides/slide64.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70" Type="http://schemas.openxmlformats.org/officeDocument/2006/relationships/slide" Target="slides/slide67.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39BBC6D5-FABB-4C3A-B47B-B2A3C703AF7F}" type="datetimeFigureOut">
              <a:rPr lang="en-US" smtClean="0"/>
              <a:t>1/30/2018</a:t>
            </a:fld>
            <a:endParaRPr lang="en-US"/>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CB53F377-6884-4D12-B350-21CF3B878FBC}" type="slidenum">
              <a:rPr lang="en-US" smtClean="0"/>
              <a:t>‹#›</a:t>
            </a:fld>
            <a:endParaRPr lang="en-US"/>
          </a:p>
        </p:txBody>
      </p:sp>
    </p:spTree>
    <p:extLst>
      <p:ext uri="{BB962C8B-B14F-4D97-AF65-F5344CB8AC3E}">
        <p14:creationId xmlns:p14="http://schemas.microsoft.com/office/powerpoint/2010/main" val="19404034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E70DE485-39A9-42BE-8512-96D779295D77}" type="slidenum">
              <a:rPr lang="en-GB"/>
              <a:pPr/>
              <a:t>3</a:t>
            </a:fld>
            <a:endParaRPr lang="en-GB" dirty="0"/>
          </a:p>
        </p:txBody>
      </p:sp>
      <p:sp>
        <p:nvSpPr>
          <p:cNvPr id="136194" name="Rectangle 2"/>
          <p:cNvSpPr>
            <a:spLocks noGrp="1" noRot="1" noChangeAspect="1" noChangeArrowheads="1" noTextEdit="1"/>
          </p:cNvSpPr>
          <p:nvPr>
            <p:ph type="sldImg"/>
          </p:nvPr>
        </p:nvSpPr>
        <p:spPr>
          <a:ln/>
        </p:spPr>
      </p:sp>
      <p:sp>
        <p:nvSpPr>
          <p:cNvPr id="136195" name="Rectangle 3"/>
          <p:cNvSpPr>
            <a:spLocks noGrp="1" noChangeArrowheads="1"/>
          </p:cNvSpPr>
          <p:nvPr>
            <p:ph type="body" idx="1"/>
          </p:nvPr>
        </p:nvSpPr>
        <p:spPr/>
        <p:txBody>
          <a:bodyPr/>
          <a:lstStyle/>
          <a:p>
            <a:r>
              <a:rPr lang="en-US" dirty="0" smtClean="0"/>
              <a:t>The Indian Boilers Act 1923</a:t>
            </a:r>
          </a:p>
          <a:p>
            <a:r>
              <a:rPr lang="en-US" dirty="0" smtClean="0"/>
              <a:t>Amendment in 2007</a:t>
            </a:r>
          </a:p>
          <a:p>
            <a:r>
              <a:rPr lang="en-US" dirty="0" smtClean="0"/>
              <a:t>25 </a:t>
            </a:r>
            <a:r>
              <a:rPr lang="en-US" dirty="0" err="1" smtClean="0"/>
              <a:t>litrs</a:t>
            </a:r>
            <a:r>
              <a:rPr lang="en-US" dirty="0" smtClean="0"/>
              <a:t> and above  1 kg/cm2</a:t>
            </a:r>
          </a:p>
          <a:p>
            <a:r>
              <a:rPr lang="en-US" dirty="0" smtClean="0"/>
              <a:t>Boiler components- steam</a:t>
            </a:r>
            <a:r>
              <a:rPr lang="en-US" baseline="0" dirty="0" smtClean="0"/>
              <a:t> </a:t>
            </a:r>
            <a:r>
              <a:rPr lang="en-US" baseline="0" dirty="0" err="1" smtClean="0"/>
              <a:t>pipe,feed</a:t>
            </a:r>
            <a:r>
              <a:rPr lang="en-US" baseline="0" dirty="0" smtClean="0"/>
              <a:t> pipe, super heater, economiser, any mounting internal or external</a:t>
            </a:r>
          </a:p>
          <a:p>
            <a:r>
              <a:rPr lang="en-US" baseline="0" dirty="0" smtClean="0"/>
              <a:t>Steam pipe – 3.5 kg/cm2 or 1 inch internal thickness </a:t>
            </a:r>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40000"/>
              </a:lnSpc>
              <a:spcBef>
                <a:spcPts val="0"/>
              </a:spcBef>
              <a:spcAft>
                <a:spcPts val="600"/>
              </a:spcAft>
            </a:pPr>
            <a:r>
              <a:rPr lang="en-US" sz="1200" dirty="0" smtClean="0"/>
              <a:t>High draft – High excess air</a:t>
            </a:r>
          </a:p>
          <a:p>
            <a:pPr>
              <a:lnSpc>
                <a:spcPct val="140000"/>
              </a:lnSpc>
              <a:spcBef>
                <a:spcPts val="0"/>
              </a:spcBef>
              <a:spcAft>
                <a:spcPts val="600"/>
              </a:spcAft>
            </a:pPr>
            <a:r>
              <a:rPr lang="en-US" sz="1200" dirty="0" smtClean="0"/>
              <a:t>Damper between boiler and stack automatically controls the draft by opening or closing the damper depending on the feedback from O</a:t>
            </a:r>
            <a:r>
              <a:rPr lang="en-US" sz="1200" baseline="-25000" dirty="0" smtClean="0"/>
              <a:t>2</a:t>
            </a:r>
            <a:r>
              <a:rPr lang="en-US" sz="1200" dirty="0" smtClean="0"/>
              <a:t> (excess air) level </a:t>
            </a:r>
          </a:p>
          <a:p>
            <a:endParaRPr lang="en-US" dirty="0"/>
          </a:p>
        </p:txBody>
      </p:sp>
      <p:sp>
        <p:nvSpPr>
          <p:cNvPr id="4" name="Slide Number Placeholder 3"/>
          <p:cNvSpPr>
            <a:spLocks noGrp="1"/>
          </p:cNvSpPr>
          <p:nvPr>
            <p:ph type="sldNum" sz="quarter" idx="10"/>
          </p:nvPr>
        </p:nvSpPr>
        <p:spPr/>
        <p:txBody>
          <a:bodyPr/>
          <a:lstStyle/>
          <a:p>
            <a:fld id="{CB53F377-6884-4D12-B350-21CF3B878FBC}" type="slidenum">
              <a:rPr lang="en-US" smtClean="0"/>
              <a:t>58</a:t>
            </a:fld>
            <a:endParaRPr lang="en-US"/>
          </a:p>
        </p:txBody>
      </p:sp>
    </p:spTree>
    <p:extLst>
      <p:ext uri="{BB962C8B-B14F-4D97-AF65-F5344CB8AC3E}">
        <p14:creationId xmlns:p14="http://schemas.microsoft.com/office/powerpoint/2010/main" val="2507166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40000"/>
              </a:lnSpc>
              <a:spcBef>
                <a:spcPts val="0"/>
              </a:spcBef>
              <a:spcAft>
                <a:spcPts val="600"/>
              </a:spcAft>
            </a:pPr>
            <a:r>
              <a:rPr lang="en-US" sz="1200" dirty="0" smtClean="0"/>
              <a:t>High pressure steam ---high fuel combustion</a:t>
            </a:r>
          </a:p>
          <a:p>
            <a:pPr>
              <a:lnSpc>
                <a:spcPct val="140000"/>
              </a:lnSpc>
              <a:spcBef>
                <a:spcPts val="0"/>
              </a:spcBef>
              <a:spcAft>
                <a:spcPts val="600"/>
              </a:spcAft>
            </a:pPr>
            <a:r>
              <a:rPr lang="en-US" sz="1200" dirty="0" smtClean="0"/>
              <a:t>Boiler steam pressure should be based on the temperature required in the heating process</a:t>
            </a:r>
          </a:p>
          <a:p>
            <a:pPr marL="0" indent="0">
              <a:lnSpc>
                <a:spcPct val="140000"/>
              </a:lnSpc>
              <a:spcBef>
                <a:spcPts val="0"/>
              </a:spcBef>
              <a:spcAft>
                <a:spcPts val="600"/>
              </a:spcAft>
              <a:buNone/>
            </a:pPr>
            <a:r>
              <a:rPr lang="en-US" sz="1200" dirty="0" smtClean="0"/>
              <a:t>      </a:t>
            </a:r>
            <a:r>
              <a:rPr lang="en-US" sz="1200" b="1" dirty="0" smtClean="0"/>
              <a:t>Not on steam pressure that can be generated in boiler</a:t>
            </a:r>
          </a:p>
          <a:p>
            <a:pPr>
              <a:lnSpc>
                <a:spcPct val="140000"/>
              </a:lnSpc>
              <a:spcBef>
                <a:spcPts val="0"/>
              </a:spcBef>
              <a:spcAft>
                <a:spcPts val="600"/>
              </a:spcAft>
            </a:pPr>
            <a:r>
              <a:rPr lang="en-US" sz="1200" dirty="0" smtClean="0"/>
              <a:t>Reset steam pressure in boiler to match with the actual steam load requirements to save energy</a:t>
            </a:r>
          </a:p>
          <a:p>
            <a:endParaRPr lang="en-US" dirty="0"/>
          </a:p>
        </p:txBody>
      </p:sp>
      <p:sp>
        <p:nvSpPr>
          <p:cNvPr id="4" name="Slide Number Placeholder 3"/>
          <p:cNvSpPr>
            <a:spLocks noGrp="1"/>
          </p:cNvSpPr>
          <p:nvPr>
            <p:ph type="sldNum" sz="quarter" idx="10"/>
          </p:nvPr>
        </p:nvSpPr>
        <p:spPr/>
        <p:txBody>
          <a:bodyPr/>
          <a:lstStyle/>
          <a:p>
            <a:fld id="{CB53F377-6884-4D12-B350-21CF3B878FBC}" type="slidenum">
              <a:rPr lang="en-US" smtClean="0"/>
              <a:t>60</a:t>
            </a:fld>
            <a:endParaRPr lang="en-US"/>
          </a:p>
        </p:txBody>
      </p:sp>
    </p:spTree>
    <p:extLst>
      <p:ext uri="{BB962C8B-B14F-4D97-AF65-F5344CB8AC3E}">
        <p14:creationId xmlns:p14="http://schemas.microsoft.com/office/powerpoint/2010/main" val="7967113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cs typeface="Times New Roman" pitchFamily="18" charset="0"/>
              </a:rPr>
              <a:t>Since boiler plants traditionally have a useful life of well over 25 years, replacement must be carefully studied.</a:t>
            </a:r>
            <a:r>
              <a:rPr lang="en-GB" sz="1200" dirty="0" smtClean="0"/>
              <a:t> </a:t>
            </a:r>
          </a:p>
          <a:p>
            <a:endParaRPr lang="en-US" dirty="0"/>
          </a:p>
        </p:txBody>
      </p:sp>
      <p:sp>
        <p:nvSpPr>
          <p:cNvPr id="4" name="Slide Number Placeholder 3"/>
          <p:cNvSpPr>
            <a:spLocks noGrp="1"/>
          </p:cNvSpPr>
          <p:nvPr>
            <p:ph type="sldNum" sz="quarter" idx="10"/>
          </p:nvPr>
        </p:nvSpPr>
        <p:spPr/>
        <p:txBody>
          <a:bodyPr/>
          <a:lstStyle/>
          <a:p>
            <a:fld id="{CB53F377-6884-4D12-B350-21CF3B878FBC}" type="slidenum">
              <a:rPr lang="en-US" smtClean="0"/>
              <a:t>63</a:t>
            </a:fld>
            <a:endParaRPr lang="en-US"/>
          </a:p>
        </p:txBody>
      </p:sp>
    </p:spTree>
    <p:extLst>
      <p:ext uri="{BB962C8B-B14F-4D97-AF65-F5344CB8AC3E}">
        <p14:creationId xmlns:p14="http://schemas.microsoft.com/office/powerpoint/2010/main" val="12615492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FF40194-4189-4813-9143-E8F4FB35905C}" type="slidenum">
              <a:rPr lang="en-US" smtClean="0"/>
              <a:t>64</a:t>
            </a:fld>
            <a:endParaRPr lang="en-US"/>
          </a:p>
        </p:txBody>
      </p:sp>
    </p:spTree>
    <p:extLst>
      <p:ext uri="{BB962C8B-B14F-4D97-AF65-F5344CB8AC3E}">
        <p14:creationId xmlns:p14="http://schemas.microsoft.com/office/powerpoint/2010/main" val="8951896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FF40194-4189-4813-9143-E8F4FB35905C}" type="slidenum">
              <a:rPr lang="en-US" smtClean="0"/>
              <a:t>65</a:t>
            </a:fld>
            <a:endParaRPr lang="en-US"/>
          </a:p>
        </p:txBody>
      </p:sp>
    </p:spTree>
    <p:extLst>
      <p:ext uri="{BB962C8B-B14F-4D97-AF65-F5344CB8AC3E}">
        <p14:creationId xmlns:p14="http://schemas.microsoft.com/office/powerpoint/2010/main" val="8951896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FF40194-4189-4813-9143-E8F4FB35905C}" type="slidenum">
              <a:rPr lang="en-US" smtClean="0">
                <a:solidFill>
                  <a:prstClr val="black"/>
                </a:solidFill>
              </a:rPr>
              <a:pPr/>
              <a:t>66</a:t>
            </a:fld>
            <a:endParaRPr lang="en-US">
              <a:solidFill>
                <a:prstClr val="black"/>
              </a:solidFill>
            </a:endParaRPr>
          </a:p>
        </p:txBody>
      </p:sp>
    </p:spTree>
    <p:extLst>
      <p:ext uri="{BB962C8B-B14F-4D97-AF65-F5344CB8AC3E}">
        <p14:creationId xmlns:p14="http://schemas.microsoft.com/office/powerpoint/2010/main" val="8951896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FF40194-4189-4813-9143-E8F4FB35905C}" type="slidenum">
              <a:rPr lang="en-US" smtClean="0">
                <a:solidFill>
                  <a:prstClr val="black"/>
                </a:solidFill>
              </a:rPr>
              <a:pPr/>
              <a:t>67</a:t>
            </a:fld>
            <a:endParaRPr lang="en-US">
              <a:solidFill>
                <a:prstClr val="black"/>
              </a:solidFill>
            </a:endParaRPr>
          </a:p>
        </p:txBody>
      </p:sp>
    </p:spTree>
    <p:extLst>
      <p:ext uri="{BB962C8B-B14F-4D97-AF65-F5344CB8AC3E}">
        <p14:creationId xmlns:p14="http://schemas.microsoft.com/office/powerpoint/2010/main" val="8951896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FF40194-4189-4813-9143-E8F4FB35905C}" type="slidenum">
              <a:rPr lang="en-US" smtClean="0">
                <a:solidFill>
                  <a:prstClr val="black"/>
                </a:solidFill>
              </a:rPr>
              <a:pPr/>
              <a:t>68</a:t>
            </a:fld>
            <a:endParaRPr lang="en-US">
              <a:solidFill>
                <a:prstClr val="black"/>
              </a:solidFill>
            </a:endParaRPr>
          </a:p>
        </p:txBody>
      </p:sp>
    </p:spTree>
    <p:extLst>
      <p:ext uri="{BB962C8B-B14F-4D97-AF65-F5344CB8AC3E}">
        <p14:creationId xmlns:p14="http://schemas.microsoft.com/office/powerpoint/2010/main" val="89518968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FF40194-4189-4813-9143-E8F4FB35905C}" type="slidenum">
              <a:rPr lang="en-US" smtClean="0">
                <a:solidFill>
                  <a:prstClr val="black"/>
                </a:solidFill>
              </a:rPr>
              <a:pPr/>
              <a:t>69</a:t>
            </a:fld>
            <a:endParaRPr lang="en-US">
              <a:solidFill>
                <a:prstClr val="black"/>
              </a:solidFill>
            </a:endParaRPr>
          </a:p>
        </p:txBody>
      </p:sp>
    </p:spTree>
    <p:extLst>
      <p:ext uri="{BB962C8B-B14F-4D97-AF65-F5344CB8AC3E}">
        <p14:creationId xmlns:p14="http://schemas.microsoft.com/office/powerpoint/2010/main" val="8951896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CAFF3123-7946-4984-A0A8-B0E1D4326430}" type="slidenum">
              <a:rPr lang="en-GB"/>
              <a:pPr/>
              <a:t>4</a:t>
            </a:fld>
            <a:endParaRPr lang="en-GB"/>
          </a:p>
        </p:txBody>
      </p:sp>
      <p:sp>
        <p:nvSpPr>
          <p:cNvPr id="137218" name="Rectangle 2"/>
          <p:cNvSpPr>
            <a:spLocks noGrp="1" noRot="1" noChangeAspect="1" noChangeArrowheads="1" noTextEdit="1"/>
          </p:cNvSpPr>
          <p:nvPr>
            <p:ph type="sldImg"/>
          </p:nvPr>
        </p:nvSpPr>
        <p:spPr>
          <a:ln/>
        </p:spPr>
      </p:sp>
      <p:sp>
        <p:nvSpPr>
          <p:cNvPr id="1372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comes as a complete package. Once delivered at site, it requires only steam , water ,</a:t>
            </a:r>
            <a:r>
              <a:rPr lang="en-US" baseline="0" dirty="0" smtClean="0"/>
              <a:t> fuel and electrical connections to become operational</a:t>
            </a:r>
            <a:endParaRPr lang="en-US" dirty="0"/>
          </a:p>
        </p:txBody>
      </p:sp>
      <p:sp>
        <p:nvSpPr>
          <p:cNvPr id="4" name="Slide Number Placeholder 3"/>
          <p:cNvSpPr>
            <a:spLocks noGrp="1"/>
          </p:cNvSpPr>
          <p:nvPr>
            <p:ph type="sldNum" sz="quarter" idx="10"/>
          </p:nvPr>
        </p:nvSpPr>
        <p:spPr/>
        <p:txBody>
          <a:bodyPr/>
          <a:lstStyle/>
          <a:p>
            <a:fld id="{CB53F377-6884-4D12-B350-21CF3B878FBC}" type="slidenum">
              <a:rPr lang="en-US" smtClean="0"/>
              <a:t>7</a:t>
            </a:fld>
            <a:endParaRPr lang="en-US"/>
          </a:p>
        </p:txBody>
      </p:sp>
    </p:spTree>
    <p:extLst>
      <p:ext uri="{BB962C8B-B14F-4D97-AF65-F5344CB8AC3E}">
        <p14:creationId xmlns:p14="http://schemas.microsoft.com/office/powerpoint/2010/main" val="5885352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Most coal fired power station boilers use Pulverised</a:t>
            </a:r>
            <a:r>
              <a:rPr lang="en-US" baseline="0" dirty="0" smtClean="0"/>
              <a:t> coal</a:t>
            </a:r>
            <a:endParaRPr lang="en-US" dirty="0"/>
          </a:p>
        </p:txBody>
      </p:sp>
      <p:sp>
        <p:nvSpPr>
          <p:cNvPr id="4" name="Slide Number Placeholder 3"/>
          <p:cNvSpPr>
            <a:spLocks noGrp="1"/>
          </p:cNvSpPr>
          <p:nvPr>
            <p:ph type="sldNum" sz="quarter" idx="10"/>
          </p:nvPr>
        </p:nvSpPr>
        <p:spPr/>
        <p:txBody>
          <a:bodyPr/>
          <a:lstStyle/>
          <a:p>
            <a:fld id="{CB53F377-6884-4D12-B350-21CF3B878FBC}" type="slidenum">
              <a:rPr lang="en-US" smtClean="0"/>
              <a:t>8</a:t>
            </a:fld>
            <a:endParaRPr lang="en-US"/>
          </a:p>
        </p:txBody>
      </p:sp>
    </p:spTree>
    <p:extLst>
      <p:ext uri="{BB962C8B-B14F-4D97-AF65-F5344CB8AC3E}">
        <p14:creationId xmlns:p14="http://schemas.microsoft.com/office/powerpoint/2010/main" val="6773276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boiler system comprises of</a:t>
            </a:r>
            <a:endParaRPr lang="en-US" dirty="0"/>
          </a:p>
        </p:txBody>
      </p:sp>
      <p:sp>
        <p:nvSpPr>
          <p:cNvPr id="4" name="Slide Number Placeholder 3"/>
          <p:cNvSpPr>
            <a:spLocks noGrp="1"/>
          </p:cNvSpPr>
          <p:nvPr>
            <p:ph type="sldNum" sz="quarter" idx="10"/>
          </p:nvPr>
        </p:nvSpPr>
        <p:spPr/>
        <p:txBody>
          <a:bodyPr/>
          <a:lstStyle/>
          <a:p>
            <a:fld id="{CB53F377-6884-4D12-B350-21CF3B878FBC}" type="slidenum">
              <a:rPr lang="en-US" smtClean="0"/>
              <a:t>12</a:t>
            </a:fld>
            <a:endParaRPr lang="en-US"/>
          </a:p>
        </p:txBody>
      </p:sp>
    </p:spTree>
    <p:extLst>
      <p:ext uri="{BB962C8B-B14F-4D97-AF65-F5344CB8AC3E}">
        <p14:creationId xmlns:p14="http://schemas.microsoft.com/office/powerpoint/2010/main" val="1057377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cs typeface="Times New Roman" pitchFamily="18" charset="0"/>
              </a:rPr>
              <a:t>Efficiency reduces with time, due to poor combustion, heat transfer fouling and poor operation and maintenance. Deterioration of fuel and water quality also leads to poor performance of boiler. </a:t>
            </a:r>
          </a:p>
          <a:p>
            <a:endParaRPr lang="en-US" dirty="0"/>
          </a:p>
        </p:txBody>
      </p:sp>
      <p:sp>
        <p:nvSpPr>
          <p:cNvPr id="4" name="Slide Number Placeholder 3"/>
          <p:cNvSpPr>
            <a:spLocks noGrp="1"/>
          </p:cNvSpPr>
          <p:nvPr>
            <p:ph type="sldNum" sz="quarter" idx="10"/>
          </p:nvPr>
        </p:nvSpPr>
        <p:spPr/>
        <p:txBody>
          <a:bodyPr/>
          <a:lstStyle/>
          <a:p>
            <a:fld id="{CB53F377-6884-4D12-B350-21CF3B878FBC}" type="slidenum">
              <a:rPr lang="en-US" smtClean="0"/>
              <a:t>15</a:t>
            </a:fld>
            <a:endParaRPr lang="en-US"/>
          </a:p>
        </p:txBody>
      </p:sp>
    </p:spTree>
    <p:extLst>
      <p:ext uri="{BB962C8B-B14F-4D97-AF65-F5344CB8AC3E}">
        <p14:creationId xmlns:p14="http://schemas.microsoft.com/office/powerpoint/2010/main" val="24491457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Thermal </a:t>
            </a:r>
            <a:r>
              <a:rPr lang="en-US" dirty="0" err="1" smtClean="0"/>
              <a:t>eff</a:t>
            </a:r>
            <a:r>
              <a:rPr lang="en-US" dirty="0" smtClean="0"/>
              <a:t> of a boiler is defined</a:t>
            </a:r>
            <a:r>
              <a:rPr lang="en-US" baseline="0" dirty="0" smtClean="0"/>
              <a:t> as </a:t>
            </a:r>
            <a:endParaRPr lang="en-US" dirty="0"/>
          </a:p>
        </p:txBody>
      </p:sp>
      <p:sp>
        <p:nvSpPr>
          <p:cNvPr id="4" name="Slide Number Placeholder 3"/>
          <p:cNvSpPr>
            <a:spLocks noGrp="1"/>
          </p:cNvSpPr>
          <p:nvPr>
            <p:ph type="sldNum" sz="quarter" idx="10"/>
          </p:nvPr>
        </p:nvSpPr>
        <p:spPr/>
        <p:txBody>
          <a:bodyPr/>
          <a:lstStyle/>
          <a:p>
            <a:fld id="{CB53F377-6884-4D12-B350-21CF3B878FBC}" type="slidenum">
              <a:rPr lang="en-US" smtClean="0"/>
              <a:t>19</a:t>
            </a:fld>
            <a:endParaRPr lang="en-US"/>
          </a:p>
        </p:txBody>
      </p:sp>
    </p:spTree>
    <p:extLst>
      <p:ext uri="{BB962C8B-B14F-4D97-AF65-F5344CB8AC3E}">
        <p14:creationId xmlns:p14="http://schemas.microsoft.com/office/powerpoint/2010/main" val="41946204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Evaporation ration is steam generated to fuel consumed</a:t>
            </a:r>
            <a:r>
              <a:rPr lang="en-US" baseline="0" dirty="0" smtClean="0"/>
              <a:t> </a:t>
            </a:r>
            <a:r>
              <a:rPr lang="en-US" dirty="0" smtClean="0"/>
              <a:t>ratio</a:t>
            </a:r>
            <a:endParaRPr lang="en-US" dirty="0"/>
          </a:p>
        </p:txBody>
      </p:sp>
      <p:sp>
        <p:nvSpPr>
          <p:cNvPr id="4" name="Slide Number Placeholder 3"/>
          <p:cNvSpPr>
            <a:spLocks noGrp="1"/>
          </p:cNvSpPr>
          <p:nvPr>
            <p:ph type="sldNum" sz="quarter" idx="10"/>
          </p:nvPr>
        </p:nvSpPr>
        <p:spPr/>
        <p:txBody>
          <a:bodyPr/>
          <a:lstStyle/>
          <a:p>
            <a:fld id="{CB53F377-6884-4D12-B350-21CF3B878FBC}" type="slidenum">
              <a:rPr lang="en-US" smtClean="0"/>
              <a:t>22</a:t>
            </a:fld>
            <a:endParaRPr lang="en-US"/>
          </a:p>
        </p:txBody>
      </p:sp>
    </p:spTree>
    <p:extLst>
      <p:ext uri="{BB962C8B-B14F-4D97-AF65-F5344CB8AC3E}">
        <p14:creationId xmlns:p14="http://schemas.microsoft.com/office/powerpoint/2010/main" val="41959639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FF40194-4189-4813-9143-E8F4FB35905C}" type="slidenum">
              <a:rPr lang="en-US" smtClean="0"/>
              <a:t>50</a:t>
            </a:fld>
            <a:endParaRPr lang="en-US"/>
          </a:p>
        </p:txBody>
      </p:sp>
    </p:spTree>
    <p:extLst>
      <p:ext uri="{BB962C8B-B14F-4D97-AF65-F5344CB8AC3E}">
        <p14:creationId xmlns:p14="http://schemas.microsoft.com/office/powerpoint/2010/main" val="8951896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sldNum" sz="quarter" idx="7"/>
          </p:nvPr>
        </p:nvSpPr>
        <p:spPr/>
        <p:txBody>
          <a:bodyPr lIns="0" tIns="0" rIns="0" bIns="0"/>
          <a:lstStyle>
            <a:lvl1pPr>
              <a:defRPr sz="1400" b="0" i="0">
                <a:solidFill>
                  <a:schemeClr val="tx1"/>
                </a:solidFill>
                <a:latin typeface="Times New Roman"/>
                <a:cs typeface="Times New Roman"/>
              </a:defRPr>
            </a:lvl1pPr>
          </a:lstStyle>
          <a:p>
            <a:pPr marL="25400">
              <a:lnSpc>
                <a:spcPts val="1630"/>
              </a:lnSpc>
            </a:pPr>
            <a:fld id="{81D60167-4931-47E6-BA6A-407CBD079E47}" type="slidenum">
              <a:rPr dirty="0"/>
              <a:t>‹#›</a:t>
            </a:fld>
            <a:endParaRPr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7D09000-A083-4E2B-BA68-3BFA96A71C63}" type="datetimeFigureOut">
              <a:rPr lang="en-US" smtClean="0">
                <a:solidFill>
                  <a:prstClr val="black">
                    <a:tint val="75000"/>
                  </a:prstClr>
                </a:solidFill>
              </a:rPr>
              <a:pPr/>
              <a:t>1/30/2018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91B1413-70C1-482C-A001-9370392B11E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54495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7D09000-A083-4E2B-BA68-3BFA96A71C63}" type="datetimeFigureOut">
              <a:rPr lang="en-US" smtClean="0">
                <a:solidFill>
                  <a:prstClr val="black">
                    <a:tint val="75000"/>
                  </a:prstClr>
                </a:solidFill>
              </a:rPr>
              <a:pPr/>
              <a:t>1/30/2018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F91B1413-70C1-482C-A001-9370392B11E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108081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7D09000-A083-4E2B-BA68-3BFA96A71C63}" type="datetimeFigureOut">
              <a:rPr lang="en-US" smtClean="0">
                <a:solidFill>
                  <a:prstClr val="black">
                    <a:tint val="75000"/>
                  </a:prstClr>
                </a:solidFill>
              </a:rPr>
              <a:pPr/>
              <a:t>1/30/2018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F91B1413-70C1-482C-A001-9370392B11E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377119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D09000-A083-4E2B-BA68-3BFA96A71C63}" type="datetimeFigureOut">
              <a:rPr lang="en-US" smtClean="0">
                <a:solidFill>
                  <a:prstClr val="black">
                    <a:tint val="75000"/>
                  </a:prstClr>
                </a:solidFill>
              </a:rPr>
              <a:pPr/>
              <a:t>1/30/2018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91B1413-70C1-482C-A001-9370392B11E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572150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D09000-A083-4E2B-BA68-3BFA96A71C63}" type="datetimeFigureOut">
              <a:rPr lang="en-US" smtClean="0">
                <a:solidFill>
                  <a:prstClr val="black">
                    <a:tint val="75000"/>
                  </a:prstClr>
                </a:solidFill>
              </a:rPr>
              <a:pPr/>
              <a:t>1/30/2018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91B1413-70C1-482C-A001-9370392B11E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191195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D09000-A083-4E2B-BA68-3BFA96A71C63}" type="datetimeFigureOut">
              <a:rPr lang="en-US" smtClean="0">
                <a:solidFill>
                  <a:prstClr val="black">
                    <a:tint val="75000"/>
                  </a:prstClr>
                </a:solidFill>
              </a:rPr>
              <a:pPr/>
              <a:t>1/30/2018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91B1413-70C1-482C-A001-9370392B11E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323691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D09000-A083-4E2B-BA68-3BFA96A71C63}" type="datetimeFigureOut">
              <a:rPr lang="en-US" smtClean="0">
                <a:solidFill>
                  <a:prstClr val="black">
                    <a:tint val="75000"/>
                  </a:prstClr>
                </a:solidFill>
              </a:rPr>
              <a:pPr/>
              <a:t>1/30/2018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91B1413-70C1-482C-A001-9370392B11E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279085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D09000-A083-4E2B-BA68-3BFA96A71C63}" type="datetimeFigureOut">
              <a:rPr lang="en-US" smtClean="0">
                <a:solidFill>
                  <a:prstClr val="black">
                    <a:tint val="75000"/>
                  </a:prstClr>
                </a:solidFill>
              </a:rPr>
              <a:pPr/>
              <a:t>1/30/2018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91B1413-70C1-482C-A001-9370392B11E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361655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57983D8-E121-44B5-BC62-0DB29F34A87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6908323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2D4EA4C-8890-4170-B6BC-F32F444C2B7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8610874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0">
                <a:solidFill>
                  <a:srgbClr val="FF0000"/>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2900" b="1" i="0">
                <a:solidFill>
                  <a:srgbClr val="FF0000"/>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1/30/2018</a:t>
            </a:fld>
            <a:endParaRPr lang="en-US"/>
          </a:p>
        </p:txBody>
      </p:sp>
      <p:sp>
        <p:nvSpPr>
          <p:cNvPr id="6" name="Holder 6"/>
          <p:cNvSpPr>
            <a:spLocks noGrp="1"/>
          </p:cNvSpPr>
          <p:nvPr>
            <p:ph type="sldNum" sz="quarter" idx="7"/>
          </p:nvPr>
        </p:nvSpPr>
        <p:spPr/>
        <p:txBody>
          <a:bodyPr lIns="0" tIns="0" rIns="0" bIns="0"/>
          <a:lstStyle>
            <a:lvl1pPr>
              <a:defRPr sz="1400" b="0" i="0">
                <a:solidFill>
                  <a:schemeClr val="tx1"/>
                </a:solidFill>
                <a:latin typeface="Times New Roman"/>
                <a:cs typeface="Times New Roman"/>
              </a:defRPr>
            </a:lvl1pPr>
          </a:lstStyle>
          <a:p>
            <a:pPr marL="25400">
              <a:lnSpc>
                <a:spcPts val="1630"/>
              </a:lnSpc>
            </a:pPr>
            <a:fld id="{81D60167-4931-47E6-BA6A-407CBD079E47}" type="slidenum">
              <a:rPr dirty="0"/>
              <a:t>‹#›</a:t>
            </a:fld>
            <a:endParaRPr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96F8074-1A51-4264-9AAD-604092E75F4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15312469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6521E1A-58F7-4F23-809E-40FC310DBAA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6241257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49470FE4-F5B9-4492-B961-DE5B97CED14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5748307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B9EB7565-5E71-49F1-87CA-E4766B39590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3943719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F411116-29D6-4477-8CCC-FC4545342EC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8472041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D9D40FA-AF95-40D9-BE54-BC97A0BF24F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4118697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9989F7C-E6E5-4A0D-BDE8-CDFC3D2107C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5485840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320264B-81B2-4D2A-979E-31C086968D4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29031084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534F21A-0DE3-4F3A-9304-189306AC3D0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7939013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lipArt Placeholder 3"/>
          <p:cNvSpPr>
            <a:spLocks noGrp="1"/>
          </p:cNvSpPr>
          <p:nvPr>
            <p:ph type="clipArt" sz="half" idx="2"/>
          </p:nvPr>
        </p:nvSpPr>
        <p:spPr>
          <a:xfrm>
            <a:off x="4648200" y="1981200"/>
            <a:ext cx="3810000" cy="4114800"/>
          </a:xfrm>
        </p:spPr>
        <p:txBody>
          <a:bodyPr/>
          <a:lstStyle/>
          <a:p>
            <a:pPr lvl="0"/>
            <a:endParaRPr lang="en-GB" noProof="0" smtClean="0"/>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5EA3F4A-7F6C-4D0B-86D4-973E09A1871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67739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0">
                <a:solidFill>
                  <a:srgbClr val="FF0000"/>
                </a:solidFill>
                <a:latin typeface="Arial"/>
                <a:cs typeface="Arial"/>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1/30/2018</a:t>
            </a:fld>
            <a:endParaRPr lang="en-US" dirty="0"/>
          </a:p>
        </p:txBody>
      </p:sp>
      <p:sp>
        <p:nvSpPr>
          <p:cNvPr id="7" name="Holder 7"/>
          <p:cNvSpPr>
            <a:spLocks noGrp="1"/>
          </p:cNvSpPr>
          <p:nvPr>
            <p:ph type="sldNum" sz="quarter" idx="7"/>
          </p:nvPr>
        </p:nvSpPr>
        <p:spPr/>
        <p:txBody>
          <a:bodyPr lIns="0" tIns="0" rIns="0" bIns="0"/>
          <a:lstStyle>
            <a:lvl1pPr>
              <a:defRPr sz="1400" b="0" i="0">
                <a:solidFill>
                  <a:schemeClr val="tx1"/>
                </a:solidFill>
                <a:latin typeface="Times New Roman"/>
                <a:cs typeface="Times New Roman"/>
              </a:defRPr>
            </a:lvl1pPr>
          </a:lstStyle>
          <a:p>
            <a:pPr marL="25400">
              <a:lnSpc>
                <a:spcPts val="1630"/>
              </a:lnSpc>
            </a:pPr>
            <a:fld id="{81D60167-4931-47E6-BA6A-407CBD079E47}" type="slidenum">
              <a:rPr dirty="0"/>
              <a:t>‹#›</a:t>
            </a:fld>
            <a:endParaRPr dirty="0"/>
          </a:p>
        </p:txBody>
      </p:sp>
    </p:spTree>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chartAndTx" preserve="1">
  <p:cSld name="Title,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GB"/>
          </a:p>
        </p:txBody>
      </p:sp>
      <p:sp>
        <p:nvSpPr>
          <p:cNvPr id="3" name="Chart Placeholder 2"/>
          <p:cNvSpPr>
            <a:spLocks noGrp="1"/>
          </p:cNvSpPr>
          <p:nvPr>
            <p:ph type="chart" sz="half" idx="1"/>
          </p:nvPr>
        </p:nvSpPr>
        <p:spPr>
          <a:xfrm>
            <a:off x="685800" y="1981200"/>
            <a:ext cx="3810000" cy="4114800"/>
          </a:xfrm>
        </p:spPr>
        <p:txBody>
          <a:bodyPr/>
          <a:lstStyle/>
          <a:p>
            <a:pPr lvl="0"/>
            <a:endParaRPr lang="en-GB" noProof="0" smtClean="0"/>
          </a:p>
        </p:txBody>
      </p:sp>
      <p:sp>
        <p:nvSpPr>
          <p:cNvPr id="4" name="Text Placeholder 3"/>
          <p:cNvSpPr>
            <a:spLocks noGrp="1"/>
          </p:cNvSpPr>
          <p:nvPr>
            <p:ph type="body"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6AE7E33-39AA-4AC9-AA1C-C043EAE5B66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4823090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0">
                <a:solidFill>
                  <a:srgbClr val="FF0000"/>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1/30/2018</a:t>
            </a:fld>
            <a:endParaRPr lang="en-US"/>
          </a:p>
        </p:txBody>
      </p:sp>
      <p:sp>
        <p:nvSpPr>
          <p:cNvPr id="5" name="Holder 5"/>
          <p:cNvSpPr>
            <a:spLocks noGrp="1"/>
          </p:cNvSpPr>
          <p:nvPr>
            <p:ph type="sldNum" sz="quarter" idx="7"/>
          </p:nvPr>
        </p:nvSpPr>
        <p:spPr/>
        <p:txBody>
          <a:bodyPr lIns="0" tIns="0" rIns="0" bIns="0"/>
          <a:lstStyle>
            <a:lvl1pPr>
              <a:defRPr sz="1400" b="0" i="0">
                <a:solidFill>
                  <a:schemeClr val="tx1"/>
                </a:solidFill>
                <a:latin typeface="Times New Roman"/>
                <a:cs typeface="Times New Roman"/>
              </a:defRPr>
            </a:lvl1pPr>
          </a:lstStyle>
          <a:p>
            <a:pPr marL="25400">
              <a:lnSpc>
                <a:spcPts val="1630"/>
              </a:lnSpc>
            </a:pPr>
            <a:fld id="{81D60167-4931-47E6-BA6A-407CBD079E47}" type="slidenum">
              <a:rPr dirty="0"/>
              <a:t>‹#›</a:t>
            </a:fld>
            <a:endParaRPr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1/30/2018</a:t>
            </a:fld>
            <a:endParaRPr lang="en-US"/>
          </a:p>
        </p:txBody>
      </p:sp>
      <p:sp>
        <p:nvSpPr>
          <p:cNvPr id="4" name="Holder 4"/>
          <p:cNvSpPr>
            <a:spLocks noGrp="1"/>
          </p:cNvSpPr>
          <p:nvPr>
            <p:ph type="sldNum" sz="quarter" idx="7"/>
          </p:nvPr>
        </p:nvSpPr>
        <p:spPr/>
        <p:txBody>
          <a:bodyPr lIns="0" tIns="0" rIns="0" bIns="0"/>
          <a:lstStyle>
            <a:lvl1pPr>
              <a:defRPr sz="1400" b="0" i="0">
                <a:solidFill>
                  <a:schemeClr val="tx1"/>
                </a:solidFill>
                <a:latin typeface="Times New Roman"/>
                <a:cs typeface="Times New Roman"/>
              </a:defRPr>
            </a:lvl1pPr>
          </a:lstStyle>
          <a:p>
            <a:pPr marL="25400">
              <a:lnSpc>
                <a:spcPts val="1630"/>
              </a:lnSpc>
            </a:pPr>
            <a:fld id="{81D60167-4931-47E6-BA6A-407CBD079E47}" type="slidenum">
              <a:rPr dirty="0"/>
              <a:t>‹#›</a:t>
            </a:fld>
            <a:endParaRPr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219200" y="304800"/>
            <a:ext cx="7772400" cy="12065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219200" y="1600200"/>
            <a:ext cx="38100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5181600" y="1600200"/>
            <a:ext cx="3810000" cy="4495800"/>
          </a:xfrm>
        </p:spPr>
        <p:txBody>
          <a:bodyPr/>
          <a:lstStyle/>
          <a:p>
            <a:endParaRPr lang="en-US"/>
          </a:p>
        </p:txBody>
      </p:sp>
      <p:sp>
        <p:nvSpPr>
          <p:cNvPr id="5" name="Date Placeholder 4"/>
          <p:cNvSpPr>
            <a:spLocks noGrp="1"/>
          </p:cNvSpPr>
          <p:nvPr>
            <p:ph type="dt" sz="half" idx="10"/>
          </p:nvPr>
        </p:nvSpPr>
        <p:spPr>
          <a:xfrm>
            <a:off x="1143000" y="6400800"/>
            <a:ext cx="1905000" cy="457200"/>
          </a:xfrm>
        </p:spPr>
        <p:txBody>
          <a:bodyPr/>
          <a:lstStyle>
            <a:lvl1pPr>
              <a:defRPr/>
            </a:lvl1pPr>
          </a:lstStyle>
          <a:p>
            <a:endParaRPr lang="en-US"/>
          </a:p>
        </p:txBody>
      </p:sp>
      <p:sp>
        <p:nvSpPr>
          <p:cNvPr id="6" name="Footer Placeholder 5"/>
          <p:cNvSpPr>
            <a:spLocks noGrp="1"/>
          </p:cNvSpPr>
          <p:nvPr>
            <p:ph type="ftr" sz="quarter" idx="11"/>
          </p:nvPr>
        </p:nvSpPr>
        <p:spPr>
          <a:xfrm>
            <a:off x="3581400" y="64008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7239000" y="6400800"/>
            <a:ext cx="1905000" cy="457200"/>
          </a:xfrm>
        </p:spPr>
        <p:txBody>
          <a:bodyPr/>
          <a:lstStyle>
            <a:lvl1pPr>
              <a:defRPr/>
            </a:lvl1pPr>
          </a:lstStyle>
          <a:p>
            <a:fld id="{5C8C57EF-F5FC-4E53-BD86-A4E723EE60D2}" type="slidenum">
              <a:rPr lang="en-US"/>
              <a:pPr/>
              <a:t>‹#›</a:t>
            </a:fld>
            <a:endParaRPr lang="en-US"/>
          </a:p>
        </p:txBody>
      </p:sp>
    </p:spTree>
    <p:extLst>
      <p:ext uri="{BB962C8B-B14F-4D97-AF65-F5344CB8AC3E}">
        <p14:creationId xmlns:p14="http://schemas.microsoft.com/office/powerpoint/2010/main" val="37103182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7D09000-A083-4E2B-BA68-3BFA96A71C63}" type="datetimeFigureOut">
              <a:rPr lang="en-US" smtClean="0">
                <a:solidFill>
                  <a:prstClr val="black">
                    <a:tint val="75000"/>
                  </a:prstClr>
                </a:solidFill>
              </a:rPr>
              <a:pPr/>
              <a:t>1/30/2018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91B1413-70C1-482C-A001-9370392B11E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634219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D09000-A083-4E2B-BA68-3BFA96A71C63}" type="datetimeFigureOut">
              <a:rPr lang="en-US" smtClean="0">
                <a:solidFill>
                  <a:prstClr val="black">
                    <a:tint val="75000"/>
                  </a:prstClr>
                </a:solidFill>
              </a:rPr>
              <a:pPr/>
              <a:t>1/30/2018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91B1413-70C1-482C-A001-9370392B11E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599454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7D09000-A083-4E2B-BA68-3BFA96A71C63}" type="datetimeFigureOut">
              <a:rPr lang="en-US" smtClean="0">
                <a:solidFill>
                  <a:prstClr val="black">
                    <a:tint val="75000"/>
                  </a:prstClr>
                </a:solidFill>
              </a:rPr>
              <a:pPr/>
              <a:t>1/30/2018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91B1413-70C1-482C-A001-9370392B11E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0555242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1310004" y="467055"/>
            <a:ext cx="6523990" cy="514350"/>
          </a:xfrm>
          <a:prstGeom prst="rect">
            <a:avLst/>
          </a:prstGeom>
        </p:spPr>
        <p:txBody>
          <a:bodyPr wrap="square" lIns="0" tIns="0" rIns="0" bIns="0">
            <a:spAutoFit/>
          </a:bodyPr>
          <a:lstStyle>
            <a:lvl1pPr>
              <a:defRPr sz="3200" b="1" i="0">
                <a:solidFill>
                  <a:srgbClr val="FF0000"/>
                </a:solidFill>
                <a:latin typeface="Arial"/>
                <a:cs typeface="Arial"/>
              </a:defRPr>
            </a:lvl1pPr>
          </a:lstStyle>
          <a:p>
            <a:endParaRPr/>
          </a:p>
        </p:txBody>
      </p:sp>
      <p:sp>
        <p:nvSpPr>
          <p:cNvPr id="3" name="Holder 3"/>
          <p:cNvSpPr>
            <a:spLocks noGrp="1"/>
          </p:cNvSpPr>
          <p:nvPr>
            <p:ph type="body" idx="1"/>
          </p:nvPr>
        </p:nvSpPr>
        <p:spPr>
          <a:xfrm>
            <a:off x="266826" y="1867661"/>
            <a:ext cx="8610346" cy="4107179"/>
          </a:xfrm>
          <a:prstGeom prst="rect">
            <a:avLst/>
          </a:prstGeom>
        </p:spPr>
        <p:txBody>
          <a:bodyPr wrap="square" lIns="0" tIns="0" rIns="0" bIns="0">
            <a:spAutoFit/>
          </a:bodyPr>
          <a:lstStyle>
            <a:lvl1pPr>
              <a:defRPr sz="2900" b="1" i="0">
                <a:solidFill>
                  <a:srgbClr val="FF0000"/>
                </a:solidFill>
                <a:latin typeface="Arial"/>
                <a:cs typeface="Arial"/>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1/30/2018</a:t>
            </a:fld>
            <a:endParaRPr lang="en-US"/>
          </a:p>
        </p:txBody>
      </p:sp>
      <p:sp>
        <p:nvSpPr>
          <p:cNvPr id="6" name="Holder 6"/>
          <p:cNvSpPr>
            <a:spLocks noGrp="1"/>
          </p:cNvSpPr>
          <p:nvPr>
            <p:ph type="sldNum" sz="quarter" idx="7"/>
          </p:nvPr>
        </p:nvSpPr>
        <p:spPr>
          <a:xfrm>
            <a:off x="8717788" y="6516328"/>
            <a:ext cx="231140" cy="222884"/>
          </a:xfrm>
          <a:prstGeom prst="rect">
            <a:avLst/>
          </a:prstGeom>
        </p:spPr>
        <p:txBody>
          <a:bodyPr wrap="square" lIns="0" tIns="0" rIns="0" bIns="0">
            <a:spAutoFit/>
          </a:bodyPr>
          <a:lstStyle>
            <a:lvl1pPr>
              <a:defRPr sz="1400" b="0" i="0">
                <a:solidFill>
                  <a:schemeClr val="tx1"/>
                </a:solidFill>
                <a:latin typeface="Times New Roman"/>
                <a:cs typeface="Times New Roman"/>
              </a:defRPr>
            </a:lvl1pPr>
          </a:lstStyle>
          <a:p>
            <a:pPr marL="25400">
              <a:lnSpc>
                <a:spcPts val="1630"/>
              </a:lnSpc>
            </a:pPr>
            <a:fld id="{81D60167-4931-47E6-BA6A-407CBD079E47}" type="slidenum">
              <a:rPr dirty="0"/>
              <a:t>‹#›</a:t>
            </a:fld>
            <a:endParaRP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timing>
    <p:tnLst>
      <p:par>
        <p:cTn id="1" dur="indefinite" restart="never" nodeType="tmRoot"/>
      </p:par>
    </p:tnLst>
  </p:timing>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D09000-A083-4E2B-BA68-3BFA96A71C63}" type="datetimeFigureOut">
              <a:rPr lang="en-US" smtClean="0">
                <a:solidFill>
                  <a:prstClr val="black">
                    <a:tint val="75000"/>
                  </a:prstClr>
                </a:solidFill>
              </a:rPr>
              <a:pPr/>
              <a:t>1/30/2018</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1B1413-70C1-482C-A001-9370392B11E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34097147"/>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eaLnBrk="0" fontAlgn="base" hangingPunct="0">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eaLnBrk="0" fontAlgn="base" hangingPunct="0">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eaLnBrk="0" fontAlgn="base" hangingPunct="0">
              <a:spcBef>
                <a:spcPct val="0"/>
              </a:spcBef>
              <a:spcAft>
                <a:spcPct val="0"/>
              </a:spcAft>
              <a:defRPr/>
            </a:pPr>
            <a:fld id="{DD4C5738-D044-4E5C-AF03-2A67473E22F6}" type="slidenum">
              <a:rPr lang="en-US">
                <a:solidFill>
                  <a:srgbClr val="000000"/>
                </a:solidFill>
              </a:rPr>
              <a:pPr eaLnBrk="0" fontAlgn="base" hangingPunct="0">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1247942460"/>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 id="2147483691" r:id="rId12"/>
    <p:sldLayoutId id="2147483692"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http://www.bhes.com/images/BBBoilerRoom.jpg"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17.png"/><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8.pn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image" Target="../media/image16.png"/><Relationship Id="rId4" Type="http://schemas.openxmlformats.org/officeDocument/2006/relationships/image" Target="../media/image18.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20.pn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image" Target="../media/image22.png"/><Relationship Id="rId4" Type="http://schemas.openxmlformats.org/officeDocument/2006/relationships/image" Target="../media/image19.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5.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16.png"/></Relationships>
</file>

<file path=ppt/slides/_rels/slide2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24.pn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24.png"/><Relationship Id="rId1" Type="http://schemas.openxmlformats.org/officeDocument/2006/relationships/slideLayout" Target="../slideLayouts/slideLayout2.xml"/><Relationship Id="rId6" Type="http://schemas.openxmlformats.org/officeDocument/2006/relationships/image" Target="../media/image26.png"/><Relationship Id="rId5" Type="http://schemas.openxmlformats.org/officeDocument/2006/relationships/image" Target="../media/image25.png"/><Relationship Id="rId4" Type="http://schemas.openxmlformats.org/officeDocument/2006/relationships/image" Target="../media/image1.png"/></Relationships>
</file>

<file path=ppt/slides/_rels/slide2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24.png"/><Relationship Id="rId1" Type="http://schemas.openxmlformats.org/officeDocument/2006/relationships/slideLayout" Target="../slideLayouts/slideLayout2.xml"/><Relationship Id="rId5" Type="http://schemas.openxmlformats.org/officeDocument/2006/relationships/image" Target="../media/image27.png"/><Relationship Id="rId4" Type="http://schemas.openxmlformats.org/officeDocument/2006/relationships/image" Target="../media/image1.png"/></Relationships>
</file>

<file path=ppt/slides/_rels/slide2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24.png"/><Relationship Id="rId1" Type="http://schemas.openxmlformats.org/officeDocument/2006/relationships/slideLayout" Target="../slideLayouts/slideLayout2.xml"/><Relationship Id="rId6" Type="http://schemas.openxmlformats.org/officeDocument/2006/relationships/image" Target="../media/image29.png"/><Relationship Id="rId5" Type="http://schemas.openxmlformats.org/officeDocument/2006/relationships/image" Target="../media/image28.pn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24.png"/><Relationship Id="rId1" Type="http://schemas.openxmlformats.org/officeDocument/2006/relationships/slideLayout" Target="../slideLayouts/slideLayout2.xml"/><Relationship Id="rId6" Type="http://schemas.openxmlformats.org/officeDocument/2006/relationships/image" Target="../media/image31.png"/><Relationship Id="rId5" Type="http://schemas.openxmlformats.org/officeDocument/2006/relationships/image" Target="../media/image30.png"/><Relationship Id="rId4" Type="http://schemas.openxmlformats.org/officeDocument/2006/relationships/image" Target="../media/image1.png"/></Relationships>
</file>

<file path=ppt/slides/_rels/slide3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24.png"/><Relationship Id="rId1" Type="http://schemas.openxmlformats.org/officeDocument/2006/relationships/slideLayout" Target="../slideLayouts/slideLayout2.xml"/><Relationship Id="rId5" Type="http://schemas.openxmlformats.org/officeDocument/2006/relationships/image" Target="../media/image32.png"/><Relationship Id="rId4" Type="http://schemas.openxmlformats.org/officeDocument/2006/relationships/image" Target="../media/image1.png"/></Relationships>
</file>

<file path=ppt/slides/_rels/slide3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24.png"/><Relationship Id="rId1" Type="http://schemas.openxmlformats.org/officeDocument/2006/relationships/slideLayout" Target="../slideLayouts/slideLayout2.xml"/><Relationship Id="rId6" Type="http://schemas.openxmlformats.org/officeDocument/2006/relationships/image" Target="../media/image34.png"/><Relationship Id="rId5" Type="http://schemas.openxmlformats.org/officeDocument/2006/relationships/image" Target="../media/image33.png"/><Relationship Id="rId4" Type="http://schemas.openxmlformats.org/officeDocument/2006/relationships/image" Target="../media/image1.png"/></Relationships>
</file>

<file path=ppt/slides/_rels/slide3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24.png"/><Relationship Id="rId1" Type="http://schemas.openxmlformats.org/officeDocument/2006/relationships/slideLayout" Target="../slideLayouts/slideLayout2.xml"/><Relationship Id="rId6" Type="http://schemas.openxmlformats.org/officeDocument/2006/relationships/image" Target="../media/image36.png"/><Relationship Id="rId5" Type="http://schemas.openxmlformats.org/officeDocument/2006/relationships/image" Target="../media/image35.png"/><Relationship Id="rId4" Type="http://schemas.openxmlformats.org/officeDocument/2006/relationships/image" Target="../media/image1.png"/></Relationships>
</file>

<file path=ppt/slides/_rels/slide3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24.pn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image" Target="../media/image16.png"/><Relationship Id="rId4" Type="http://schemas.openxmlformats.org/officeDocument/2006/relationships/image" Target="../media/image37.png"/></Relationships>
</file>

<file path=ppt/slides/_rels/slide3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9.pn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7.png"/><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16.png"/></Relationships>
</file>

<file path=ppt/slides/_rels/slide3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9.pn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9.pn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9.pn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4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19.png"/><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16.png"/></Relationships>
</file>

<file path=ppt/slides/_rels/slide4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9.png"/><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16.png"/></Relationships>
</file>

<file path=ppt/slides/_rels/slide4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8.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8.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image" Target="../media/image39.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8.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8.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8" Type="http://schemas.openxmlformats.org/officeDocument/2006/relationships/image" Target="file:///C:\Documents%20and%20Settings\Administrator\Desktop\NG\Commonly%20used%20fuels%20like%20natural%20gas%20and%20propane%20generally%20consist%20of%20carbon%20and%20hydrogen_files\common2.gif" TargetMode="External"/><Relationship Id="rId3" Type="http://schemas.openxmlformats.org/officeDocument/2006/relationships/image" Target="../media/image1.png"/><Relationship Id="rId7" Type="http://schemas.openxmlformats.org/officeDocument/2006/relationships/image" Target="../media/image43.png"/><Relationship Id="rId2" Type="http://schemas.openxmlformats.org/officeDocument/2006/relationships/image" Target="../media/image38.png"/><Relationship Id="rId1" Type="http://schemas.openxmlformats.org/officeDocument/2006/relationships/slideLayout" Target="../slideLayouts/slideLayout2.xml"/><Relationship Id="rId6" Type="http://schemas.openxmlformats.org/officeDocument/2006/relationships/image" Target="file:///C:\Documents%20and%20Settings\Administrator\Desktop\NG\Commonly%20used%20fuels%20like%20natural%20gas%20and%20propane%20generally%20consist%20of%20carbon%20and%20hydrogen_files\common4.gif" TargetMode="External"/><Relationship Id="rId5" Type="http://schemas.openxmlformats.org/officeDocument/2006/relationships/image" Target="../media/image42.png"/><Relationship Id="rId10" Type="http://schemas.openxmlformats.org/officeDocument/2006/relationships/image" Target="file:///C:\Documents%20and%20Settings\Administrator\Desktop\NG\Commonly%20used%20fuels%20like%20natural%20gas%20and%20propane%20generally%20consist%20of%20carbon%20and%20hydrogen_files\common3.gif" TargetMode="External"/><Relationship Id="rId4" Type="http://schemas.openxmlformats.org/officeDocument/2006/relationships/image" Target="../media/image41.png"/><Relationship Id="rId9" Type="http://schemas.openxmlformats.org/officeDocument/2006/relationships/image" Target="../media/image44.png"/></Relationships>
</file>

<file path=ppt/slides/_rels/slide5.xml.rels><?xml version="1.0" encoding="UTF-8" standalone="yes"?>
<Relationships xmlns="http://schemas.openxmlformats.org/package/2006/relationships"><Relationship Id="rId3" Type="http://schemas.openxmlformats.org/officeDocument/2006/relationships/image" Target="file:///C:\BoilerFT.gif" TargetMode="External"/><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46.png"/><Relationship Id="rId2" Type="http://schemas.openxmlformats.org/officeDocument/2006/relationships/image" Target="../media/image45.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8.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8.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47.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48.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http://www.ablecompany.com/images2/burner.jpg" TargetMode="External"/><Relationship Id="rId2" Type="http://schemas.openxmlformats.org/officeDocument/2006/relationships/image" Target="../media/image49.jpeg"/><Relationship Id="rId1" Type="http://schemas.openxmlformats.org/officeDocument/2006/relationships/slideLayout" Target="../slideLayouts/slideLayout2.xml"/><Relationship Id="rId4" Type="http://schemas.openxmlformats.org/officeDocument/2006/relationships/image" Target="../media/image50.png"/></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5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8.png"/><Relationship Id="rId1" Type="http://schemas.openxmlformats.org/officeDocument/2006/relationships/slideLayout" Target="../slideLayouts/slideLayout2.xml"/><Relationship Id="rId4" Type="http://schemas.openxmlformats.org/officeDocument/2006/relationships/image" Target="../media/image52.png"/></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8.pn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file:///C:\sathis\boiler\image3.gif" TargetMode="External"/><Relationship Id="rId2" Type="http://schemas.openxmlformats.org/officeDocument/2006/relationships/image" Target="../media/image12.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bject 13"/>
          <p:cNvSpPr/>
          <p:nvPr/>
        </p:nvSpPr>
        <p:spPr>
          <a:xfrm>
            <a:off x="7819643" y="280415"/>
            <a:ext cx="649224" cy="902207"/>
          </a:xfrm>
          <a:prstGeom prst="rect">
            <a:avLst/>
          </a:prstGeom>
          <a:blipFill>
            <a:blip r:embed="rId2" cstate="print"/>
            <a:stretch>
              <a:fillRect/>
            </a:stretch>
          </a:blipFill>
        </p:spPr>
        <p:txBody>
          <a:bodyPr wrap="square" lIns="0" tIns="0" rIns="0" bIns="0" rtlCol="0"/>
          <a:lstStyle/>
          <a:p>
            <a:endParaRPr dirty="0"/>
          </a:p>
        </p:txBody>
      </p:sp>
      <p:sp>
        <p:nvSpPr>
          <p:cNvPr id="14" name="object 14"/>
          <p:cNvSpPr/>
          <p:nvPr/>
        </p:nvSpPr>
        <p:spPr>
          <a:xfrm>
            <a:off x="4989576" y="1011936"/>
            <a:ext cx="649224" cy="902208"/>
          </a:xfrm>
          <a:prstGeom prst="rect">
            <a:avLst/>
          </a:prstGeom>
          <a:blipFill>
            <a:blip r:embed="rId2" cstate="print"/>
            <a:stretch>
              <a:fillRect/>
            </a:stretch>
          </a:blipFill>
        </p:spPr>
        <p:txBody>
          <a:bodyPr wrap="square" lIns="0" tIns="0" rIns="0" bIns="0" rtlCol="0"/>
          <a:lstStyle/>
          <a:p>
            <a:endParaRPr dirty="0"/>
          </a:p>
        </p:txBody>
      </p:sp>
      <p:sp>
        <p:nvSpPr>
          <p:cNvPr id="16" name="object 16"/>
          <p:cNvSpPr/>
          <p:nvPr/>
        </p:nvSpPr>
        <p:spPr>
          <a:xfrm>
            <a:off x="5760720" y="1737360"/>
            <a:ext cx="714755" cy="845820"/>
          </a:xfrm>
          <a:prstGeom prst="rect">
            <a:avLst/>
          </a:prstGeom>
          <a:blipFill>
            <a:blip r:embed="rId3" cstate="print"/>
            <a:stretch>
              <a:fillRect/>
            </a:stretch>
          </a:blipFill>
        </p:spPr>
        <p:txBody>
          <a:bodyPr wrap="square" lIns="0" tIns="0" rIns="0" bIns="0" rtlCol="0"/>
          <a:lstStyle/>
          <a:p>
            <a:endParaRPr dirty="0"/>
          </a:p>
        </p:txBody>
      </p:sp>
      <p:sp>
        <p:nvSpPr>
          <p:cNvPr id="19" name="object 19"/>
          <p:cNvSpPr/>
          <p:nvPr/>
        </p:nvSpPr>
        <p:spPr>
          <a:xfrm>
            <a:off x="7199376" y="1737360"/>
            <a:ext cx="608076" cy="845820"/>
          </a:xfrm>
          <a:prstGeom prst="rect">
            <a:avLst/>
          </a:prstGeom>
          <a:blipFill>
            <a:blip r:embed="rId4" cstate="print"/>
            <a:stretch>
              <a:fillRect/>
            </a:stretch>
          </a:blipFill>
        </p:spPr>
        <p:txBody>
          <a:bodyPr wrap="square" lIns="0" tIns="0" rIns="0" bIns="0" rtlCol="0"/>
          <a:lstStyle/>
          <a:p>
            <a:endParaRPr dirty="0"/>
          </a:p>
        </p:txBody>
      </p:sp>
      <p:sp>
        <p:nvSpPr>
          <p:cNvPr id="22" name="object 22"/>
          <p:cNvSpPr/>
          <p:nvPr/>
        </p:nvSpPr>
        <p:spPr>
          <a:xfrm>
            <a:off x="8153400" y="2706623"/>
            <a:ext cx="649224" cy="902207"/>
          </a:xfrm>
          <a:prstGeom prst="rect">
            <a:avLst/>
          </a:prstGeom>
          <a:blipFill>
            <a:blip r:embed="rId2" cstate="print"/>
            <a:stretch>
              <a:fillRect/>
            </a:stretch>
          </a:blipFill>
        </p:spPr>
        <p:txBody>
          <a:bodyPr wrap="square" lIns="0" tIns="0" rIns="0" bIns="0" rtlCol="0"/>
          <a:lstStyle/>
          <a:p>
            <a:endParaRPr dirty="0"/>
          </a:p>
        </p:txBody>
      </p:sp>
      <p:sp>
        <p:nvSpPr>
          <p:cNvPr id="24" name="object 24"/>
          <p:cNvSpPr/>
          <p:nvPr/>
        </p:nvSpPr>
        <p:spPr>
          <a:xfrm>
            <a:off x="8266176" y="3432047"/>
            <a:ext cx="608076" cy="845819"/>
          </a:xfrm>
          <a:prstGeom prst="rect">
            <a:avLst/>
          </a:prstGeom>
          <a:blipFill>
            <a:blip r:embed="rId4" cstate="print"/>
            <a:stretch>
              <a:fillRect/>
            </a:stretch>
          </a:blipFill>
        </p:spPr>
        <p:txBody>
          <a:bodyPr wrap="square" lIns="0" tIns="0" rIns="0" bIns="0" rtlCol="0"/>
          <a:lstStyle/>
          <a:p>
            <a:endParaRPr dirty="0"/>
          </a:p>
        </p:txBody>
      </p:sp>
      <p:sp>
        <p:nvSpPr>
          <p:cNvPr id="25" name="object 25"/>
          <p:cNvSpPr/>
          <p:nvPr/>
        </p:nvSpPr>
        <p:spPr>
          <a:xfrm>
            <a:off x="4960620" y="4140708"/>
            <a:ext cx="726948" cy="1011936"/>
          </a:xfrm>
          <a:prstGeom prst="rect">
            <a:avLst/>
          </a:prstGeom>
          <a:blipFill>
            <a:blip r:embed="rId5" cstate="print"/>
            <a:stretch>
              <a:fillRect/>
            </a:stretch>
          </a:blipFill>
        </p:spPr>
        <p:txBody>
          <a:bodyPr wrap="square" lIns="0" tIns="0" rIns="0" bIns="0" rtlCol="0"/>
          <a:lstStyle/>
          <a:p>
            <a:endParaRPr dirty="0"/>
          </a:p>
        </p:txBody>
      </p:sp>
      <p:sp>
        <p:nvSpPr>
          <p:cNvPr id="26" name="object 26"/>
          <p:cNvSpPr txBox="1"/>
          <p:nvPr/>
        </p:nvSpPr>
        <p:spPr>
          <a:xfrm>
            <a:off x="304800" y="370132"/>
            <a:ext cx="8497824" cy="997709"/>
          </a:xfrm>
          <a:prstGeom prst="rect">
            <a:avLst/>
          </a:prstGeom>
        </p:spPr>
        <p:txBody>
          <a:bodyPr vert="horz" wrap="square" lIns="0" tIns="12700" rIns="0" bIns="0" rtlCol="0">
            <a:spAutoFit/>
          </a:bodyPr>
          <a:lstStyle/>
          <a:p>
            <a:pPr algn="ctr">
              <a:lnSpc>
                <a:spcPct val="100000"/>
              </a:lnSpc>
            </a:pPr>
            <a:r>
              <a:rPr lang="en-US" sz="3200" b="1" spc="-5" dirty="0" smtClean="0">
                <a:solidFill>
                  <a:srgbClr val="006FC0"/>
                </a:solidFill>
                <a:latin typeface="Arial"/>
                <a:cs typeface="Arial"/>
              </a:rPr>
              <a:t>Energy Efficiency in Boiler &amp; Combustion Techniques</a:t>
            </a:r>
            <a:endParaRPr sz="3000" dirty="0">
              <a:latin typeface="Arial"/>
              <a:cs typeface="Arial"/>
            </a:endParaRPr>
          </a:p>
        </p:txBody>
      </p:sp>
      <p:sp>
        <p:nvSpPr>
          <p:cNvPr id="29" name="object 29"/>
          <p:cNvSpPr txBox="1"/>
          <p:nvPr/>
        </p:nvSpPr>
        <p:spPr>
          <a:xfrm>
            <a:off x="8807704" y="6516328"/>
            <a:ext cx="140335" cy="222885"/>
          </a:xfrm>
          <a:prstGeom prst="rect">
            <a:avLst/>
          </a:prstGeom>
        </p:spPr>
        <p:txBody>
          <a:bodyPr vert="horz" wrap="square" lIns="0" tIns="0" rIns="0" bIns="0" rtlCol="0">
            <a:spAutoFit/>
          </a:bodyPr>
          <a:lstStyle/>
          <a:p>
            <a:pPr marL="25400">
              <a:lnSpc>
                <a:spcPts val="1630"/>
              </a:lnSpc>
            </a:pPr>
            <a:fld id="{81D60167-4931-47E6-BA6A-407CBD079E47}" type="slidenum">
              <a:rPr sz="1400" dirty="0">
                <a:latin typeface="Times New Roman"/>
                <a:cs typeface="Times New Roman"/>
              </a:rPr>
              <a:t>1</a:t>
            </a:fld>
            <a:endParaRPr sz="1400" dirty="0">
              <a:latin typeface="Times New Roman"/>
              <a:cs typeface="Times New Roman"/>
            </a:endParaRPr>
          </a:p>
        </p:txBody>
      </p:sp>
      <p:pic>
        <p:nvPicPr>
          <p:cNvPr id="18" name="Picture 17" descr="D:\My Documents\Fuji Technologies\Marketing\Pictures\Boiler Firetube.gif"/>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25926" y="1788898"/>
            <a:ext cx="4263404"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2590800" y="4942582"/>
            <a:ext cx="4060697" cy="1077218"/>
          </a:xfrm>
          <a:prstGeom prst="rect">
            <a:avLst/>
          </a:prstGeom>
          <a:noFill/>
        </p:spPr>
        <p:txBody>
          <a:bodyPr wrap="square" rtlCol="0">
            <a:spAutoFit/>
          </a:bodyPr>
          <a:lstStyle/>
          <a:p>
            <a:r>
              <a:rPr lang="en-US" sz="2400" b="1" dirty="0" smtClean="0">
                <a:solidFill>
                  <a:schemeClr val="accent3">
                    <a:lumMod val="50000"/>
                  </a:schemeClr>
                </a:solidFill>
              </a:rPr>
              <a:t>M. JOEL FRANKLIN ASARIA</a:t>
            </a:r>
          </a:p>
          <a:p>
            <a:r>
              <a:rPr lang="en-US" sz="2000" dirty="0" smtClean="0"/>
              <a:t>Sr. Deputy Director </a:t>
            </a:r>
          </a:p>
          <a:p>
            <a:r>
              <a:rPr lang="en-US" sz="2000" dirty="0" smtClean="0"/>
              <a:t>NPC</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dissolve">
                                      <p:cBhvr>
                                        <p:cTn id="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4294967295"/>
          </p:nvPr>
        </p:nvSpPr>
        <p:spPr>
          <a:xfrm>
            <a:off x="8382000" y="6400800"/>
            <a:ext cx="762000" cy="457200"/>
          </a:xfrm>
          <a:prstGeom prst="rect">
            <a:avLst/>
          </a:prstGeom>
        </p:spPr>
        <p:txBody>
          <a:bodyPr/>
          <a:lstStyle/>
          <a:p>
            <a:pPr algn="ctr"/>
            <a:fld id="{1DF2219F-AEB4-49AD-B9B3-84A14FBBCD20}" type="slidenum">
              <a:rPr lang="en-US"/>
              <a:pPr algn="ctr"/>
              <a:t>10</a:t>
            </a:fld>
            <a:endParaRPr lang="en-US" dirty="0"/>
          </a:p>
        </p:txBody>
      </p:sp>
      <p:pic>
        <p:nvPicPr>
          <p:cNvPr id="116738" name="Picture 1026" descr="fbc"/>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2012950" y="1219200"/>
            <a:ext cx="4921250" cy="5410200"/>
          </a:xfrm>
          <a:prstGeom prst="rect">
            <a:avLst/>
          </a:prstGeom>
          <a:noFill/>
          <a:extLst>
            <a:ext uri="{909E8E84-426E-40DD-AFC4-6F175D3DCCD1}">
              <a14:hiddenFill xmlns:a14="http://schemas.microsoft.com/office/drawing/2010/main">
                <a:solidFill>
                  <a:srgbClr val="FFFFFF"/>
                </a:solidFill>
              </a14:hiddenFill>
            </a:ext>
          </a:extLst>
        </p:spPr>
      </p:pic>
      <p:sp>
        <p:nvSpPr>
          <p:cNvPr id="116739" name="Rectangle 1027"/>
          <p:cNvSpPr>
            <a:spLocks noChangeArrowheads="1"/>
          </p:cNvSpPr>
          <p:nvPr/>
        </p:nvSpPr>
        <p:spPr bwMode="auto">
          <a:xfrm>
            <a:off x="0" y="0"/>
            <a:ext cx="9144000" cy="685800"/>
          </a:xfrm>
          <a:prstGeom prst="rect">
            <a:avLst/>
          </a:prstGeom>
          <a:solidFill>
            <a:srgbClr val="FFCC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eaLnBrk="0" hangingPunct="0"/>
            <a:r>
              <a:rPr lang="en-US" sz="4400" b="1" dirty="0">
                <a:solidFill>
                  <a:schemeClr val="accent2"/>
                </a:solidFill>
              </a:rPr>
              <a:t>Fluidised Bed Combustion</a:t>
            </a:r>
          </a:p>
        </p:txBody>
      </p:sp>
    </p:spTree>
    <p:extLst>
      <p:ext uri="{BB962C8B-B14F-4D97-AF65-F5344CB8AC3E}">
        <p14:creationId xmlns:p14="http://schemas.microsoft.com/office/powerpoint/2010/main" val="19653397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4294967295"/>
          </p:nvPr>
        </p:nvSpPr>
        <p:spPr>
          <a:xfrm>
            <a:off x="8458200" y="6400800"/>
            <a:ext cx="685800" cy="457200"/>
          </a:xfrm>
          <a:prstGeom prst="rect">
            <a:avLst/>
          </a:prstGeom>
        </p:spPr>
        <p:txBody>
          <a:bodyPr/>
          <a:lstStyle/>
          <a:p>
            <a:pPr algn="ctr"/>
            <a:fld id="{634BEC29-BAB5-42A2-972A-05381F3ACD74}" type="slidenum">
              <a:rPr lang="en-US"/>
              <a:pPr algn="ctr"/>
              <a:t>11</a:t>
            </a:fld>
            <a:endParaRPr lang="en-US"/>
          </a:p>
        </p:txBody>
      </p:sp>
      <p:sp>
        <p:nvSpPr>
          <p:cNvPr id="36866" name="Rectangle 2"/>
          <p:cNvSpPr>
            <a:spLocks noGrp="1" noChangeArrowheads="1"/>
          </p:cNvSpPr>
          <p:nvPr>
            <p:ph type="title"/>
          </p:nvPr>
        </p:nvSpPr>
        <p:spPr>
          <a:xfrm>
            <a:off x="0" y="-7938"/>
            <a:ext cx="9144000" cy="492443"/>
          </a:xfrm>
          <a:solidFill>
            <a:srgbClr val="FFCC66"/>
          </a:solidFill>
        </p:spPr>
        <p:txBody>
          <a:bodyPr/>
          <a:lstStyle/>
          <a:p>
            <a:pPr algn="ctr"/>
            <a:r>
              <a:rPr lang="en-US" b="1" dirty="0">
                <a:solidFill>
                  <a:schemeClr val="bg2">
                    <a:lumMod val="25000"/>
                  </a:schemeClr>
                </a:solidFill>
              </a:rPr>
              <a:t>Fluidized-bed boiler (Contd..)</a:t>
            </a:r>
            <a:endParaRPr lang="en-US" b="1" i="1" dirty="0">
              <a:solidFill>
                <a:schemeClr val="bg2">
                  <a:lumMod val="25000"/>
                </a:schemeClr>
              </a:solidFill>
            </a:endParaRPr>
          </a:p>
        </p:txBody>
      </p:sp>
      <p:sp>
        <p:nvSpPr>
          <p:cNvPr id="36867" name="Rectangle 3"/>
          <p:cNvSpPr>
            <a:spLocks noGrp="1" noChangeArrowheads="1"/>
          </p:cNvSpPr>
          <p:nvPr>
            <p:ph type="body" idx="1"/>
          </p:nvPr>
        </p:nvSpPr>
        <p:spPr>
          <a:xfrm>
            <a:off x="381000" y="609600"/>
            <a:ext cx="8382000" cy="5914440"/>
          </a:xfrm>
        </p:spPr>
        <p:txBody>
          <a:bodyPr/>
          <a:lstStyle/>
          <a:p>
            <a:pPr>
              <a:spcBef>
                <a:spcPts val="500"/>
              </a:spcBef>
              <a:spcAft>
                <a:spcPts val="500"/>
              </a:spcAft>
              <a:buFont typeface="Symbol" pitchFamily="18" charset="2"/>
              <a:buNone/>
            </a:pPr>
            <a:r>
              <a:rPr lang="en-US" sz="2400" b="1" dirty="0" smtClean="0">
                <a:solidFill>
                  <a:schemeClr val="accent1"/>
                </a:solidFill>
              </a:rPr>
              <a:t>Advantages </a:t>
            </a:r>
            <a:r>
              <a:rPr lang="en-US" sz="2400" b="1" dirty="0">
                <a:solidFill>
                  <a:schemeClr val="accent1"/>
                </a:solidFill>
              </a:rPr>
              <a:t>:</a:t>
            </a:r>
          </a:p>
          <a:p>
            <a:pPr algn="just">
              <a:spcBef>
                <a:spcPts val="500"/>
              </a:spcBef>
              <a:spcAft>
                <a:spcPts val="500"/>
              </a:spcAft>
            </a:pPr>
            <a:r>
              <a:rPr lang="en-US" sz="2400" b="0" dirty="0"/>
              <a:t>Higher rates of heat transfer between combustion process and boiler tubes (thus reduced furnace area and size required</a:t>
            </a:r>
            <a:r>
              <a:rPr lang="en-US" sz="2400" b="0" dirty="0" smtClean="0"/>
              <a:t>), </a:t>
            </a:r>
            <a:r>
              <a:rPr lang="en-US" sz="2400" b="0" dirty="0" smtClean="0">
                <a:solidFill>
                  <a:schemeClr val="bg2">
                    <a:lumMod val="25000"/>
                  </a:schemeClr>
                </a:solidFill>
              </a:rPr>
              <a:t>Compact design</a:t>
            </a:r>
            <a:endParaRPr lang="en-US" sz="2400" b="0" dirty="0">
              <a:solidFill>
                <a:schemeClr val="bg2">
                  <a:lumMod val="25000"/>
                </a:schemeClr>
              </a:solidFill>
            </a:endParaRPr>
          </a:p>
          <a:p>
            <a:pPr algn="just">
              <a:spcBef>
                <a:spcPts val="500"/>
              </a:spcBef>
              <a:spcAft>
                <a:spcPts val="500"/>
              </a:spcAft>
            </a:pPr>
            <a:endParaRPr lang="en-US" sz="1100" b="0" dirty="0" smtClean="0">
              <a:solidFill>
                <a:schemeClr val="accent1"/>
              </a:solidFill>
            </a:endParaRPr>
          </a:p>
          <a:p>
            <a:pPr algn="just">
              <a:spcBef>
                <a:spcPts val="500"/>
              </a:spcBef>
              <a:spcAft>
                <a:spcPts val="500"/>
              </a:spcAft>
            </a:pPr>
            <a:r>
              <a:rPr lang="en-US" sz="2400" b="0" dirty="0" smtClean="0">
                <a:solidFill>
                  <a:schemeClr val="accent1"/>
                </a:solidFill>
              </a:rPr>
              <a:t>combustion </a:t>
            </a:r>
            <a:r>
              <a:rPr lang="en-US" sz="2400" b="0" dirty="0">
                <a:solidFill>
                  <a:schemeClr val="accent1"/>
                </a:solidFill>
              </a:rPr>
              <a:t>temperature 850</a:t>
            </a:r>
            <a:r>
              <a:rPr lang="en-US" sz="2400" b="0" baseline="30000" dirty="0">
                <a:solidFill>
                  <a:schemeClr val="accent1"/>
                </a:solidFill>
              </a:rPr>
              <a:t>o</a:t>
            </a:r>
            <a:r>
              <a:rPr lang="en-US" sz="2400" b="0" dirty="0">
                <a:solidFill>
                  <a:schemeClr val="accent1"/>
                </a:solidFill>
              </a:rPr>
              <a:t>C</a:t>
            </a:r>
            <a:r>
              <a:rPr lang="en-US" sz="2400" b="0" dirty="0"/>
              <a:t> is lower than in a conventional furnace. The lower furnace temperatures means </a:t>
            </a:r>
            <a:r>
              <a:rPr lang="en-US" sz="2400" b="0" dirty="0">
                <a:solidFill>
                  <a:schemeClr val="accent1"/>
                </a:solidFill>
              </a:rPr>
              <a:t>reduced NO</a:t>
            </a:r>
            <a:r>
              <a:rPr lang="en-US" sz="2400" b="0" baseline="-25000" dirty="0">
                <a:solidFill>
                  <a:schemeClr val="accent1"/>
                </a:solidFill>
              </a:rPr>
              <a:t>x</a:t>
            </a:r>
            <a:r>
              <a:rPr lang="en-US" sz="2400" b="0" dirty="0">
                <a:solidFill>
                  <a:schemeClr val="accent1"/>
                </a:solidFill>
              </a:rPr>
              <a:t> production. </a:t>
            </a:r>
          </a:p>
          <a:p>
            <a:pPr algn="just">
              <a:spcBef>
                <a:spcPts val="500"/>
              </a:spcBef>
              <a:spcAft>
                <a:spcPts val="500"/>
              </a:spcAft>
            </a:pPr>
            <a:endParaRPr lang="en-US" sz="1100" b="0" dirty="0" smtClean="0"/>
          </a:p>
          <a:p>
            <a:pPr algn="just">
              <a:spcBef>
                <a:spcPts val="500"/>
              </a:spcBef>
              <a:spcAft>
                <a:spcPts val="500"/>
              </a:spcAft>
            </a:pPr>
            <a:r>
              <a:rPr lang="en-US" sz="2400" b="0" dirty="0" smtClean="0"/>
              <a:t>In </a:t>
            </a:r>
            <a:r>
              <a:rPr lang="en-US" sz="2400" b="0" dirty="0"/>
              <a:t>addition, the limestone (CaCO</a:t>
            </a:r>
            <a:r>
              <a:rPr lang="en-US" sz="2400" b="0" baseline="-25000" dirty="0"/>
              <a:t>3</a:t>
            </a:r>
            <a:r>
              <a:rPr lang="en-US" sz="2400" b="0" dirty="0"/>
              <a:t>) and dolomite (MgCO</a:t>
            </a:r>
            <a:r>
              <a:rPr lang="en-US" sz="2400" b="0" baseline="-25000" dirty="0"/>
              <a:t>3</a:t>
            </a:r>
            <a:r>
              <a:rPr lang="en-US" sz="2400" b="0" dirty="0"/>
              <a:t>) react with SO</a:t>
            </a:r>
            <a:r>
              <a:rPr lang="en-US" sz="2400" b="0" baseline="-25000" dirty="0"/>
              <a:t>2</a:t>
            </a:r>
            <a:r>
              <a:rPr lang="en-US" sz="2400" b="0" dirty="0"/>
              <a:t> to form calcium and magnesium sulfides, respectively, solids which do not escape up the stack; This means the plant can </a:t>
            </a:r>
            <a:r>
              <a:rPr lang="en-US" sz="2400" b="0" dirty="0">
                <a:solidFill>
                  <a:schemeClr val="accent1"/>
                </a:solidFill>
              </a:rPr>
              <a:t>easily use high sulfur coal. </a:t>
            </a:r>
          </a:p>
          <a:p>
            <a:pPr algn="just">
              <a:spcBef>
                <a:spcPts val="500"/>
              </a:spcBef>
              <a:spcAft>
                <a:spcPts val="500"/>
              </a:spcAft>
            </a:pPr>
            <a:endParaRPr lang="en-US" sz="700" b="0" dirty="0" smtClean="0">
              <a:solidFill>
                <a:schemeClr val="accent1"/>
              </a:solidFill>
            </a:endParaRPr>
          </a:p>
          <a:p>
            <a:pPr algn="just">
              <a:spcBef>
                <a:spcPts val="500"/>
              </a:spcBef>
              <a:spcAft>
                <a:spcPts val="500"/>
              </a:spcAft>
            </a:pPr>
            <a:r>
              <a:rPr lang="en-US" sz="2400" b="0" dirty="0" smtClean="0">
                <a:solidFill>
                  <a:schemeClr val="accent1"/>
                </a:solidFill>
              </a:rPr>
              <a:t>Fuel </a:t>
            </a:r>
            <a:r>
              <a:rPr lang="en-US" sz="2400" b="0" dirty="0">
                <a:solidFill>
                  <a:schemeClr val="accent1"/>
                </a:solidFill>
              </a:rPr>
              <a:t>Flexibility:</a:t>
            </a:r>
            <a:r>
              <a:rPr lang="en-US" sz="2400" b="0" dirty="0"/>
              <a:t> Multi fuel firing </a:t>
            </a:r>
          </a:p>
        </p:txBody>
      </p:sp>
      <p:sp>
        <p:nvSpPr>
          <p:cNvPr id="36870" name="Rectangle 6"/>
          <p:cNvSpPr>
            <a:spLocks noChangeArrowheads="1"/>
          </p:cNvSpPr>
          <p:nvPr/>
        </p:nvSpPr>
        <p:spPr bwMode="auto">
          <a:xfrm>
            <a:off x="3662363" y="21288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Tree>
    <p:extLst>
      <p:ext uri="{BB962C8B-B14F-4D97-AF65-F5344CB8AC3E}">
        <p14:creationId xmlns:p14="http://schemas.microsoft.com/office/powerpoint/2010/main" val="27174723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ide Number Placeholder 4"/>
          <p:cNvSpPr>
            <a:spLocks noGrp="1"/>
          </p:cNvSpPr>
          <p:nvPr>
            <p:ph type="sldNum" sz="quarter" idx="4294967295"/>
          </p:nvPr>
        </p:nvSpPr>
        <p:spPr>
          <a:xfrm>
            <a:off x="8458200" y="6400800"/>
            <a:ext cx="685800" cy="457200"/>
          </a:xfrm>
          <a:prstGeom prst="rect">
            <a:avLst/>
          </a:prstGeom>
        </p:spPr>
        <p:txBody>
          <a:bodyPr/>
          <a:lstStyle/>
          <a:p>
            <a:pPr algn="ctr"/>
            <a:fld id="{385A5EEC-356B-4848-9CC7-FE7D7F070166}" type="slidenum">
              <a:rPr lang="en-US"/>
              <a:pPr algn="ctr"/>
              <a:t>12</a:t>
            </a:fld>
            <a:endParaRPr lang="en-US" dirty="0"/>
          </a:p>
        </p:txBody>
      </p:sp>
      <p:sp>
        <p:nvSpPr>
          <p:cNvPr id="22530" name="Rectangle 2"/>
          <p:cNvSpPr>
            <a:spLocks noGrp="1" noChangeArrowheads="1"/>
          </p:cNvSpPr>
          <p:nvPr>
            <p:ph type="title"/>
          </p:nvPr>
        </p:nvSpPr>
        <p:spPr>
          <a:xfrm>
            <a:off x="0" y="0"/>
            <a:ext cx="9144000" cy="492443"/>
          </a:xfrm>
          <a:solidFill>
            <a:schemeClr val="tx2"/>
          </a:solidFill>
        </p:spPr>
        <p:txBody>
          <a:bodyPr/>
          <a:lstStyle/>
          <a:p>
            <a:pPr algn="ctr"/>
            <a:r>
              <a:rPr lang="en-US" dirty="0">
                <a:solidFill>
                  <a:schemeClr val="accent1">
                    <a:lumMod val="20000"/>
                    <a:lumOff val="80000"/>
                  </a:schemeClr>
                </a:solidFill>
              </a:rPr>
              <a:t>Boiler Systems</a:t>
            </a:r>
            <a:endParaRPr lang="en-GB" dirty="0">
              <a:solidFill>
                <a:schemeClr val="accent1">
                  <a:lumMod val="20000"/>
                  <a:lumOff val="80000"/>
                </a:schemeClr>
              </a:solidFill>
            </a:endParaRPr>
          </a:p>
        </p:txBody>
      </p:sp>
      <p:sp>
        <p:nvSpPr>
          <p:cNvPr id="22532" name="Rectangle 4"/>
          <p:cNvSpPr>
            <a:spLocks noChangeArrowheads="1"/>
          </p:cNvSpPr>
          <p:nvPr/>
        </p:nvSpPr>
        <p:spPr bwMode="auto">
          <a:xfrm>
            <a:off x="1943100" y="14573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pic>
        <p:nvPicPr>
          <p:cNvPr id="22531" name="Picture 3" descr="http://www.bhes.com/images/BBBoilerRoom.jpg"/>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2590800" y="1219200"/>
            <a:ext cx="6477000" cy="4857750"/>
          </a:xfrm>
          <a:prstGeom prst="rect">
            <a:avLst/>
          </a:prstGeom>
          <a:noFill/>
          <a:extLst>
            <a:ext uri="{909E8E84-426E-40DD-AFC4-6F175D3DCCD1}">
              <a14:hiddenFill xmlns:a14="http://schemas.microsoft.com/office/drawing/2010/main">
                <a:solidFill>
                  <a:srgbClr val="FFFFFF"/>
                </a:solidFill>
              </a14:hiddenFill>
            </a:ext>
          </a:extLst>
        </p:spPr>
      </p:pic>
      <p:sp>
        <p:nvSpPr>
          <p:cNvPr id="22533" name="Text Box 5"/>
          <p:cNvSpPr txBox="1">
            <a:spLocks noChangeArrowheads="1"/>
          </p:cNvSpPr>
          <p:nvPr/>
        </p:nvSpPr>
        <p:spPr bwMode="auto">
          <a:xfrm>
            <a:off x="152400" y="5927725"/>
            <a:ext cx="2514600" cy="396875"/>
          </a:xfrm>
          <a:prstGeom prst="rect">
            <a:avLst/>
          </a:prstGeom>
          <a:solidFill>
            <a:srgbClr val="FFCC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buFont typeface="Wingdings" pitchFamily="2" charset="2"/>
              <a:buChar char="ü"/>
            </a:pPr>
            <a:r>
              <a:rPr lang="en-US" sz="2000" b="1" dirty="0"/>
              <a:t>Flue gas system</a:t>
            </a:r>
            <a:endParaRPr lang="en-GB" sz="2000" b="1" dirty="0"/>
          </a:p>
        </p:txBody>
      </p:sp>
      <p:sp>
        <p:nvSpPr>
          <p:cNvPr id="22535" name="Text Box 7"/>
          <p:cNvSpPr txBox="1">
            <a:spLocks noChangeArrowheads="1"/>
          </p:cNvSpPr>
          <p:nvPr/>
        </p:nvSpPr>
        <p:spPr bwMode="auto">
          <a:xfrm>
            <a:off x="76200" y="838200"/>
            <a:ext cx="3063875" cy="396875"/>
          </a:xfrm>
          <a:prstGeom prst="rect">
            <a:avLst/>
          </a:prstGeom>
          <a:solidFill>
            <a:srgbClr val="CCFF3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buFont typeface="Wingdings" pitchFamily="2" charset="2"/>
              <a:buChar char="ü"/>
            </a:pPr>
            <a:r>
              <a:rPr lang="en-US" sz="2000" b="1" dirty="0">
                <a:solidFill>
                  <a:schemeClr val="accent2"/>
                </a:solidFill>
              </a:rPr>
              <a:t>Water treatment system</a:t>
            </a:r>
            <a:endParaRPr lang="en-GB" dirty="0">
              <a:solidFill>
                <a:schemeClr val="accent2"/>
              </a:solidFill>
            </a:endParaRPr>
          </a:p>
        </p:txBody>
      </p:sp>
      <p:sp>
        <p:nvSpPr>
          <p:cNvPr id="22536" name="Text Box 8"/>
          <p:cNvSpPr txBox="1">
            <a:spLocks noChangeArrowheads="1"/>
          </p:cNvSpPr>
          <p:nvPr/>
        </p:nvSpPr>
        <p:spPr bwMode="auto">
          <a:xfrm>
            <a:off x="152400" y="1828800"/>
            <a:ext cx="2438400" cy="396875"/>
          </a:xfrm>
          <a:prstGeom prst="rect">
            <a:avLst/>
          </a:prstGeom>
          <a:solidFill>
            <a:srgbClr val="CCFF3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buFont typeface="Wingdings" pitchFamily="2" charset="2"/>
              <a:buChar char="ü"/>
            </a:pPr>
            <a:r>
              <a:rPr lang="en-US" sz="2000" b="1" dirty="0">
                <a:solidFill>
                  <a:schemeClr val="accent2"/>
                </a:solidFill>
              </a:rPr>
              <a:t>Feed water system</a:t>
            </a:r>
          </a:p>
        </p:txBody>
      </p:sp>
      <p:sp>
        <p:nvSpPr>
          <p:cNvPr id="22537" name="Text Box 9"/>
          <p:cNvSpPr txBox="1">
            <a:spLocks noChangeArrowheads="1"/>
          </p:cNvSpPr>
          <p:nvPr/>
        </p:nvSpPr>
        <p:spPr bwMode="auto">
          <a:xfrm>
            <a:off x="136525" y="2667000"/>
            <a:ext cx="2454275" cy="396875"/>
          </a:xfrm>
          <a:prstGeom prst="rect">
            <a:avLst/>
          </a:prstGeom>
          <a:solidFill>
            <a:srgbClr val="FF993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buFont typeface="Wingdings" pitchFamily="2" charset="2"/>
              <a:buChar char="ü"/>
            </a:pPr>
            <a:r>
              <a:rPr lang="en-US" sz="2000" b="1" dirty="0"/>
              <a:t>Steam System</a:t>
            </a:r>
            <a:endParaRPr lang="en-GB" sz="2000" b="1" dirty="0"/>
          </a:p>
        </p:txBody>
      </p:sp>
      <p:sp>
        <p:nvSpPr>
          <p:cNvPr id="22538" name="Text Box 10"/>
          <p:cNvSpPr txBox="1">
            <a:spLocks noChangeArrowheads="1"/>
          </p:cNvSpPr>
          <p:nvPr/>
        </p:nvSpPr>
        <p:spPr bwMode="auto">
          <a:xfrm>
            <a:off x="136525" y="3581400"/>
            <a:ext cx="2454275" cy="396875"/>
          </a:xfrm>
          <a:prstGeom prst="rect">
            <a:avLst/>
          </a:prstGeom>
          <a:solidFill>
            <a:srgbClr val="FF993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buFont typeface="Wingdings" pitchFamily="2" charset="2"/>
              <a:buChar char="ü"/>
            </a:pPr>
            <a:r>
              <a:rPr lang="en-US" sz="2000" b="1" dirty="0"/>
              <a:t>Blow down system</a:t>
            </a:r>
          </a:p>
        </p:txBody>
      </p:sp>
      <p:sp>
        <p:nvSpPr>
          <p:cNvPr id="22539" name="Text Box 11"/>
          <p:cNvSpPr txBox="1">
            <a:spLocks noChangeArrowheads="1"/>
          </p:cNvSpPr>
          <p:nvPr/>
        </p:nvSpPr>
        <p:spPr bwMode="auto">
          <a:xfrm>
            <a:off x="152400" y="4419600"/>
            <a:ext cx="2514600" cy="396875"/>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buFont typeface="Wingdings" pitchFamily="2" charset="2"/>
              <a:buChar char="ü"/>
            </a:pPr>
            <a:r>
              <a:rPr lang="en-US" sz="2000" b="1" dirty="0"/>
              <a:t>Fuel supply system</a:t>
            </a:r>
          </a:p>
        </p:txBody>
      </p:sp>
      <p:sp>
        <p:nvSpPr>
          <p:cNvPr id="22540" name="Text Box 12"/>
          <p:cNvSpPr txBox="1">
            <a:spLocks noChangeArrowheads="1"/>
          </p:cNvSpPr>
          <p:nvPr/>
        </p:nvSpPr>
        <p:spPr bwMode="auto">
          <a:xfrm>
            <a:off x="152400" y="5257800"/>
            <a:ext cx="2514600" cy="396875"/>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buFont typeface="Wingdings" pitchFamily="2" charset="2"/>
              <a:buChar char="ü"/>
            </a:pPr>
            <a:r>
              <a:rPr lang="en-US" sz="2000" b="1"/>
              <a:t>Air Supply system</a:t>
            </a:r>
          </a:p>
        </p:txBody>
      </p:sp>
      <p:sp>
        <p:nvSpPr>
          <p:cNvPr id="22541" name="Rectangle 13"/>
          <p:cNvSpPr>
            <a:spLocks noChangeArrowheads="1"/>
          </p:cNvSpPr>
          <p:nvPr/>
        </p:nvSpPr>
        <p:spPr bwMode="auto">
          <a:xfrm>
            <a:off x="4403725" y="3200400"/>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GB" b="1">
                <a:solidFill>
                  <a:schemeClr val="accent2"/>
                </a:solidFill>
              </a:rPr>
              <a:t>1</a:t>
            </a:r>
          </a:p>
        </p:txBody>
      </p:sp>
    </p:spTree>
    <p:extLst>
      <p:ext uri="{BB962C8B-B14F-4D97-AF65-F5344CB8AC3E}">
        <p14:creationId xmlns:p14="http://schemas.microsoft.com/office/powerpoint/2010/main" val="57048863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22531"/>
                                        </p:tgtEl>
                                        <p:attrNameLst>
                                          <p:attrName>style.visibility</p:attrName>
                                        </p:attrNameLst>
                                      </p:cBhvr>
                                      <p:to>
                                        <p:strVal val="visible"/>
                                      </p:to>
                                    </p:set>
                                    <p:anim calcmode="lin" valueType="num">
                                      <p:cBhvr additive="base">
                                        <p:cTn id="7" dur="500" fill="hold"/>
                                        <p:tgtEl>
                                          <p:spTgt spid="22531"/>
                                        </p:tgtEl>
                                        <p:attrNameLst>
                                          <p:attrName>ppt_x</p:attrName>
                                        </p:attrNameLst>
                                      </p:cBhvr>
                                      <p:tavLst>
                                        <p:tav tm="0">
                                          <p:val>
                                            <p:strVal val="0-#ppt_w/2"/>
                                          </p:val>
                                        </p:tav>
                                        <p:tav tm="100000">
                                          <p:val>
                                            <p:strVal val="#ppt_x"/>
                                          </p:val>
                                        </p:tav>
                                      </p:tavLst>
                                    </p:anim>
                                    <p:anim calcmode="lin" valueType="num">
                                      <p:cBhvr additive="base">
                                        <p:cTn id="8" dur="500" fill="hold"/>
                                        <p:tgtEl>
                                          <p:spTgt spid="22531"/>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2535"/>
                                        </p:tgtEl>
                                        <p:attrNameLst>
                                          <p:attrName>style.visibility</p:attrName>
                                        </p:attrNameLst>
                                      </p:cBhvr>
                                      <p:to>
                                        <p:strVal val="visible"/>
                                      </p:to>
                                    </p:set>
                                    <p:anim calcmode="lin" valueType="num">
                                      <p:cBhvr additive="base">
                                        <p:cTn id="13" dur="500" fill="hold"/>
                                        <p:tgtEl>
                                          <p:spTgt spid="22535"/>
                                        </p:tgtEl>
                                        <p:attrNameLst>
                                          <p:attrName>ppt_x</p:attrName>
                                        </p:attrNameLst>
                                      </p:cBhvr>
                                      <p:tavLst>
                                        <p:tav tm="0">
                                          <p:val>
                                            <p:strVal val="0-#ppt_w/2"/>
                                          </p:val>
                                        </p:tav>
                                        <p:tav tm="100000">
                                          <p:val>
                                            <p:strVal val="#ppt_x"/>
                                          </p:val>
                                        </p:tav>
                                      </p:tavLst>
                                    </p:anim>
                                    <p:anim calcmode="lin" valueType="num">
                                      <p:cBhvr additive="base">
                                        <p:cTn id="14" dur="500" fill="hold"/>
                                        <p:tgtEl>
                                          <p:spTgt spid="22535"/>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2536"/>
                                        </p:tgtEl>
                                        <p:attrNameLst>
                                          <p:attrName>style.visibility</p:attrName>
                                        </p:attrNameLst>
                                      </p:cBhvr>
                                      <p:to>
                                        <p:strVal val="visible"/>
                                      </p:to>
                                    </p:set>
                                    <p:anim calcmode="lin" valueType="num">
                                      <p:cBhvr additive="base">
                                        <p:cTn id="19" dur="500" fill="hold"/>
                                        <p:tgtEl>
                                          <p:spTgt spid="22536"/>
                                        </p:tgtEl>
                                        <p:attrNameLst>
                                          <p:attrName>ppt_x</p:attrName>
                                        </p:attrNameLst>
                                      </p:cBhvr>
                                      <p:tavLst>
                                        <p:tav tm="0">
                                          <p:val>
                                            <p:strVal val="0-#ppt_w/2"/>
                                          </p:val>
                                        </p:tav>
                                        <p:tav tm="100000">
                                          <p:val>
                                            <p:strVal val="#ppt_x"/>
                                          </p:val>
                                        </p:tav>
                                      </p:tavLst>
                                    </p:anim>
                                    <p:anim calcmode="lin" valueType="num">
                                      <p:cBhvr additive="base">
                                        <p:cTn id="20" dur="500" fill="hold"/>
                                        <p:tgtEl>
                                          <p:spTgt spid="22536"/>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2537"/>
                                        </p:tgtEl>
                                        <p:attrNameLst>
                                          <p:attrName>style.visibility</p:attrName>
                                        </p:attrNameLst>
                                      </p:cBhvr>
                                      <p:to>
                                        <p:strVal val="visible"/>
                                      </p:to>
                                    </p:set>
                                    <p:anim calcmode="lin" valueType="num">
                                      <p:cBhvr additive="base">
                                        <p:cTn id="25" dur="500" fill="hold"/>
                                        <p:tgtEl>
                                          <p:spTgt spid="22537"/>
                                        </p:tgtEl>
                                        <p:attrNameLst>
                                          <p:attrName>ppt_x</p:attrName>
                                        </p:attrNameLst>
                                      </p:cBhvr>
                                      <p:tavLst>
                                        <p:tav tm="0">
                                          <p:val>
                                            <p:strVal val="0-#ppt_w/2"/>
                                          </p:val>
                                        </p:tav>
                                        <p:tav tm="100000">
                                          <p:val>
                                            <p:strVal val="#ppt_x"/>
                                          </p:val>
                                        </p:tav>
                                      </p:tavLst>
                                    </p:anim>
                                    <p:anim calcmode="lin" valueType="num">
                                      <p:cBhvr additive="base">
                                        <p:cTn id="26" dur="500" fill="hold"/>
                                        <p:tgtEl>
                                          <p:spTgt spid="22537"/>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2538"/>
                                        </p:tgtEl>
                                        <p:attrNameLst>
                                          <p:attrName>style.visibility</p:attrName>
                                        </p:attrNameLst>
                                      </p:cBhvr>
                                      <p:to>
                                        <p:strVal val="visible"/>
                                      </p:to>
                                    </p:set>
                                    <p:anim calcmode="lin" valueType="num">
                                      <p:cBhvr additive="base">
                                        <p:cTn id="31" dur="500" fill="hold"/>
                                        <p:tgtEl>
                                          <p:spTgt spid="22538"/>
                                        </p:tgtEl>
                                        <p:attrNameLst>
                                          <p:attrName>ppt_x</p:attrName>
                                        </p:attrNameLst>
                                      </p:cBhvr>
                                      <p:tavLst>
                                        <p:tav tm="0">
                                          <p:val>
                                            <p:strVal val="0-#ppt_w/2"/>
                                          </p:val>
                                        </p:tav>
                                        <p:tav tm="100000">
                                          <p:val>
                                            <p:strVal val="#ppt_x"/>
                                          </p:val>
                                        </p:tav>
                                      </p:tavLst>
                                    </p:anim>
                                    <p:anim calcmode="lin" valueType="num">
                                      <p:cBhvr additive="base">
                                        <p:cTn id="32" dur="500" fill="hold"/>
                                        <p:tgtEl>
                                          <p:spTgt spid="22538"/>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2539"/>
                                        </p:tgtEl>
                                        <p:attrNameLst>
                                          <p:attrName>style.visibility</p:attrName>
                                        </p:attrNameLst>
                                      </p:cBhvr>
                                      <p:to>
                                        <p:strVal val="visible"/>
                                      </p:to>
                                    </p:set>
                                    <p:anim calcmode="lin" valueType="num">
                                      <p:cBhvr additive="base">
                                        <p:cTn id="37" dur="500" fill="hold"/>
                                        <p:tgtEl>
                                          <p:spTgt spid="22539"/>
                                        </p:tgtEl>
                                        <p:attrNameLst>
                                          <p:attrName>ppt_x</p:attrName>
                                        </p:attrNameLst>
                                      </p:cBhvr>
                                      <p:tavLst>
                                        <p:tav tm="0">
                                          <p:val>
                                            <p:strVal val="0-#ppt_w/2"/>
                                          </p:val>
                                        </p:tav>
                                        <p:tav tm="100000">
                                          <p:val>
                                            <p:strVal val="#ppt_x"/>
                                          </p:val>
                                        </p:tav>
                                      </p:tavLst>
                                    </p:anim>
                                    <p:anim calcmode="lin" valueType="num">
                                      <p:cBhvr additive="base">
                                        <p:cTn id="38" dur="500" fill="hold"/>
                                        <p:tgtEl>
                                          <p:spTgt spid="22539"/>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22540"/>
                                        </p:tgtEl>
                                        <p:attrNameLst>
                                          <p:attrName>style.visibility</p:attrName>
                                        </p:attrNameLst>
                                      </p:cBhvr>
                                      <p:to>
                                        <p:strVal val="visible"/>
                                      </p:to>
                                    </p:set>
                                    <p:anim calcmode="lin" valueType="num">
                                      <p:cBhvr additive="base">
                                        <p:cTn id="43" dur="500" fill="hold"/>
                                        <p:tgtEl>
                                          <p:spTgt spid="22540"/>
                                        </p:tgtEl>
                                        <p:attrNameLst>
                                          <p:attrName>ppt_x</p:attrName>
                                        </p:attrNameLst>
                                      </p:cBhvr>
                                      <p:tavLst>
                                        <p:tav tm="0">
                                          <p:val>
                                            <p:strVal val="0-#ppt_w/2"/>
                                          </p:val>
                                        </p:tav>
                                        <p:tav tm="100000">
                                          <p:val>
                                            <p:strVal val="#ppt_x"/>
                                          </p:val>
                                        </p:tav>
                                      </p:tavLst>
                                    </p:anim>
                                    <p:anim calcmode="lin" valueType="num">
                                      <p:cBhvr additive="base">
                                        <p:cTn id="44" dur="500" fill="hold"/>
                                        <p:tgtEl>
                                          <p:spTgt spid="22540"/>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22533"/>
                                        </p:tgtEl>
                                        <p:attrNameLst>
                                          <p:attrName>style.visibility</p:attrName>
                                        </p:attrNameLst>
                                      </p:cBhvr>
                                      <p:to>
                                        <p:strVal val="visible"/>
                                      </p:to>
                                    </p:set>
                                    <p:anim calcmode="lin" valueType="num">
                                      <p:cBhvr additive="base">
                                        <p:cTn id="49" dur="500" fill="hold"/>
                                        <p:tgtEl>
                                          <p:spTgt spid="22533"/>
                                        </p:tgtEl>
                                        <p:attrNameLst>
                                          <p:attrName>ppt_x</p:attrName>
                                        </p:attrNameLst>
                                      </p:cBhvr>
                                      <p:tavLst>
                                        <p:tav tm="0">
                                          <p:val>
                                            <p:strVal val="0-#ppt_w/2"/>
                                          </p:val>
                                        </p:tav>
                                        <p:tav tm="100000">
                                          <p:val>
                                            <p:strVal val="#ppt_x"/>
                                          </p:val>
                                        </p:tav>
                                      </p:tavLst>
                                    </p:anim>
                                    <p:anim calcmode="lin" valueType="num">
                                      <p:cBhvr additive="base">
                                        <p:cTn id="50" dur="500" fill="hold"/>
                                        <p:tgtEl>
                                          <p:spTgt spid="2253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3" grpId="0" animBg="1" autoUpdateAnimBg="0"/>
      <p:bldP spid="22535" grpId="0" animBg="1" autoUpdateAnimBg="0"/>
      <p:bldP spid="22536" grpId="0" animBg="1" autoUpdateAnimBg="0"/>
      <p:bldP spid="22537" grpId="0" animBg="1" autoUpdateAnimBg="0"/>
      <p:bldP spid="22538" grpId="0" animBg="1" autoUpdateAnimBg="0"/>
      <p:bldP spid="22539" grpId="0" animBg="1" autoUpdateAnimBg="0"/>
      <p:bldP spid="22540" grpId="0" animBg="1"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310004" y="304800"/>
            <a:ext cx="6523990" cy="615553"/>
          </a:xfrm>
        </p:spPr>
        <p:txBody>
          <a:bodyPr/>
          <a:lstStyle/>
          <a:p>
            <a:pPr marL="342900" indent="-342900" algn="ctr"/>
            <a:r>
              <a:rPr lang="en-US" altLang="en-US" sz="4000" b="1" dirty="0" smtClean="0">
                <a:solidFill>
                  <a:schemeClr val="tx2">
                    <a:lumMod val="75000"/>
                  </a:schemeClr>
                </a:solidFill>
                <a:latin typeface="+mj-lt"/>
              </a:rPr>
              <a:t>Thermic Fluid Heaters</a:t>
            </a:r>
            <a:endParaRPr lang="en-GB" altLang="en-US" sz="4000" dirty="0" smtClean="0">
              <a:solidFill>
                <a:schemeClr val="tx2">
                  <a:lumMod val="75000"/>
                </a:schemeClr>
              </a:solidFill>
              <a:latin typeface="+mj-lt"/>
            </a:endParaRPr>
          </a:p>
        </p:txBody>
      </p:sp>
      <p:sp>
        <p:nvSpPr>
          <p:cNvPr id="3" name="Content Placeholder 2"/>
          <p:cNvSpPr>
            <a:spLocks noGrp="1"/>
          </p:cNvSpPr>
          <p:nvPr>
            <p:ph idx="1"/>
          </p:nvPr>
        </p:nvSpPr>
        <p:spPr>
          <a:xfrm>
            <a:off x="266826" y="1066801"/>
            <a:ext cx="8610346" cy="5663089"/>
          </a:xfrm>
        </p:spPr>
        <p:txBody>
          <a:bodyPr/>
          <a:lstStyle/>
          <a:p>
            <a:pPr algn="just">
              <a:defRPr/>
            </a:pPr>
            <a:r>
              <a:rPr lang="en-US" sz="2400" b="0" dirty="0" smtClean="0">
                <a:solidFill>
                  <a:schemeClr val="accent3">
                    <a:lumMod val="50000"/>
                  </a:schemeClr>
                </a:solidFill>
                <a:latin typeface="+mn-lt"/>
              </a:rPr>
              <a:t>At high temperatures, steam requires a corresponding high operating pressure and establishing high temperatures with steam can be very cumbersome and expensive in some cases.</a:t>
            </a:r>
          </a:p>
          <a:p>
            <a:pPr algn="just">
              <a:defRPr/>
            </a:pPr>
            <a:endParaRPr lang="en-GB" sz="1400" b="0" dirty="0" smtClean="0">
              <a:latin typeface="+mn-lt"/>
            </a:endParaRPr>
          </a:p>
          <a:p>
            <a:pPr algn="just">
              <a:defRPr/>
            </a:pPr>
            <a:r>
              <a:rPr lang="en-US" sz="2400" b="0" dirty="0" smtClean="0">
                <a:latin typeface="+mn-lt"/>
              </a:rPr>
              <a:t>In thermic fluid heaters, a special type of oil-synthetic / mineral -is used as heat carrier. This fluid can be heated up to 300</a:t>
            </a:r>
            <a:r>
              <a:rPr lang="en-US" sz="2400" b="0" baseline="30000" dirty="0" smtClean="0">
                <a:latin typeface="+mn-lt"/>
              </a:rPr>
              <a:t>o</a:t>
            </a:r>
            <a:r>
              <a:rPr lang="en-US" sz="2400" b="0" dirty="0" smtClean="0">
                <a:latin typeface="+mn-lt"/>
              </a:rPr>
              <a:t>C at atmospheric pressure. In comparison steam would require a pressure of 85 bars to obtain this temperature.</a:t>
            </a:r>
          </a:p>
          <a:p>
            <a:pPr algn="just">
              <a:defRPr/>
            </a:pPr>
            <a:endParaRPr lang="en-US" sz="1050" dirty="0" smtClean="0"/>
          </a:p>
          <a:p>
            <a:pPr algn="just">
              <a:defRPr/>
            </a:pPr>
            <a:r>
              <a:rPr lang="en-US" sz="2400" dirty="0" smtClean="0">
                <a:latin typeface="+mn-lt"/>
              </a:rPr>
              <a:t>Advantages:</a:t>
            </a:r>
          </a:p>
          <a:p>
            <a:pPr lvl="1">
              <a:defRPr/>
            </a:pPr>
            <a:r>
              <a:rPr lang="en-US" sz="2400" dirty="0" smtClean="0">
                <a:solidFill>
                  <a:srgbClr val="002060"/>
                </a:solidFill>
              </a:rPr>
              <a:t>High temperature operation at atmospheric pressure</a:t>
            </a:r>
            <a:endParaRPr lang="en-GB" sz="2400" dirty="0" smtClean="0">
              <a:solidFill>
                <a:srgbClr val="002060"/>
              </a:solidFill>
            </a:endParaRPr>
          </a:p>
          <a:p>
            <a:pPr lvl="1">
              <a:defRPr/>
            </a:pPr>
            <a:r>
              <a:rPr lang="en-US" sz="2400" dirty="0" smtClean="0">
                <a:solidFill>
                  <a:srgbClr val="002060"/>
                </a:solidFill>
              </a:rPr>
              <a:t>Optional temperature level set points</a:t>
            </a:r>
            <a:endParaRPr lang="en-GB" sz="2400" dirty="0" smtClean="0">
              <a:solidFill>
                <a:srgbClr val="002060"/>
              </a:solidFill>
            </a:endParaRPr>
          </a:p>
          <a:p>
            <a:pPr lvl="1">
              <a:defRPr/>
            </a:pPr>
            <a:r>
              <a:rPr lang="en-US" sz="2400" dirty="0" smtClean="0">
                <a:solidFill>
                  <a:srgbClr val="002060"/>
                </a:solidFill>
              </a:rPr>
              <a:t>No supply or treatment of hot water and hence no heat loss due to condensate flash steam</a:t>
            </a:r>
            <a:endParaRPr lang="en-GB" sz="2400" dirty="0" smtClean="0">
              <a:solidFill>
                <a:srgbClr val="002060"/>
              </a:solidFill>
            </a:endParaRPr>
          </a:p>
          <a:p>
            <a:pPr lvl="1">
              <a:defRPr/>
            </a:pPr>
            <a:r>
              <a:rPr lang="en-US" sz="2400" dirty="0" smtClean="0">
                <a:solidFill>
                  <a:srgbClr val="002060"/>
                </a:solidFill>
              </a:rPr>
              <a:t>No risk of corrosion</a:t>
            </a:r>
            <a:endParaRPr lang="en-GB" sz="2400" dirty="0" smtClean="0">
              <a:solidFill>
                <a:srgbClr val="002060"/>
              </a:solidFill>
            </a:endParaRPr>
          </a:p>
          <a:p>
            <a:pPr lvl="1">
              <a:defRPr/>
            </a:pPr>
            <a:r>
              <a:rPr lang="en-US" sz="2400" dirty="0" smtClean="0">
                <a:solidFill>
                  <a:srgbClr val="002060"/>
                </a:solidFill>
              </a:rPr>
              <a:t>Easy to operate</a:t>
            </a:r>
            <a:endParaRPr lang="en-GB" sz="2400" dirty="0">
              <a:solidFill>
                <a:srgbClr val="002060"/>
              </a:solidFill>
            </a:endParaRPr>
          </a:p>
        </p:txBody>
      </p:sp>
    </p:spTree>
    <p:extLst>
      <p:ext uri="{BB962C8B-B14F-4D97-AF65-F5344CB8AC3E}">
        <p14:creationId xmlns:p14="http://schemas.microsoft.com/office/powerpoint/2010/main" val="41915274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p:cNvPicPr>
            <a:picLocks noChangeAspect="1" noChangeArrowheads="1"/>
          </p:cNvPicPr>
          <p:nvPr/>
        </p:nvPicPr>
        <p:blipFill>
          <a:blip r:embed="rId2">
            <a:extLst>
              <a:ext uri="{28A0092B-C50C-407E-A947-70E740481C1C}">
                <a14:useLocalDpi xmlns:a14="http://schemas.microsoft.com/office/drawing/2010/main" val="0"/>
              </a:ext>
            </a:extLst>
          </a:blip>
          <a:srcRect t="3615" r="2254"/>
          <a:stretch>
            <a:fillRect/>
          </a:stretch>
        </p:blipFill>
        <p:spPr bwMode="auto">
          <a:xfrm>
            <a:off x="304800" y="216174"/>
            <a:ext cx="8720138" cy="618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9" name="TextBox 4"/>
          <p:cNvSpPr txBox="1">
            <a:spLocks noChangeArrowheads="1"/>
          </p:cNvSpPr>
          <p:nvPr/>
        </p:nvSpPr>
        <p:spPr bwMode="auto">
          <a:xfrm>
            <a:off x="1752600" y="228600"/>
            <a:ext cx="418383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600">
                <a:solidFill>
                  <a:schemeClr val="tx1"/>
                </a:solidFill>
                <a:latin typeface="Times New Roman" pitchFamily="18" charset="0"/>
              </a:defRPr>
            </a:lvl1pPr>
            <a:lvl2pPr marL="742950" indent="-285750">
              <a:defRPr sz="3600">
                <a:solidFill>
                  <a:schemeClr val="tx1"/>
                </a:solidFill>
                <a:latin typeface="Times New Roman" pitchFamily="18" charset="0"/>
              </a:defRPr>
            </a:lvl2pPr>
            <a:lvl3pPr marL="1143000" indent="-228600">
              <a:defRPr sz="3600">
                <a:solidFill>
                  <a:schemeClr val="tx1"/>
                </a:solidFill>
                <a:latin typeface="Times New Roman" pitchFamily="18" charset="0"/>
              </a:defRPr>
            </a:lvl3pPr>
            <a:lvl4pPr marL="1600200" indent="-228600">
              <a:defRPr sz="3600">
                <a:solidFill>
                  <a:schemeClr val="tx1"/>
                </a:solidFill>
                <a:latin typeface="Times New Roman" pitchFamily="18" charset="0"/>
              </a:defRPr>
            </a:lvl4pPr>
            <a:lvl5pPr marL="2057400" indent="-228600">
              <a:defRPr sz="3600">
                <a:solidFill>
                  <a:schemeClr val="tx1"/>
                </a:solidFill>
                <a:latin typeface="Times New Roman" pitchFamily="18" charset="0"/>
              </a:defRPr>
            </a:lvl5pPr>
            <a:lvl6pPr marL="2514600" indent="-228600" eaLnBrk="0" fontAlgn="base" hangingPunct="0">
              <a:spcBef>
                <a:spcPct val="0"/>
              </a:spcBef>
              <a:spcAft>
                <a:spcPct val="0"/>
              </a:spcAft>
              <a:defRPr sz="3600">
                <a:solidFill>
                  <a:schemeClr val="tx1"/>
                </a:solidFill>
                <a:latin typeface="Times New Roman" pitchFamily="18" charset="0"/>
              </a:defRPr>
            </a:lvl6pPr>
            <a:lvl7pPr marL="2971800" indent="-228600" eaLnBrk="0" fontAlgn="base" hangingPunct="0">
              <a:spcBef>
                <a:spcPct val="0"/>
              </a:spcBef>
              <a:spcAft>
                <a:spcPct val="0"/>
              </a:spcAft>
              <a:defRPr sz="3600">
                <a:solidFill>
                  <a:schemeClr val="tx1"/>
                </a:solidFill>
                <a:latin typeface="Times New Roman" pitchFamily="18" charset="0"/>
              </a:defRPr>
            </a:lvl7pPr>
            <a:lvl8pPr marL="3429000" indent="-228600" eaLnBrk="0" fontAlgn="base" hangingPunct="0">
              <a:spcBef>
                <a:spcPct val="0"/>
              </a:spcBef>
              <a:spcAft>
                <a:spcPct val="0"/>
              </a:spcAft>
              <a:defRPr sz="3600">
                <a:solidFill>
                  <a:schemeClr val="tx1"/>
                </a:solidFill>
                <a:latin typeface="Times New Roman" pitchFamily="18" charset="0"/>
              </a:defRPr>
            </a:lvl8pPr>
            <a:lvl9pPr marL="3886200" indent="-228600" eaLnBrk="0" fontAlgn="base" hangingPunct="0">
              <a:spcBef>
                <a:spcPct val="0"/>
              </a:spcBef>
              <a:spcAft>
                <a:spcPct val="0"/>
              </a:spcAft>
              <a:defRPr sz="3600">
                <a:solidFill>
                  <a:schemeClr val="tx1"/>
                </a:solidFill>
                <a:latin typeface="Times New Roman" pitchFamily="18" charset="0"/>
              </a:defRPr>
            </a:lvl9pPr>
          </a:lstStyle>
          <a:p>
            <a:r>
              <a:rPr lang="en-US" altLang="en-US" b="1" dirty="0">
                <a:solidFill>
                  <a:schemeClr val="tx2">
                    <a:lumMod val="75000"/>
                  </a:schemeClr>
                </a:solidFill>
                <a:latin typeface="+mj-lt"/>
              </a:rPr>
              <a:t>Thermic Fluid Heater</a:t>
            </a:r>
            <a:endParaRPr lang="en-GB" altLang="en-US" b="1" dirty="0">
              <a:solidFill>
                <a:schemeClr val="tx2">
                  <a:lumMod val="75000"/>
                </a:schemeClr>
              </a:solidFill>
              <a:latin typeface="+mj-lt"/>
            </a:endParaRPr>
          </a:p>
        </p:txBody>
      </p:sp>
    </p:spTree>
    <p:extLst>
      <p:ext uri="{BB962C8B-B14F-4D97-AF65-F5344CB8AC3E}">
        <p14:creationId xmlns:p14="http://schemas.microsoft.com/office/powerpoint/2010/main" val="6670349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610600" y="6496913"/>
            <a:ext cx="325628" cy="228268"/>
          </a:xfrm>
          <a:prstGeom prst="rect">
            <a:avLst/>
          </a:prstGeom>
        </p:spPr>
        <p:txBody>
          <a:bodyPr vert="horz" wrap="square" lIns="0" tIns="12700" rIns="0" bIns="0" rtlCol="0">
            <a:spAutoFit/>
          </a:bodyPr>
          <a:lstStyle/>
          <a:p>
            <a:pPr marL="12700">
              <a:lnSpc>
                <a:spcPct val="100000"/>
              </a:lnSpc>
              <a:spcBef>
                <a:spcPts val="100"/>
              </a:spcBef>
            </a:pPr>
            <a:r>
              <a:rPr lang="en-US" sz="1400" dirty="0" smtClean="0">
                <a:latin typeface="Times New Roman"/>
                <a:cs typeface="Times New Roman"/>
              </a:rPr>
              <a:t>13</a:t>
            </a:r>
            <a:endParaRPr sz="1400" dirty="0">
              <a:latin typeface="Times New Roman"/>
              <a:cs typeface="Times New Roman"/>
            </a:endParaRPr>
          </a:p>
        </p:txBody>
      </p:sp>
      <p:sp>
        <p:nvSpPr>
          <p:cNvPr id="9" name="object 9"/>
          <p:cNvSpPr/>
          <p:nvPr/>
        </p:nvSpPr>
        <p:spPr>
          <a:xfrm>
            <a:off x="1313688" y="361188"/>
            <a:ext cx="5026152" cy="902208"/>
          </a:xfrm>
          <a:prstGeom prst="rect">
            <a:avLst/>
          </a:prstGeom>
          <a:blipFill>
            <a:blip r:embed="rId3" cstate="print"/>
            <a:stretch>
              <a:fillRect/>
            </a:stretch>
          </a:blipFill>
        </p:spPr>
        <p:txBody>
          <a:bodyPr wrap="square" lIns="0" tIns="0" rIns="0" bIns="0" rtlCol="0"/>
          <a:lstStyle/>
          <a:p>
            <a:endParaRPr/>
          </a:p>
        </p:txBody>
      </p:sp>
      <p:sp>
        <p:nvSpPr>
          <p:cNvPr id="10" name="object 10"/>
          <p:cNvSpPr/>
          <p:nvPr/>
        </p:nvSpPr>
        <p:spPr>
          <a:xfrm>
            <a:off x="5803391" y="361188"/>
            <a:ext cx="649224" cy="902208"/>
          </a:xfrm>
          <a:prstGeom prst="rect">
            <a:avLst/>
          </a:prstGeom>
          <a:blipFill>
            <a:blip r:embed="rId4" cstate="print"/>
            <a:stretch>
              <a:fillRect/>
            </a:stretch>
          </a:blipFill>
        </p:spPr>
        <p:txBody>
          <a:bodyPr wrap="square" lIns="0" tIns="0" rIns="0" bIns="0" rtlCol="0"/>
          <a:lstStyle/>
          <a:p>
            <a:endParaRPr/>
          </a:p>
        </p:txBody>
      </p:sp>
      <p:sp>
        <p:nvSpPr>
          <p:cNvPr id="11" name="object 11"/>
          <p:cNvSpPr txBox="1">
            <a:spLocks noGrp="1"/>
          </p:cNvSpPr>
          <p:nvPr>
            <p:ph type="title"/>
          </p:nvPr>
        </p:nvSpPr>
        <p:spPr>
          <a:xfrm>
            <a:off x="1554607" y="467055"/>
            <a:ext cx="4514850" cy="514350"/>
          </a:xfrm>
          <a:prstGeom prst="rect">
            <a:avLst/>
          </a:prstGeom>
        </p:spPr>
        <p:txBody>
          <a:bodyPr vert="horz" wrap="square" lIns="0" tIns="13335" rIns="0" bIns="0" rtlCol="0">
            <a:spAutoFit/>
          </a:bodyPr>
          <a:lstStyle/>
          <a:p>
            <a:pPr marL="12700">
              <a:lnSpc>
                <a:spcPct val="100000"/>
              </a:lnSpc>
              <a:spcBef>
                <a:spcPts val="105"/>
              </a:spcBef>
            </a:pPr>
            <a:r>
              <a:rPr spc="-5" dirty="0"/>
              <a:t>Assessment </a:t>
            </a:r>
            <a:r>
              <a:rPr dirty="0"/>
              <a:t>of a</a:t>
            </a:r>
            <a:r>
              <a:rPr spc="-80" dirty="0"/>
              <a:t> </a:t>
            </a:r>
            <a:r>
              <a:rPr spc="-5" dirty="0"/>
              <a:t>Boiler</a:t>
            </a:r>
          </a:p>
        </p:txBody>
      </p:sp>
      <p:sp>
        <p:nvSpPr>
          <p:cNvPr id="12" name="object 12"/>
          <p:cNvSpPr/>
          <p:nvPr/>
        </p:nvSpPr>
        <p:spPr>
          <a:xfrm>
            <a:off x="6248400" y="1684020"/>
            <a:ext cx="568451" cy="789431"/>
          </a:xfrm>
          <a:prstGeom prst="rect">
            <a:avLst/>
          </a:prstGeom>
          <a:blipFill>
            <a:blip r:embed="rId5" cstate="print"/>
            <a:stretch>
              <a:fillRect/>
            </a:stretch>
          </a:blipFill>
        </p:spPr>
        <p:txBody>
          <a:bodyPr wrap="square" lIns="0" tIns="0" rIns="0" bIns="0" rtlCol="0"/>
          <a:lstStyle/>
          <a:p>
            <a:endParaRPr/>
          </a:p>
        </p:txBody>
      </p:sp>
      <p:sp>
        <p:nvSpPr>
          <p:cNvPr id="13" name="object 13"/>
          <p:cNvSpPr/>
          <p:nvPr/>
        </p:nvSpPr>
        <p:spPr>
          <a:xfrm>
            <a:off x="7202423" y="5462015"/>
            <a:ext cx="568451" cy="789431"/>
          </a:xfrm>
          <a:prstGeom prst="rect">
            <a:avLst/>
          </a:prstGeom>
          <a:blipFill>
            <a:blip r:embed="rId5" cstate="print"/>
            <a:stretch>
              <a:fillRect/>
            </a:stretch>
          </a:blipFill>
        </p:spPr>
        <p:txBody>
          <a:bodyPr wrap="square" lIns="0" tIns="0" rIns="0" bIns="0" rtlCol="0"/>
          <a:lstStyle/>
          <a:p>
            <a:endParaRPr/>
          </a:p>
        </p:txBody>
      </p:sp>
      <p:sp>
        <p:nvSpPr>
          <p:cNvPr id="14" name="object 14"/>
          <p:cNvSpPr txBox="1"/>
          <p:nvPr/>
        </p:nvSpPr>
        <p:spPr>
          <a:xfrm>
            <a:off x="457200" y="1501150"/>
            <a:ext cx="8273288" cy="4413250"/>
          </a:xfrm>
          <a:prstGeom prst="rect">
            <a:avLst/>
          </a:prstGeom>
        </p:spPr>
        <p:txBody>
          <a:bodyPr vert="horz" wrap="square" lIns="0" tIns="194310" rIns="0" bIns="0" rtlCol="0">
            <a:spAutoFit/>
          </a:bodyPr>
          <a:lstStyle/>
          <a:p>
            <a:pPr marL="407670" indent="-394970">
              <a:lnSpc>
                <a:spcPct val="100000"/>
              </a:lnSpc>
              <a:spcBef>
                <a:spcPts val="1530"/>
              </a:spcBef>
              <a:buAutoNum type="arabicPeriod"/>
              <a:tabLst>
                <a:tab pos="408305" algn="l"/>
              </a:tabLst>
            </a:pPr>
            <a:r>
              <a:rPr sz="2800" b="1" spc="-10" dirty="0">
                <a:solidFill>
                  <a:srgbClr val="FF0000"/>
                </a:solidFill>
                <a:latin typeface="Arial"/>
                <a:cs typeface="Arial"/>
              </a:rPr>
              <a:t>BOILER</a:t>
            </a:r>
            <a:r>
              <a:rPr sz="2800" b="1" spc="-65" dirty="0">
                <a:solidFill>
                  <a:srgbClr val="FF0000"/>
                </a:solidFill>
                <a:latin typeface="Arial"/>
                <a:cs typeface="Arial"/>
              </a:rPr>
              <a:t> </a:t>
            </a:r>
            <a:r>
              <a:rPr sz="2800" b="1" spc="-5" dirty="0">
                <a:solidFill>
                  <a:srgbClr val="FF0000"/>
                </a:solidFill>
                <a:latin typeface="Arial"/>
                <a:cs typeface="Arial"/>
              </a:rPr>
              <a:t>PERFORMANCE</a:t>
            </a:r>
            <a:endParaRPr sz="2800" dirty="0">
              <a:latin typeface="Arial"/>
              <a:cs typeface="Arial"/>
            </a:endParaRPr>
          </a:p>
          <a:p>
            <a:pPr marL="559435" lvl="1" indent="-402590">
              <a:lnSpc>
                <a:spcPct val="100000"/>
              </a:lnSpc>
              <a:spcBef>
                <a:spcPts val="1425"/>
              </a:spcBef>
              <a:buFont typeface="Arial"/>
              <a:buChar char="•"/>
              <a:tabLst>
                <a:tab pos="559435" algn="l"/>
                <a:tab pos="560070" algn="l"/>
              </a:tabLst>
            </a:pPr>
            <a:r>
              <a:rPr sz="2400" spc="-5" dirty="0">
                <a:solidFill>
                  <a:srgbClr val="000066"/>
                </a:solidFill>
                <a:latin typeface="Arial"/>
                <a:cs typeface="Arial"/>
              </a:rPr>
              <a:t>Causes of poor boiler</a:t>
            </a:r>
            <a:r>
              <a:rPr sz="2400" spc="25" dirty="0">
                <a:solidFill>
                  <a:srgbClr val="000066"/>
                </a:solidFill>
                <a:latin typeface="Arial"/>
                <a:cs typeface="Arial"/>
              </a:rPr>
              <a:t> </a:t>
            </a:r>
            <a:r>
              <a:rPr sz="2400" spc="-5" dirty="0">
                <a:solidFill>
                  <a:srgbClr val="000066"/>
                </a:solidFill>
                <a:latin typeface="Arial"/>
                <a:cs typeface="Arial"/>
              </a:rPr>
              <a:t>performance</a:t>
            </a:r>
            <a:endParaRPr sz="2400" dirty="0">
              <a:latin typeface="Arial"/>
              <a:cs typeface="Arial"/>
            </a:endParaRPr>
          </a:p>
          <a:p>
            <a:pPr marL="673735">
              <a:lnSpc>
                <a:spcPct val="100000"/>
              </a:lnSpc>
              <a:spcBef>
                <a:spcPts val="495"/>
              </a:spcBef>
            </a:pPr>
            <a:r>
              <a:rPr sz="2400" dirty="0">
                <a:solidFill>
                  <a:schemeClr val="bg2">
                    <a:lumMod val="25000"/>
                  </a:schemeClr>
                </a:solidFill>
                <a:latin typeface="Arial"/>
                <a:cs typeface="Arial"/>
              </a:rPr>
              <a:t>-Poor</a:t>
            </a:r>
            <a:r>
              <a:rPr sz="2400" spc="-90" dirty="0">
                <a:solidFill>
                  <a:schemeClr val="bg2">
                    <a:lumMod val="25000"/>
                  </a:schemeClr>
                </a:solidFill>
                <a:latin typeface="Arial"/>
                <a:cs typeface="Arial"/>
              </a:rPr>
              <a:t> </a:t>
            </a:r>
            <a:r>
              <a:rPr sz="2400" dirty="0">
                <a:solidFill>
                  <a:schemeClr val="bg2">
                    <a:lumMod val="25000"/>
                  </a:schemeClr>
                </a:solidFill>
                <a:latin typeface="Arial"/>
                <a:cs typeface="Arial"/>
              </a:rPr>
              <a:t>combustion</a:t>
            </a:r>
          </a:p>
          <a:p>
            <a:pPr marL="673735">
              <a:lnSpc>
                <a:spcPct val="100000"/>
              </a:lnSpc>
              <a:spcBef>
                <a:spcPts val="475"/>
              </a:spcBef>
            </a:pPr>
            <a:r>
              <a:rPr sz="2400" dirty="0">
                <a:solidFill>
                  <a:schemeClr val="bg2">
                    <a:lumMod val="25000"/>
                  </a:schemeClr>
                </a:solidFill>
                <a:latin typeface="Arial"/>
                <a:cs typeface="Arial"/>
              </a:rPr>
              <a:t>-Heat transfer surface</a:t>
            </a:r>
            <a:r>
              <a:rPr sz="2400" spc="-160" dirty="0">
                <a:solidFill>
                  <a:schemeClr val="bg2">
                    <a:lumMod val="25000"/>
                  </a:schemeClr>
                </a:solidFill>
                <a:latin typeface="Arial"/>
                <a:cs typeface="Arial"/>
              </a:rPr>
              <a:t> </a:t>
            </a:r>
            <a:r>
              <a:rPr sz="2400" dirty="0">
                <a:solidFill>
                  <a:schemeClr val="bg2">
                    <a:lumMod val="25000"/>
                  </a:schemeClr>
                </a:solidFill>
                <a:latin typeface="Arial"/>
                <a:cs typeface="Arial"/>
              </a:rPr>
              <a:t>fouling</a:t>
            </a:r>
          </a:p>
          <a:p>
            <a:pPr marL="673735">
              <a:lnSpc>
                <a:spcPct val="100000"/>
              </a:lnSpc>
              <a:spcBef>
                <a:spcPts val="475"/>
              </a:spcBef>
            </a:pPr>
            <a:r>
              <a:rPr sz="2400" dirty="0">
                <a:solidFill>
                  <a:schemeClr val="bg2">
                    <a:lumMod val="25000"/>
                  </a:schemeClr>
                </a:solidFill>
                <a:latin typeface="Arial"/>
                <a:cs typeface="Arial"/>
              </a:rPr>
              <a:t>-Poor operation and</a:t>
            </a:r>
            <a:r>
              <a:rPr sz="2400" spc="-110" dirty="0">
                <a:solidFill>
                  <a:schemeClr val="bg2">
                    <a:lumMod val="25000"/>
                  </a:schemeClr>
                </a:solidFill>
                <a:latin typeface="Arial"/>
                <a:cs typeface="Arial"/>
              </a:rPr>
              <a:t> </a:t>
            </a:r>
            <a:r>
              <a:rPr sz="2400" dirty="0">
                <a:solidFill>
                  <a:schemeClr val="bg2">
                    <a:lumMod val="25000"/>
                  </a:schemeClr>
                </a:solidFill>
                <a:latin typeface="Arial"/>
                <a:cs typeface="Arial"/>
              </a:rPr>
              <a:t>maintenance</a:t>
            </a:r>
          </a:p>
          <a:p>
            <a:pPr marL="673735">
              <a:lnSpc>
                <a:spcPct val="100000"/>
              </a:lnSpc>
              <a:spcBef>
                <a:spcPts val="475"/>
              </a:spcBef>
            </a:pPr>
            <a:r>
              <a:rPr sz="2400" spc="-5" dirty="0">
                <a:solidFill>
                  <a:schemeClr val="bg2">
                    <a:lumMod val="25000"/>
                  </a:schemeClr>
                </a:solidFill>
                <a:latin typeface="Arial"/>
                <a:cs typeface="Arial"/>
              </a:rPr>
              <a:t>-Deteriorating </a:t>
            </a:r>
            <a:r>
              <a:rPr sz="2400" dirty="0">
                <a:solidFill>
                  <a:schemeClr val="bg2">
                    <a:lumMod val="25000"/>
                  </a:schemeClr>
                </a:solidFill>
                <a:latin typeface="Arial"/>
                <a:cs typeface="Arial"/>
              </a:rPr>
              <a:t>fuel and water</a:t>
            </a:r>
            <a:r>
              <a:rPr sz="2400" spc="-114" dirty="0">
                <a:solidFill>
                  <a:schemeClr val="bg2">
                    <a:lumMod val="25000"/>
                  </a:schemeClr>
                </a:solidFill>
                <a:latin typeface="Arial"/>
                <a:cs typeface="Arial"/>
              </a:rPr>
              <a:t> </a:t>
            </a:r>
            <a:r>
              <a:rPr sz="2400" dirty="0">
                <a:solidFill>
                  <a:schemeClr val="bg2">
                    <a:lumMod val="25000"/>
                  </a:schemeClr>
                </a:solidFill>
                <a:latin typeface="Arial"/>
                <a:cs typeface="Arial"/>
              </a:rPr>
              <a:t>quality</a:t>
            </a:r>
          </a:p>
          <a:p>
            <a:pPr marL="559435" lvl="1" indent="-402590">
              <a:lnSpc>
                <a:spcPct val="100000"/>
              </a:lnSpc>
              <a:spcBef>
                <a:spcPts val="1660"/>
              </a:spcBef>
              <a:buFont typeface="Arial"/>
              <a:buChar char="•"/>
              <a:tabLst>
                <a:tab pos="559435" algn="l"/>
                <a:tab pos="560070" algn="l"/>
              </a:tabLst>
            </a:pPr>
            <a:r>
              <a:rPr sz="2400" spc="-5" dirty="0">
                <a:solidFill>
                  <a:srgbClr val="000066"/>
                </a:solidFill>
                <a:latin typeface="Arial"/>
                <a:cs typeface="Arial"/>
              </a:rPr>
              <a:t>Heat balance: identify heat</a:t>
            </a:r>
            <a:r>
              <a:rPr sz="2400" spc="100" dirty="0">
                <a:solidFill>
                  <a:srgbClr val="000066"/>
                </a:solidFill>
                <a:latin typeface="Arial"/>
                <a:cs typeface="Arial"/>
              </a:rPr>
              <a:t> </a:t>
            </a:r>
            <a:r>
              <a:rPr sz="2400" spc="-5" dirty="0">
                <a:solidFill>
                  <a:srgbClr val="000066"/>
                </a:solidFill>
                <a:latin typeface="Arial"/>
                <a:cs typeface="Arial"/>
              </a:rPr>
              <a:t>losses</a:t>
            </a:r>
            <a:endParaRPr sz="2400" dirty="0">
              <a:latin typeface="Arial"/>
              <a:cs typeface="Arial"/>
            </a:endParaRPr>
          </a:p>
          <a:p>
            <a:pPr marL="559435" lvl="1" indent="-402590">
              <a:lnSpc>
                <a:spcPct val="100000"/>
              </a:lnSpc>
              <a:spcBef>
                <a:spcPts val="1680"/>
              </a:spcBef>
              <a:buFont typeface="Arial"/>
              <a:buChar char="•"/>
              <a:tabLst>
                <a:tab pos="559435" algn="l"/>
                <a:tab pos="560070" algn="l"/>
              </a:tabLst>
            </a:pPr>
            <a:r>
              <a:rPr sz="2400" spc="-5" dirty="0">
                <a:solidFill>
                  <a:srgbClr val="000066"/>
                </a:solidFill>
                <a:latin typeface="Arial"/>
                <a:cs typeface="Arial"/>
              </a:rPr>
              <a:t>Boiler </a:t>
            </a:r>
            <a:r>
              <a:rPr sz="2400" spc="-5" dirty="0" smtClean="0">
                <a:solidFill>
                  <a:srgbClr val="000066"/>
                </a:solidFill>
                <a:latin typeface="Arial"/>
                <a:cs typeface="Arial"/>
              </a:rPr>
              <a:t>efficiency</a:t>
            </a:r>
            <a:r>
              <a:rPr lang="en-US" sz="2400" spc="-5" dirty="0" smtClean="0">
                <a:solidFill>
                  <a:srgbClr val="000066"/>
                </a:solidFill>
                <a:latin typeface="Arial"/>
                <a:cs typeface="Arial"/>
              </a:rPr>
              <a:t> test</a:t>
            </a:r>
            <a:r>
              <a:rPr sz="2400" spc="-5" dirty="0" smtClean="0">
                <a:solidFill>
                  <a:srgbClr val="000066"/>
                </a:solidFill>
                <a:latin typeface="Arial"/>
                <a:cs typeface="Arial"/>
              </a:rPr>
              <a:t>:</a:t>
            </a:r>
            <a:r>
              <a:rPr sz="2400" spc="15" dirty="0" smtClean="0">
                <a:solidFill>
                  <a:srgbClr val="000066"/>
                </a:solidFill>
                <a:latin typeface="Arial"/>
                <a:cs typeface="Arial"/>
              </a:rPr>
              <a:t> </a:t>
            </a:r>
            <a:r>
              <a:rPr lang="en-US" sz="2400" spc="15" dirty="0" smtClean="0">
                <a:solidFill>
                  <a:srgbClr val="000066"/>
                </a:solidFill>
                <a:latin typeface="Arial"/>
                <a:cs typeface="Arial"/>
              </a:rPr>
              <a:t>helps to </a:t>
            </a:r>
            <a:r>
              <a:rPr sz="2400" spc="-5" dirty="0" smtClean="0">
                <a:solidFill>
                  <a:srgbClr val="000066"/>
                </a:solidFill>
                <a:latin typeface="Arial"/>
                <a:cs typeface="Arial"/>
              </a:rPr>
              <a:t>determine</a:t>
            </a:r>
            <a:endParaRPr sz="2400" dirty="0">
              <a:latin typeface="Arial"/>
              <a:cs typeface="Arial"/>
            </a:endParaRPr>
          </a:p>
          <a:p>
            <a:pPr marL="559435">
              <a:lnSpc>
                <a:spcPct val="100000"/>
              </a:lnSpc>
            </a:pPr>
            <a:r>
              <a:rPr sz="2400" spc="-5" dirty="0">
                <a:solidFill>
                  <a:srgbClr val="000066"/>
                </a:solidFill>
                <a:latin typeface="Arial"/>
                <a:cs typeface="Arial"/>
              </a:rPr>
              <a:t>deviation from best</a:t>
            </a:r>
            <a:r>
              <a:rPr sz="2400" spc="55" dirty="0">
                <a:solidFill>
                  <a:srgbClr val="000066"/>
                </a:solidFill>
                <a:latin typeface="Arial"/>
                <a:cs typeface="Arial"/>
              </a:rPr>
              <a:t> </a:t>
            </a:r>
            <a:r>
              <a:rPr sz="2400" spc="-5" dirty="0">
                <a:solidFill>
                  <a:srgbClr val="000066"/>
                </a:solidFill>
                <a:latin typeface="Arial"/>
                <a:cs typeface="Arial"/>
              </a:rPr>
              <a:t>efficiency</a:t>
            </a:r>
            <a:endParaRPr sz="2400" dirty="0">
              <a:latin typeface="Arial"/>
              <a:cs typeface="Aria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730488" y="6496913"/>
            <a:ext cx="205740" cy="228268"/>
          </a:xfrm>
          <a:prstGeom prst="rect">
            <a:avLst/>
          </a:prstGeom>
        </p:spPr>
        <p:txBody>
          <a:bodyPr vert="horz" wrap="square" lIns="0" tIns="12700" rIns="0" bIns="0" rtlCol="0">
            <a:spAutoFit/>
          </a:bodyPr>
          <a:lstStyle/>
          <a:p>
            <a:pPr marL="12700">
              <a:lnSpc>
                <a:spcPct val="100000"/>
              </a:lnSpc>
              <a:spcBef>
                <a:spcPts val="100"/>
              </a:spcBef>
            </a:pPr>
            <a:r>
              <a:rPr lang="en-US" sz="1400" dirty="0" smtClean="0">
                <a:latin typeface="Times New Roman"/>
                <a:cs typeface="Times New Roman"/>
              </a:rPr>
              <a:t>14</a:t>
            </a:r>
            <a:endParaRPr sz="1400" dirty="0">
              <a:latin typeface="Times New Roman"/>
              <a:cs typeface="Times New Roman"/>
            </a:endParaRPr>
          </a:p>
        </p:txBody>
      </p:sp>
      <p:sp>
        <p:nvSpPr>
          <p:cNvPr id="9" name="object 9"/>
          <p:cNvSpPr/>
          <p:nvPr/>
        </p:nvSpPr>
        <p:spPr>
          <a:xfrm>
            <a:off x="3287014" y="3934804"/>
            <a:ext cx="3299460" cy="1606550"/>
          </a:xfrm>
          <a:custGeom>
            <a:avLst/>
            <a:gdLst/>
            <a:ahLst/>
            <a:cxnLst/>
            <a:rect l="l" t="t" r="r" b="b"/>
            <a:pathLst>
              <a:path w="3299459" h="1606550">
                <a:moveTo>
                  <a:pt x="0" y="1606296"/>
                </a:moveTo>
                <a:lnTo>
                  <a:pt x="3299460" y="1606296"/>
                </a:lnTo>
                <a:lnTo>
                  <a:pt x="3299460" y="0"/>
                </a:lnTo>
                <a:lnTo>
                  <a:pt x="0" y="0"/>
                </a:lnTo>
                <a:lnTo>
                  <a:pt x="0" y="1606296"/>
                </a:lnTo>
                <a:close/>
              </a:path>
            </a:pathLst>
          </a:custGeom>
          <a:solidFill>
            <a:srgbClr val="FFCC99"/>
          </a:solidFill>
        </p:spPr>
        <p:txBody>
          <a:bodyPr wrap="square" lIns="0" tIns="0" rIns="0" bIns="0" rtlCol="0"/>
          <a:lstStyle/>
          <a:p>
            <a:endParaRPr/>
          </a:p>
        </p:txBody>
      </p:sp>
      <p:sp>
        <p:nvSpPr>
          <p:cNvPr id="10" name="object 10"/>
          <p:cNvSpPr/>
          <p:nvPr/>
        </p:nvSpPr>
        <p:spPr>
          <a:xfrm>
            <a:off x="3287014" y="3934804"/>
            <a:ext cx="3299460" cy="1606550"/>
          </a:xfrm>
          <a:custGeom>
            <a:avLst/>
            <a:gdLst/>
            <a:ahLst/>
            <a:cxnLst/>
            <a:rect l="l" t="t" r="r" b="b"/>
            <a:pathLst>
              <a:path w="3299459" h="1606550">
                <a:moveTo>
                  <a:pt x="0" y="1606296"/>
                </a:moveTo>
                <a:lnTo>
                  <a:pt x="3299460" y="1606296"/>
                </a:lnTo>
                <a:lnTo>
                  <a:pt x="3299460" y="0"/>
                </a:lnTo>
                <a:lnTo>
                  <a:pt x="0" y="0"/>
                </a:lnTo>
                <a:lnTo>
                  <a:pt x="0" y="1606296"/>
                </a:lnTo>
                <a:close/>
              </a:path>
            </a:pathLst>
          </a:custGeom>
          <a:ln w="9525">
            <a:solidFill>
              <a:srgbClr val="000000"/>
            </a:solidFill>
          </a:ln>
        </p:spPr>
        <p:txBody>
          <a:bodyPr wrap="square" lIns="0" tIns="0" rIns="0" bIns="0" rtlCol="0"/>
          <a:lstStyle/>
          <a:p>
            <a:endParaRPr/>
          </a:p>
        </p:txBody>
      </p:sp>
      <p:sp>
        <p:nvSpPr>
          <p:cNvPr id="11" name="object 11"/>
          <p:cNvSpPr/>
          <p:nvPr/>
        </p:nvSpPr>
        <p:spPr>
          <a:xfrm>
            <a:off x="1219200" y="3434322"/>
            <a:ext cx="2030095" cy="2523490"/>
          </a:xfrm>
          <a:custGeom>
            <a:avLst/>
            <a:gdLst/>
            <a:ahLst/>
            <a:cxnLst/>
            <a:rect l="l" t="t" r="r" b="b"/>
            <a:pathLst>
              <a:path w="2030095" h="2523490">
                <a:moveTo>
                  <a:pt x="1522476" y="0"/>
                </a:moveTo>
                <a:lnTo>
                  <a:pt x="1522476" y="630682"/>
                </a:lnTo>
                <a:lnTo>
                  <a:pt x="0" y="630682"/>
                </a:lnTo>
                <a:lnTo>
                  <a:pt x="0" y="1892173"/>
                </a:lnTo>
                <a:lnTo>
                  <a:pt x="1522476" y="1892173"/>
                </a:lnTo>
                <a:lnTo>
                  <a:pt x="1522476" y="2522931"/>
                </a:lnTo>
                <a:lnTo>
                  <a:pt x="2029968" y="1261491"/>
                </a:lnTo>
                <a:lnTo>
                  <a:pt x="1522476" y="0"/>
                </a:lnTo>
                <a:close/>
              </a:path>
            </a:pathLst>
          </a:custGeom>
          <a:solidFill>
            <a:srgbClr val="FFC5E1"/>
          </a:solidFill>
        </p:spPr>
        <p:txBody>
          <a:bodyPr wrap="square" lIns="0" tIns="0" rIns="0" bIns="0" rtlCol="0"/>
          <a:lstStyle/>
          <a:p>
            <a:endParaRPr/>
          </a:p>
        </p:txBody>
      </p:sp>
      <p:sp>
        <p:nvSpPr>
          <p:cNvPr id="12" name="object 12"/>
          <p:cNvSpPr/>
          <p:nvPr/>
        </p:nvSpPr>
        <p:spPr>
          <a:xfrm>
            <a:off x="1219200" y="3434322"/>
            <a:ext cx="2030095" cy="2523490"/>
          </a:xfrm>
          <a:custGeom>
            <a:avLst/>
            <a:gdLst/>
            <a:ahLst/>
            <a:cxnLst/>
            <a:rect l="l" t="t" r="r" b="b"/>
            <a:pathLst>
              <a:path w="2030095" h="2523490">
                <a:moveTo>
                  <a:pt x="0" y="630682"/>
                </a:moveTo>
                <a:lnTo>
                  <a:pt x="1522476" y="630682"/>
                </a:lnTo>
                <a:lnTo>
                  <a:pt x="1522476" y="0"/>
                </a:lnTo>
                <a:lnTo>
                  <a:pt x="2029968" y="1261491"/>
                </a:lnTo>
                <a:lnTo>
                  <a:pt x="1522476" y="2522931"/>
                </a:lnTo>
                <a:lnTo>
                  <a:pt x="1522476" y="1892173"/>
                </a:lnTo>
                <a:lnTo>
                  <a:pt x="0" y="1892173"/>
                </a:lnTo>
                <a:lnTo>
                  <a:pt x="0" y="630682"/>
                </a:lnTo>
                <a:close/>
              </a:path>
            </a:pathLst>
          </a:custGeom>
          <a:ln w="9525">
            <a:solidFill>
              <a:srgbClr val="000000"/>
            </a:solidFill>
          </a:ln>
        </p:spPr>
        <p:txBody>
          <a:bodyPr wrap="square" lIns="0" tIns="0" rIns="0" bIns="0" rtlCol="0"/>
          <a:lstStyle/>
          <a:p>
            <a:endParaRPr/>
          </a:p>
        </p:txBody>
      </p:sp>
      <p:sp>
        <p:nvSpPr>
          <p:cNvPr id="13" name="object 13"/>
          <p:cNvSpPr txBox="1"/>
          <p:nvPr/>
        </p:nvSpPr>
        <p:spPr>
          <a:xfrm>
            <a:off x="1572894" y="4520045"/>
            <a:ext cx="1068705" cy="239395"/>
          </a:xfrm>
          <a:prstGeom prst="rect">
            <a:avLst/>
          </a:prstGeom>
        </p:spPr>
        <p:txBody>
          <a:bodyPr vert="horz" wrap="square" lIns="0" tIns="12700" rIns="0" bIns="0" rtlCol="0">
            <a:spAutoFit/>
          </a:bodyPr>
          <a:lstStyle/>
          <a:p>
            <a:pPr marL="12700">
              <a:lnSpc>
                <a:spcPct val="100000"/>
              </a:lnSpc>
              <a:spcBef>
                <a:spcPts val="100"/>
              </a:spcBef>
            </a:pPr>
            <a:r>
              <a:rPr sz="1400" b="1" spc="-5" dirty="0">
                <a:latin typeface="Arial"/>
                <a:cs typeface="Arial"/>
              </a:rPr>
              <a:t>FUEL</a:t>
            </a:r>
            <a:r>
              <a:rPr sz="1400" b="1" spc="-114" dirty="0">
                <a:latin typeface="Arial"/>
                <a:cs typeface="Arial"/>
              </a:rPr>
              <a:t> </a:t>
            </a:r>
            <a:r>
              <a:rPr sz="1400" b="1" spc="-5" dirty="0">
                <a:latin typeface="Arial"/>
                <a:cs typeface="Arial"/>
              </a:rPr>
              <a:t>INPUT</a:t>
            </a:r>
            <a:endParaRPr sz="1400">
              <a:latin typeface="Arial"/>
              <a:cs typeface="Arial"/>
            </a:endParaRPr>
          </a:p>
        </p:txBody>
      </p:sp>
      <p:sp>
        <p:nvSpPr>
          <p:cNvPr id="14" name="object 14"/>
          <p:cNvSpPr/>
          <p:nvPr/>
        </p:nvSpPr>
        <p:spPr>
          <a:xfrm>
            <a:off x="6580885" y="4364851"/>
            <a:ext cx="1191895" cy="730250"/>
          </a:xfrm>
          <a:custGeom>
            <a:avLst/>
            <a:gdLst/>
            <a:ahLst/>
            <a:cxnLst/>
            <a:rect l="l" t="t" r="r" b="b"/>
            <a:pathLst>
              <a:path w="1191895" h="730250">
                <a:moveTo>
                  <a:pt x="890905" y="0"/>
                </a:moveTo>
                <a:lnTo>
                  <a:pt x="890905" y="182498"/>
                </a:lnTo>
                <a:lnTo>
                  <a:pt x="0" y="182498"/>
                </a:lnTo>
                <a:lnTo>
                  <a:pt x="0" y="547496"/>
                </a:lnTo>
                <a:lnTo>
                  <a:pt x="890905" y="547496"/>
                </a:lnTo>
                <a:lnTo>
                  <a:pt x="890905" y="730122"/>
                </a:lnTo>
                <a:lnTo>
                  <a:pt x="1191514" y="364997"/>
                </a:lnTo>
                <a:lnTo>
                  <a:pt x="890905" y="0"/>
                </a:lnTo>
                <a:close/>
              </a:path>
            </a:pathLst>
          </a:custGeom>
          <a:solidFill>
            <a:srgbClr val="ABE9FF"/>
          </a:solidFill>
        </p:spPr>
        <p:txBody>
          <a:bodyPr wrap="square" lIns="0" tIns="0" rIns="0" bIns="0" rtlCol="0"/>
          <a:lstStyle/>
          <a:p>
            <a:endParaRPr/>
          </a:p>
        </p:txBody>
      </p:sp>
      <p:sp>
        <p:nvSpPr>
          <p:cNvPr id="15" name="object 15"/>
          <p:cNvSpPr/>
          <p:nvPr/>
        </p:nvSpPr>
        <p:spPr>
          <a:xfrm>
            <a:off x="6580885" y="4364851"/>
            <a:ext cx="1191895" cy="730250"/>
          </a:xfrm>
          <a:custGeom>
            <a:avLst/>
            <a:gdLst/>
            <a:ahLst/>
            <a:cxnLst/>
            <a:rect l="l" t="t" r="r" b="b"/>
            <a:pathLst>
              <a:path w="1191895" h="730250">
                <a:moveTo>
                  <a:pt x="0" y="182498"/>
                </a:moveTo>
                <a:lnTo>
                  <a:pt x="890905" y="182498"/>
                </a:lnTo>
                <a:lnTo>
                  <a:pt x="890905" y="0"/>
                </a:lnTo>
                <a:lnTo>
                  <a:pt x="1191514" y="364997"/>
                </a:lnTo>
                <a:lnTo>
                  <a:pt x="890905" y="730122"/>
                </a:lnTo>
                <a:lnTo>
                  <a:pt x="890905" y="547496"/>
                </a:lnTo>
                <a:lnTo>
                  <a:pt x="0" y="547496"/>
                </a:lnTo>
                <a:lnTo>
                  <a:pt x="0" y="182498"/>
                </a:lnTo>
                <a:close/>
              </a:path>
            </a:pathLst>
          </a:custGeom>
          <a:ln w="9525">
            <a:solidFill>
              <a:srgbClr val="000000"/>
            </a:solidFill>
          </a:ln>
        </p:spPr>
        <p:txBody>
          <a:bodyPr wrap="square" lIns="0" tIns="0" rIns="0" bIns="0" rtlCol="0"/>
          <a:lstStyle/>
          <a:p>
            <a:endParaRPr/>
          </a:p>
        </p:txBody>
      </p:sp>
      <p:sp>
        <p:nvSpPr>
          <p:cNvPr id="16" name="object 16"/>
          <p:cNvSpPr txBox="1"/>
          <p:nvPr/>
        </p:nvSpPr>
        <p:spPr>
          <a:xfrm>
            <a:off x="6777355" y="4576942"/>
            <a:ext cx="652145" cy="391160"/>
          </a:xfrm>
          <a:prstGeom prst="rect">
            <a:avLst/>
          </a:prstGeom>
        </p:spPr>
        <p:txBody>
          <a:bodyPr vert="horz" wrap="square" lIns="0" tIns="12700" rIns="0" bIns="0" rtlCol="0">
            <a:spAutoFit/>
          </a:bodyPr>
          <a:lstStyle/>
          <a:p>
            <a:pPr marL="12700" marR="5080" indent="48260">
              <a:lnSpc>
                <a:spcPct val="100000"/>
              </a:lnSpc>
              <a:spcBef>
                <a:spcPts val="100"/>
              </a:spcBef>
            </a:pPr>
            <a:r>
              <a:rPr sz="1200" b="1" spc="-10" dirty="0">
                <a:latin typeface="Arial"/>
                <a:cs typeface="Arial"/>
              </a:rPr>
              <a:t>STEAM  </a:t>
            </a:r>
            <a:r>
              <a:rPr sz="1200" b="1" dirty="0">
                <a:latin typeface="Arial"/>
                <a:cs typeface="Arial"/>
              </a:rPr>
              <a:t>OUTPUT</a:t>
            </a:r>
            <a:endParaRPr sz="1200">
              <a:latin typeface="Arial"/>
              <a:cs typeface="Arial"/>
            </a:endParaRPr>
          </a:p>
        </p:txBody>
      </p:sp>
      <p:sp>
        <p:nvSpPr>
          <p:cNvPr id="17" name="object 17"/>
          <p:cNvSpPr/>
          <p:nvPr/>
        </p:nvSpPr>
        <p:spPr>
          <a:xfrm>
            <a:off x="2588259" y="5326876"/>
            <a:ext cx="1428750" cy="0"/>
          </a:xfrm>
          <a:custGeom>
            <a:avLst/>
            <a:gdLst/>
            <a:ahLst/>
            <a:cxnLst/>
            <a:rect l="l" t="t" r="r" b="b"/>
            <a:pathLst>
              <a:path w="1428750">
                <a:moveTo>
                  <a:pt x="0" y="0"/>
                </a:moveTo>
                <a:lnTo>
                  <a:pt x="1428750" y="0"/>
                </a:lnTo>
              </a:path>
            </a:pathLst>
          </a:custGeom>
          <a:ln w="9525">
            <a:solidFill>
              <a:srgbClr val="000000"/>
            </a:solidFill>
          </a:ln>
        </p:spPr>
        <p:txBody>
          <a:bodyPr wrap="square" lIns="0" tIns="0" rIns="0" bIns="0" rtlCol="0"/>
          <a:lstStyle/>
          <a:p>
            <a:endParaRPr/>
          </a:p>
        </p:txBody>
      </p:sp>
      <p:sp>
        <p:nvSpPr>
          <p:cNvPr id="18" name="object 18"/>
          <p:cNvSpPr/>
          <p:nvPr/>
        </p:nvSpPr>
        <p:spPr>
          <a:xfrm>
            <a:off x="2601976" y="4073513"/>
            <a:ext cx="2343150" cy="0"/>
          </a:xfrm>
          <a:custGeom>
            <a:avLst/>
            <a:gdLst/>
            <a:ahLst/>
            <a:cxnLst/>
            <a:rect l="l" t="t" r="r" b="b"/>
            <a:pathLst>
              <a:path w="2343150">
                <a:moveTo>
                  <a:pt x="0" y="0"/>
                </a:moveTo>
                <a:lnTo>
                  <a:pt x="2342769" y="0"/>
                </a:lnTo>
              </a:path>
            </a:pathLst>
          </a:custGeom>
          <a:ln w="9525">
            <a:solidFill>
              <a:srgbClr val="000000"/>
            </a:solidFill>
          </a:ln>
        </p:spPr>
        <p:txBody>
          <a:bodyPr wrap="square" lIns="0" tIns="0" rIns="0" bIns="0" rtlCol="0"/>
          <a:lstStyle/>
          <a:p>
            <a:endParaRPr/>
          </a:p>
        </p:txBody>
      </p:sp>
      <p:sp>
        <p:nvSpPr>
          <p:cNvPr id="19" name="object 19"/>
          <p:cNvSpPr/>
          <p:nvPr/>
        </p:nvSpPr>
        <p:spPr>
          <a:xfrm>
            <a:off x="4935854" y="4543287"/>
            <a:ext cx="1799589" cy="0"/>
          </a:xfrm>
          <a:custGeom>
            <a:avLst/>
            <a:gdLst/>
            <a:ahLst/>
            <a:cxnLst/>
            <a:rect l="l" t="t" r="r" b="b"/>
            <a:pathLst>
              <a:path w="1799590">
                <a:moveTo>
                  <a:pt x="1799336" y="0"/>
                </a:moveTo>
                <a:lnTo>
                  <a:pt x="0" y="0"/>
                </a:lnTo>
              </a:path>
            </a:pathLst>
          </a:custGeom>
          <a:ln w="9525">
            <a:solidFill>
              <a:srgbClr val="000000"/>
            </a:solidFill>
          </a:ln>
        </p:spPr>
        <p:txBody>
          <a:bodyPr wrap="square" lIns="0" tIns="0" rIns="0" bIns="0" rtlCol="0"/>
          <a:lstStyle/>
          <a:p>
            <a:endParaRPr/>
          </a:p>
        </p:txBody>
      </p:sp>
      <p:sp>
        <p:nvSpPr>
          <p:cNvPr id="20" name="object 20"/>
          <p:cNvSpPr/>
          <p:nvPr/>
        </p:nvSpPr>
        <p:spPr>
          <a:xfrm>
            <a:off x="5375656" y="4909936"/>
            <a:ext cx="1333500" cy="0"/>
          </a:xfrm>
          <a:custGeom>
            <a:avLst/>
            <a:gdLst/>
            <a:ahLst/>
            <a:cxnLst/>
            <a:rect l="l" t="t" r="r" b="b"/>
            <a:pathLst>
              <a:path w="1333500">
                <a:moveTo>
                  <a:pt x="1332991" y="0"/>
                </a:moveTo>
                <a:lnTo>
                  <a:pt x="0" y="0"/>
                </a:lnTo>
              </a:path>
            </a:pathLst>
          </a:custGeom>
          <a:ln w="9525">
            <a:solidFill>
              <a:srgbClr val="000000"/>
            </a:solidFill>
          </a:ln>
        </p:spPr>
        <p:txBody>
          <a:bodyPr wrap="square" lIns="0" tIns="0" rIns="0" bIns="0" rtlCol="0"/>
          <a:lstStyle/>
          <a:p>
            <a:endParaRPr/>
          </a:p>
        </p:txBody>
      </p:sp>
      <p:sp>
        <p:nvSpPr>
          <p:cNvPr id="21" name="object 21"/>
          <p:cNvSpPr/>
          <p:nvPr/>
        </p:nvSpPr>
        <p:spPr>
          <a:xfrm>
            <a:off x="4933441" y="3942957"/>
            <a:ext cx="153035" cy="121920"/>
          </a:xfrm>
          <a:custGeom>
            <a:avLst/>
            <a:gdLst/>
            <a:ahLst/>
            <a:cxnLst/>
            <a:rect l="l" t="t" r="r" b="b"/>
            <a:pathLst>
              <a:path w="153035" h="121920">
                <a:moveTo>
                  <a:pt x="0" y="121665"/>
                </a:moveTo>
                <a:lnTo>
                  <a:pt x="68468" y="116204"/>
                </a:lnTo>
                <a:lnTo>
                  <a:pt x="120650" y="97408"/>
                </a:lnTo>
                <a:lnTo>
                  <a:pt x="145192" y="55371"/>
                </a:lnTo>
                <a:lnTo>
                  <a:pt x="150046" y="28436"/>
                </a:lnTo>
                <a:lnTo>
                  <a:pt x="152781" y="0"/>
                </a:lnTo>
              </a:path>
            </a:pathLst>
          </a:custGeom>
          <a:ln w="9525">
            <a:solidFill>
              <a:srgbClr val="000000"/>
            </a:solidFill>
          </a:ln>
        </p:spPr>
        <p:txBody>
          <a:bodyPr wrap="square" lIns="0" tIns="0" rIns="0" bIns="0" rtlCol="0"/>
          <a:lstStyle/>
          <a:p>
            <a:endParaRPr/>
          </a:p>
        </p:txBody>
      </p:sp>
      <p:sp>
        <p:nvSpPr>
          <p:cNvPr id="22" name="object 22"/>
          <p:cNvSpPr/>
          <p:nvPr/>
        </p:nvSpPr>
        <p:spPr>
          <a:xfrm>
            <a:off x="5094351" y="3440038"/>
            <a:ext cx="394335" cy="495300"/>
          </a:xfrm>
          <a:custGeom>
            <a:avLst/>
            <a:gdLst/>
            <a:ahLst/>
            <a:cxnLst/>
            <a:rect l="l" t="t" r="r" b="b"/>
            <a:pathLst>
              <a:path w="394335" h="495300">
                <a:moveTo>
                  <a:pt x="184912" y="0"/>
                </a:moveTo>
                <a:lnTo>
                  <a:pt x="0" y="162178"/>
                </a:lnTo>
                <a:lnTo>
                  <a:pt x="0" y="486663"/>
                </a:lnTo>
                <a:lnTo>
                  <a:pt x="393953" y="494791"/>
                </a:lnTo>
                <a:lnTo>
                  <a:pt x="393953" y="162178"/>
                </a:lnTo>
                <a:lnTo>
                  <a:pt x="184912" y="0"/>
                </a:lnTo>
                <a:close/>
              </a:path>
            </a:pathLst>
          </a:custGeom>
          <a:solidFill>
            <a:srgbClr val="FF6600"/>
          </a:solidFill>
        </p:spPr>
        <p:txBody>
          <a:bodyPr wrap="square" lIns="0" tIns="0" rIns="0" bIns="0" rtlCol="0"/>
          <a:lstStyle/>
          <a:p>
            <a:endParaRPr/>
          </a:p>
        </p:txBody>
      </p:sp>
      <p:sp>
        <p:nvSpPr>
          <p:cNvPr id="23" name="object 23"/>
          <p:cNvSpPr/>
          <p:nvPr/>
        </p:nvSpPr>
        <p:spPr>
          <a:xfrm>
            <a:off x="5094351" y="3440038"/>
            <a:ext cx="394335" cy="495300"/>
          </a:xfrm>
          <a:custGeom>
            <a:avLst/>
            <a:gdLst/>
            <a:ahLst/>
            <a:cxnLst/>
            <a:rect l="l" t="t" r="r" b="b"/>
            <a:pathLst>
              <a:path w="394335" h="495300">
                <a:moveTo>
                  <a:pt x="0" y="486663"/>
                </a:moveTo>
                <a:lnTo>
                  <a:pt x="0" y="162178"/>
                </a:lnTo>
                <a:lnTo>
                  <a:pt x="184912" y="0"/>
                </a:lnTo>
                <a:lnTo>
                  <a:pt x="393953" y="162178"/>
                </a:lnTo>
                <a:lnTo>
                  <a:pt x="393953" y="494791"/>
                </a:lnTo>
              </a:path>
            </a:pathLst>
          </a:custGeom>
          <a:ln w="9525">
            <a:solidFill>
              <a:srgbClr val="000000"/>
            </a:solidFill>
          </a:ln>
        </p:spPr>
        <p:txBody>
          <a:bodyPr wrap="square" lIns="0" tIns="0" rIns="0" bIns="0" rtlCol="0"/>
          <a:lstStyle/>
          <a:p>
            <a:endParaRPr/>
          </a:p>
        </p:txBody>
      </p:sp>
      <p:sp>
        <p:nvSpPr>
          <p:cNvPr id="24" name="object 24"/>
          <p:cNvSpPr/>
          <p:nvPr/>
        </p:nvSpPr>
        <p:spPr>
          <a:xfrm>
            <a:off x="4933441" y="3934830"/>
            <a:ext cx="565150" cy="600710"/>
          </a:xfrm>
          <a:custGeom>
            <a:avLst/>
            <a:gdLst/>
            <a:ahLst/>
            <a:cxnLst/>
            <a:rect l="l" t="t" r="r" b="b"/>
            <a:pathLst>
              <a:path w="565150" h="600710">
                <a:moveTo>
                  <a:pt x="0" y="600329"/>
                </a:moveTo>
                <a:lnTo>
                  <a:pt x="55420" y="598300"/>
                </a:lnTo>
                <a:lnTo>
                  <a:pt x="110364" y="595880"/>
                </a:lnTo>
                <a:lnTo>
                  <a:pt x="164316" y="592646"/>
                </a:lnTo>
                <a:lnTo>
                  <a:pt x="216762" y="588177"/>
                </a:lnTo>
                <a:lnTo>
                  <a:pt x="267187" y="582049"/>
                </a:lnTo>
                <a:lnTo>
                  <a:pt x="315076" y="573839"/>
                </a:lnTo>
                <a:lnTo>
                  <a:pt x="359915" y="563127"/>
                </a:lnTo>
                <a:lnTo>
                  <a:pt x="401189" y="549488"/>
                </a:lnTo>
                <a:lnTo>
                  <a:pt x="438383" y="532501"/>
                </a:lnTo>
                <a:lnTo>
                  <a:pt x="470983" y="511742"/>
                </a:lnTo>
                <a:lnTo>
                  <a:pt x="522488" y="454116"/>
                </a:lnTo>
                <a:lnTo>
                  <a:pt x="540423" y="416364"/>
                </a:lnTo>
                <a:lnTo>
                  <a:pt x="552960" y="374107"/>
                </a:lnTo>
                <a:lnTo>
                  <a:pt x="560780" y="327912"/>
                </a:lnTo>
                <a:lnTo>
                  <a:pt x="564562" y="278352"/>
                </a:lnTo>
                <a:lnTo>
                  <a:pt x="564988" y="225994"/>
                </a:lnTo>
                <a:lnTo>
                  <a:pt x="562738" y="171411"/>
                </a:lnTo>
                <a:lnTo>
                  <a:pt x="558492" y="115170"/>
                </a:lnTo>
                <a:lnTo>
                  <a:pt x="552930" y="57843"/>
                </a:lnTo>
                <a:lnTo>
                  <a:pt x="546735" y="0"/>
                </a:lnTo>
              </a:path>
            </a:pathLst>
          </a:custGeom>
          <a:ln w="9525">
            <a:solidFill>
              <a:srgbClr val="000000"/>
            </a:solidFill>
          </a:ln>
        </p:spPr>
        <p:txBody>
          <a:bodyPr wrap="square" lIns="0" tIns="0" rIns="0" bIns="0" rtlCol="0"/>
          <a:lstStyle/>
          <a:p>
            <a:endParaRPr/>
          </a:p>
        </p:txBody>
      </p:sp>
      <p:sp>
        <p:nvSpPr>
          <p:cNvPr id="25" name="object 25"/>
          <p:cNvSpPr/>
          <p:nvPr/>
        </p:nvSpPr>
        <p:spPr>
          <a:xfrm>
            <a:off x="4917439" y="3934830"/>
            <a:ext cx="306070" cy="316865"/>
          </a:xfrm>
          <a:custGeom>
            <a:avLst/>
            <a:gdLst/>
            <a:ahLst/>
            <a:cxnLst/>
            <a:rect l="l" t="t" r="r" b="b"/>
            <a:pathLst>
              <a:path w="306070" h="316864">
                <a:moveTo>
                  <a:pt x="0" y="316356"/>
                </a:moveTo>
                <a:lnTo>
                  <a:pt x="51259" y="314974"/>
                </a:lnTo>
                <a:lnTo>
                  <a:pt x="101167" y="312278"/>
                </a:lnTo>
                <a:lnTo>
                  <a:pt x="148224" y="306832"/>
                </a:lnTo>
                <a:lnTo>
                  <a:pt x="190932" y="297194"/>
                </a:lnTo>
                <a:lnTo>
                  <a:pt x="227791" y="281925"/>
                </a:lnTo>
                <a:lnTo>
                  <a:pt x="278479" y="229211"/>
                </a:lnTo>
                <a:lnTo>
                  <a:pt x="292443" y="191751"/>
                </a:lnTo>
                <a:lnTo>
                  <a:pt x="300656" y="148653"/>
                </a:lnTo>
                <a:lnTo>
                  <a:pt x="304583" y="101364"/>
                </a:lnTo>
                <a:lnTo>
                  <a:pt x="305688" y="51331"/>
                </a:lnTo>
                <a:lnTo>
                  <a:pt x="305435" y="0"/>
                </a:lnTo>
              </a:path>
            </a:pathLst>
          </a:custGeom>
          <a:ln w="9525">
            <a:solidFill>
              <a:srgbClr val="000000"/>
            </a:solidFill>
          </a:ln>
        </p:spPr>
        <p:txBody>
          <a:bodyPr wrap="square" lIns="0" tIns="0" rIns="0" bIns="0" rtlCol="0"/>
          <a:lstStyle/>
          <a:p>
            <a:endParaRPr/>
          </a:p>
        </p:txBody>
      </p:sp>
      <p:sp>
        <p:nvSpPr>
          <p:cNvPr id="26" name="object 26"/>
          <p:cNvSpPr/>
          <p:nvPr/>
        </p:nvSpPr>
        <p:spPr>
          <a:xfrm>
            <a:off x="4949570" y="3926701"/>
            <a:ext cx="410845" cy="430530"/>
          </a:xfrm>
          <a:custGeom>
            <a:avLst/>
            <a:gdLst/>
            <a:ahLst/>
            <a:cxnLst/>
            <a:rect l="l" t="t" r="r" b="b"/>
            <a:pathLst>
              <a:path w="410845" h="430529">
                <a:moveTo>
                  <a:pt x="0" y="430021"/>
                </a:moveTo>
                <a:lnTo>
                  <a:pt x="57119" y="425218"/>
                </a:lnTo>
                <a:lnTo>
                  <a:pt x="113202" y="419764"/>
                </a:lnTo>
                <a:lnTo>
                  <a:pt x="167210" y="412950"/>
                </a:lnTo>
                <a:lnTo>
                  <a:pt x="218106" y="404066"/>
                </a:lnTo>
                <a:lnTo>
                  <a:pt x="264853" y="392401"/>
                </a:lnTo>
                <a:lnTo>
                  <a:pt x="306413" y="377247"/>
                </a:lnTo>
                <a:lnTo>
                  <a:pt x="341749" y="357893"/>
                </a:lnTo>
                <a:lnTo>
                  <a:pt x="392257" y="299366"/>
                </a:lnTo>
                <a:lnTo>
                  <a:pt x="405401" y="258889"/>
                </a:lnTo>
                <a:lnTo>
                  <a:pt x="410802" y="213247"/>
                </a:lnTo>
                <a:lnTo>
                  <a:pt x="410009" y="163488"/>
                </a:lnTo>
                <a:lnTo>
                  <a:pt x="404571" y="110662"/>
                </a:lnTo>
                <a:lnTo>
                  <a:pt x="396036" y="55816"/>
                </a:lnTo>
                <a:lnTo>
                  <a:pt x="385952" y="0"/>
                </a:lnTo>
              </a:path>
            </a:pathLst>
          </a:custGeom>
          <a:ln w="9525">
            <a:solidFill>
              <a:srgbClr val="000000"/>
            </a:solidFill>
          </a:ln>
        </p:spPr>
        <p:txBody>
          <a:bodyPr wrap="square" lIns="0" tIns="0" rIns="0" bIns="0" rtlCol="0"/>
          <a:lstStyle/>
          <a:p>
            <a:endParaRPr/>
          </a:p>
        </p:txBody>
      </p:sp>
      <p:sp>
        <p:nvSpPr>
          <p:cNvPr id="27" name="object 27"/>
          <p:cNvSpPr/>
          <p:nvPr/>
        </p:nvSpPr>
        <p:spPr>
          <a:xfrm>
            <a:off x="4129532" y="5524870"/>
            <a:ext cx="104775" cy="495300"/>
          </a:xfrm>
          <a:custGeom>
            <a:avLst/>
            <a:gdLst/>
            <a:ahLst/>
            <a:cxnLst/>
            <a:rect l="l" t="t" r="r" b="b"/>
            <a:pathLst>
              <a:path w="104775" h="495300">
                <a:moveTo>
                  <a:pt x="104520" y="0"/>
                </a:moveTo>
                <a:lnTo>
                  <a:pt x="0" y="8115"/>
                </a:lnTo>
                <a:lnTo>
                  <a:pt x="0" y="332600"/>
                </a:lnTo>
                <a:lnTo>
                  <a:pt x="49021" y="494855"/>
                </a:lnTo>
                <a:lnTo>
                  <a:pt x="104520" y="332600"/>
                </a:lnTo>
                <a:lnTo>
                  <a:pt x="104520" y="0"/>
                </a:lnTo>
                <a:close/>
              </a:path>
            </a:pathLst>
          </a:custGeom>
          <a:solidFill>
            <a:srgbClr val="FF9900"/>
          </a:solidFill>
        </p:spPr>
        <p:txBody>
          <a:bodyPr wrap="square" lIns="0" tIns="0" rIns="0" bIns="0" rtlCol="0"/>
          <a:lstStyle/>
          <a:p>
            <a:endParaRPr/>
          </a:p>
        </p:txBody>
      </p:sp>
      <p:sp>
        <p:nvSpPr>
          <p:cNvPr id="28" name="object 28"/>
          <p:cNvSpPr/>
          <p:nvPr/>
        </p:nvSpPr>
        <p:spPr>
          <a:xfrm>
            <a:off x="4129532" y="5524870"/>
            <a:ext cx="104775" cy="495300"/>
          </a:xfrm>
          <a:custGeom>
            <a:avLst/>
            <a:gdLst/>
            <a:ahLst/>
            <a:cxnLst/>
            <a:rect l="l" t="t" r="r" b="b"/>
            <a:pathLst>
              <a:path w="104775" h="495300">
                <a:moveTo>
                  <a:pt x="0" y="8115"/>
                </a:moveTo>
                <a:lnTo>
                  <a:pt x="0" y="332600"/>
                </a:lnTo>
                <a:lnTo>
                  <a:pt x="49021" y="494855"/>
                </a:lnTo>
                <a:lnTo>
                  <a:pt x="104520" y="332600"/>
                </a:lnTo>
                <a:lnTo>
                  <a:pt x="104520" y="0"/>
                </a:lnTo>
              </a:path>
            </a:pathLst>
          </a:custGeom>
          <a:ln w="9525">
            <a:solidFill>
              <a:srgbClr val="000000"/>
            </a:solidFill>
          </a:ln>
        </p:spPr>
        <p:txBody>
          <a:bodyPr wrap="square" lIns="0" tIns="0" rIns="0" bIns="0" rtlCol="0"/>
          <a:lstStyle/>
          <a:p>
            <a:endParaRPr/>
          </a:p>
        </p:txBody>
      </p:sp>
      <p:sp>
        <p:nvSpPr>
          <p:cNvPr id="29" name="object 29"/>
          <p:cNvSpPr/>
          <p:nvPr/>
        </p:nvSpPr>
        <p:spPr>
          <a:xfrm>
            <a:off x="4017009" y="5338307"/>
            <a:ext cx="117475" cy="186690"/>
          </a:xfrm>
          <a:custGeom>
            <a:avLst/>
            <a:gdLst/>
            <a:ahLst/>
            <a:cxnLst/>
            <a:rect l="l" t="t" r="r" b="b"/>
            <a:pathLst>
              <a:path w="117475" h="186689">
                <a:moveTo>
                  <a:pt x="0" y="0"/>
                </a:moveTo>
                <a:lnTo>
                  <a:pt x="61261" y="10493"/>
                </a:lnTo>
                <a:lnTo>
                  <a:pt x="104521" y="40513"/>
                </a:lnTo>
                <a:lnTo>
                  <a:pt x="117236" y="103512"/>
                </a:lnTo>
                <a:lnTo>
                  <a:pt x="115897" y="143784"/>
                </a:lnTo>
                <a:lnTo>
                  <a:pt x="112522" y="186563"/>
                </a:lnTo>
              </a:path>
            </a:pathLst>
          </a:custGeom>
          <a:ln w="9525">
            <a:solidFill>
              <a:srgbClr val="000000"/>
            </a:solidFill>
          </a:ln>
        </p:spPr>
        <p:txBody>
          <a:bodyPr wrap="square" lIns="0" tIns="0" rIns="0" bIns="0" rtlCol="0"/>
          <a:lstStyle/>
          <a:p>
            <a:endParaRPr/>
          </a:p>
        </p:txBody>
      </p:sp>
      <p:sp>
        <p:nvSpPr>
          <p:cNvPr id="30" name="object 30"/>
          <p:cNvSpPr/>
          <p:nvPr/>
        </p:nvSpPr>
        <p:spPr>
          <a:xfrm>
            <a:off x="4049140" y="5257153"/>
            <a:ext cx="394335" cy="0"/>
          </a:xfrm>
          <a:custGeom>
            <a:avLst/>
            <a:gdLst/>
            <a:ahLst/>
            <a:cxnLst/>
            <a:rect l="l" t="t" r="r" b="b"/>
            <a:pathLst>
              <a:path w="394335">
                <a:moveTo>
                  <a:pt x="0" y="0"/>
                </a:moveTo>
                <a:lnTo>
                  <a:pt x="393954" y="0"/>
                </a:lnTo>
              </a:path>
            </a:pathLst>
          </a:custGeom>
          <a:ln w="9525">
            <a:solidFill>
              <a:srgbClr val="000000"/>
            </a:solidFill>
          </a:ln>
        </p:spPr>
        <p:txBody>
          <a:bodyPr wrap="square" lIns="0" tIns="0" rIns="0" bIns="0" rtlCol="0"/>
          <a:lstStyle/>
          <a:p>
            <a:endParaRPr/>
          </a:p>
        </p:txBody>
      </p:sp>
      <p:sp>
        <p:nvSpPr>
          <p:cNvPr id="31" name="object 31"/>
          <p:cNvSpPr/>
          <p:nvPr/>
        </p:nvSpPr>
        <p:spPr>
          <a:xfrm>
            <a:off x="4057141" y="5262916"/>
            <a:ext cx="180340" cy="286385"/>
          </a:xfrm>
          <a:custGeom>
            <a:avLst/>
            <a:gdLst/>
            <a:ahLst/>
            <a:cxnLst/>
            <a:rect l="l" t="t" r="r" b="b"/>
            <a:pathLst>
              <a:path w="180339" h="286385">
                <a:moveTo>
                  <a:pt x="0" y="2365"/>
                </a:moveTo>
                <a:lnTo>
                  <a:pt x="36603" y="295"/>
                </a:lnTo>
                <a:lnTo>
                  <a:pt x="71564" y="0"/>
                </a:lnTo>
                <a:lnTo>
                  <a:pt x="102905" y="2919"/>
                </a:lnTo>
                <a:lnTo>
                  <a:pt x="147603" y="21189"/>
                </a:lnTo>
                <a:lnTo>
                  <a:pt x="170174" y="54534"/>
                </a:lnTo>
                <a:lnTo>
                  <a:pt x="180286" y="129913"/>
                </a:lnTo>
                <a:lnTo>
                  <a:pt x="179911" y="189464"/>
                </a:lnTo>
                <a:lnTo>
                  <a:pt x="178036" y="246735"/>
                </a:lnTo>
                <a:lnTo>
                  <a:pt x="176911" y="286286"/>
                </a:lnTo>
              </a:path>
            </a:pathLst>
          </a:custGeom>
          <a:ln w="9524">
            <a:solidFill>
              <a:srgbClr val="000000"/>
            </a:solidFill>
          </a:ln>
        </p:spPr>
        <p:txBody>
          <a:bodyPr wrap="square" lIns="0" tIns="0" rIns="0" bIns="0" rtlCol="0"/>
          <a:lstStyle/>
          <a:p>
            <a:endParaRPr/>
          </a:p>
        </p:txBody>
      </p:sp>
      <p:sp>
        <p:nvSpPr>
          <p:cNvPr id="32" name="object 32"/>
          <p:cNvSpPr/>
          <p:nvPr/>
        </p:nvSpPr>
        <p:spPr>
          <a:xfrm>
            <a:off x="4692269" y="5524870"/>
            <a:ext cx="249554" cy="495300"/>
          </a:xfrm>
          <a:custGeom>
            <a:avLst/>
            <a:gdLst/>
            <a:ahLst/>
            <a:cxnLst/>
            <a:rect l="l" t="t" r="r" b="b"/>
            <a:pathLst>
              <a:path w="249554" h="495300">
                <a:moveTo>
                  <a:pt x="249300" y="0"/>
                </a:moveTo>
                <a:lnTo>
                  <a:pt x="0" y="8115"/>
                </a:lnTo>
                <a:lnTo>
                  <a:pt x="0" y="332600"/>
                </a:lnTo>
                <a:lnTo>
                  <a:pt x="116966" y="494855"/>
                </a:lnTo>
                <a:lnTo>
                  <a:pt x="249300" y="332600"/>
                </a:lnTo>
                <a:lnTo>
                  <a:pt x="249300" y="0"/>
                </a:lnTo>
                <a:close/>
              </a:path>
            </a:pathLst>
          </a:custGeom>
          <a:solidFill>
            <a:srgbClr val="008000"/>
          </a:solidFill>
        </p:spPr>
        <p:txBody>
          <a:bodyPr wrap="square" lIns="0" tIns="0" rIns="0" bIns="0" rtlCol="0"/>
          <a:lstStyle/>
          <a:p>
            <a:endParaRPr/>
          </a:p>
        </p:txBody>
      </p:sp>
      <p:sp>
        <p:nvSpPr>
          <p:cNvPr id="33" name="object 33"/>
          <p:cNvSpPr/>
          <p:nvPr/>
        </p:nvSpPr>
        <p:spPr>
          <a:xfrm>
            <a:off x="4692269" y="5524870"/>
            <a:ext cx="249554" cy="495300"/>
          </a:xfrm>
          <a:custGeom>
            <a:avLst/>
            <a:gdLst/>
            <a:ahLst/>
            <a:cxnLst/>
            <a:rect l="l" t="t" r="r" b="b"/>
            <a:pathLst>
              <a:path w="249554" h="495300">
                <a:moveTo>
                  <a:pt x="0" y="8115"/>
                </a:moveTo>
                <a:lnTo>
                  <a:pt x="0" y="332600"/>
                </a:lnTo>
                <a:lnTo>
                  <a:pt x="116966" y="494855"/>
                </a:lnTo>
                <a:lnTo>
                  <a:pt x="249300" y="332600"/>
                </a:lnTo>
                <a:lnTo>
                  <a:pt x="249300" y="0"/>
                </a:lnTo>
              </a:path>
            </a:pathLst>
          </a:custGeom>
          <a:ln w="9525">
            <a:solidFill>
              <a:srgbClr val="000000"/>
            </a:solidFill>
          </a:ln>
        </p:spPr>
        <p:txBody>
          <a:bodyPr wrap="square" lIns="0" tIns="0" rIns="0" bIns="0" rtlCol="0"/>
          <a:lstStyle/>
          <a:p>
            <a:endParaRPr/>
          </a:p>
        </p:txBody>
      </p:sp>
      <p:sp>
        <p:nvSpPr>
          <p:cNvPr id="34" name="object 34"/>
          <p:cNvSpPr/>
          <p:nvPr/>
        </p:nvSpPr>
        <p:spPr>
          <a:xfrm>
            <a:off x="4435094" y="5257153"/>
            <a:ext cx="257175" cy="267970"/>
          </a:xfrm>
          <a:custGeom>
            <a:avLst/>
            <a:gdLst/>
            <a:ahLst/>
            <a:cxnLst/>
            <a:rect l="l" t="t" r="r" b="b"/>
            <a:pathLst>
              <a:path w="257175" h="267970">
                <a:moveTo>
                  <a:pt x="0" y="0"/>
                </a:moveTo>
                <a:lnTo>
                  <a:pt x="51784" y="1413"/>
                </a:lnTo>
                <a:lnTo>
                  <a:pt x="101581" y="4996"/>
                </a:lnTo>
                <a:lnTo>
                  <a:pt x="147190" y="12737"/>
                </a:lnTo>
                <a:lnTo>
                  <a:pt x="186411" y="26623"/>
                </a:lnTo>
                <a:lnTo>
                  <a:pt x="236944" y="85087"/>
                </a:lnTo>
                <a:lnTo>
                  <a:pt x="247720" y="134555"/>
                </a:lnTo>
                <a:lnTo>
                  <a:pt x="252558" y="187708"/>
                </a:lnTo>
                <a:lnTo>
                  <a:pt x="254647" y="235207"/>
                </a:lnTo>
                <a:lnTo>
                  <a:pt x="257175" y="267716"/>
                </a:lnTo>
              </a:path>
            </a:pathLst>
          </a:custGeom>
          <a:ln w="9525">
            <a:solidFill>
              <a:srgbClr val="000000"/>
            </a:solidFill>
          </a:ln>
        </p:spPr>
        <p:txBody>
          <a:bodyPr wrap="square" lIns="0" tIns="0" rIns="0" bIns="0" rtlCol="0"/>
          <a:lstStyle/>
          <a:p>
            <a:endParaRPr/>
          </a:p>
        </p:txBody>
      </p:sp>
      <p:sp>
        <p:nvSpPr>
          <p:cNvPr id="35" name="object 35"/>
          <p:cNvSpPr/>
          <p:nvPr/>
        </p:nvSpPr>
        <p:spPr>
          <a:xfrm>
            <a:off x="4555616" y="5111103"/>
            <a:ext cx="715645" cy="0"/>
          </a:xfrm>
          <a:custGeom>
            <a:avLst/>
            <a:gdLst/>
            <a:ahLst/>
            <a:cxnLst/>
            <a:rect l="l" t="t" r="r" b="b"/>
            <a:pathLst>
              <a:path w="715645">
                <a:moveTo>
                  <a:pt x="0" y="0"/>
                </a:moveTo>
                <a:lnTo>
                  <a:pt x="715518" y="0"/>
                </a:lnTo>
              </a:path>
            </a:pathLst>
          </a:custGeom>
          <a:ln w="9525">
            <a:solidFill>
              <a:srgbClr val="000000"/>
            </a:solidFill>
          </a:ln>
        </p:spPr>
        <p:txBody>
          <a:bodyPr wrap="square" lIns="0" tIns="0" rIns="0" bIns="0" rtlCol="0"/>
          <a:lstStyle/>
          <a:p>
            <a:endParaRPr/>
          </a:p>
        </p:txBody>
      </p:sp>
      <p:sp>
        <p:nvSpPr>
          <p:cNvPr id="36" name="object 36"/>
          <p:cNvSpPr/>
          <p:nvPr/>
        </p:nvSpPr>
        <p:spPr>
          <a:xfrm>
            <a:off x="4571745" y="5119232"/>
            <a:ext cx="370205" cy="430530"/>
          </a:xfrm>
          <a:custGeom>
            <a:avLst/>
            <a:gdLst/>
            <a:ahLst/>
            <a:cxnLst/>
            <a:rect l="l" t="t" r="r" b="b"/>
            <a:pathLst>
              <a:path w="370204" h="430529">
                <a:moveTo>
                  <a:pt x="0" y="0"/>
                </a:moveTo>
                <a:lnTo>
                  <a:pt x="55630" y="2602"/>
                </a:lnTo>
                <a:lnTo>
                  <a:pt x="109760" y="5747"/>
                </a:lnTo>
                <a:lnTo>
                  <a:pt x="160893" y="9874"/>
                </a:lnTo>
                <a:lnTo>
                  <a:pt x="207527" y="15418"/>
                </a:lnTo>
                <a:lnTo>
                  <a:pt x="248164" y="22818"/>
                </a:lnTo>
                <a:lnTo>
                  <a:pt x="313761" y="47569"/>
                </a:lnTo>
                <a:lnTo>
                  <a:pt x="337669" y="89590"/>
                </a:lnTo>
                <a:lnTo>
                  <a:pt x="345693" y="129794"/>
                </a:lnTo>
                <a:lnTo>
                  <a:pt x="357312" y="211235"/>
                </a:lnTo>
                <a:lnTo>
                  <a:pt x="361378" y="261032"/>
                </a:lnTo>
                <a:lnTo>
                  <a:pt x="364640" y="315018"/>
                </a:lnTo>
                <a:lnTo>
                  <a:pt x="367366" y="371796"/>
                </a:lnTo>
                <a:lnTo>
                  <a:pt x="369824" y="429971"/>
                </a:lnTo>
              </a:path>
            </a:pathLst>
          </a:custGeom>
          <a:ln w="9525">
            <a:solidFill>
              <a:srgbClr val="000000"/>
            </a:solidFill>
          </a:ln>
        </p:spPr>
        <p:txBody>
          <a:bodyPr wrap="square" lIns="0" tIns="0" rIns="0" bIns="0" rtlCol="0"/>
          <a:lstStyle/>
          <a:p>
            <a:endParaRPr/>
          </a:p>
        </p:txBody>
      </p:sp>
      <p:sp>
        <p:nvSpPr>
          <p:cNvPr id="37" name="object 37"/>
          <p:cNvSpPr/>
          <p:nvPr/>
        </p:nvSpPr>
        <p:spPr>
          <a:xfrm>
            <a:off x="5496306" y="5670894"/>
            <a:ext cx="249554" cy="405765"/>
          </a:xfrm>
          <a:custGeom>
            <a:avLst/>
            <a:gdLst/>
            <a:ahLst/>
            <a:cxnLst/>
            <a:rect l="l" t="t" r="r" b="b"/>
            <a:pathLst>
              <a:path w="249554" h="405764">
                <a:moveTo>
                  <a:pt x="249173" y="0"/>
                </a:moveTo>
                <a:lnTo>
                  <a:pt x="0" y="6642"/>
                </a:lnTo>
                <a:lnTo>
                  <a:pt x="0" y="272630"/>
                </a:lnTo>
                <a:lnTo>
                  <a:pt x="116966" y="405612"/>
                </a:lnTo>
                <a:lnTo>
                  <a:pt x="249173" y="272630"/>
                </a:lnTo>
                <a:lnTo>
                  <a:pt x="249173" y="0"/>
                </a:lnTo>
                <a:close/>
              </a:path>
            </a:pathLst>
          </a:custGeom>
          <a:solidFill>
            <a:srgbClr val="00CCFF"/>
          </a:solidFill>
        </p:spPr>
        <p:txBody>
          <a:bodyPr wrap="square" lIns="0" tIns="0" rIns="0" bIns="0" rtlCol="0"/>
          <a:lstStyle/>
          <a:p>
            <a:endParaRPr/>
          </a:p>
        </p:txBody>
      </p:sp>
      <p:sp>
        <p:nvSpPr>
          <p:cNvPr id="38" name="object 38"/>
          <p:cNvSpPr/>
          <p:nvPr/>
        </p:nvSpPr>
        <p:spPr>
          <a:xfrm>
            <a:off x="5496306" y="5670894"/>
            <a:ext cx="249554" cy="405765"/>
          </a:xfrm>
          <a:custGeom>
            <a:avLst/>
            <a:gdLst/>
            <a:ahLst/>
            <a:cxnLst/>
            <a:rect l="l" t="t" r="r" b="b"/>
            <a:pathLst>
              <a:path w="249554" h="405764">
                <a:moveTo>
                  <a:pt x="0" y="6642"/>
                </a:moveTo>
                <a:lnTo>
                  <a:pt x="0" y="272630"/>
                </a:lnTo>
                <a:lnTo>
                  <a:pt x="116966" y="405612"/>
                </a:lnTo>
                <a:lnTo>
                  <a:pt x="249173" y="272630"/>
                </a:lnTo>
                <a:lnTo>
                  <a:pt x="249173" y="0"/>
                </a:lnTo>
              </a:path>
            </a:pathLst>
          </a:custGeom>
          <a:ln w="9525">
            <a:solidFill>
              <a:srgbClr val="000000"/>
            </a:solidFill>
          </a:ln>
        </p:spPr>
        <p:txBody>
          <a:bodyPr wrap="square" lIns="0" tIns="0" rIns="0" bIns="0" rtlCol="0"/>
          <a:lstStyle/>
          <a:p>
            <a:endParaRPr/>
          </a:p>
        </p:txBody>
      </p:sp>
      <p:sp>
        <p:nvSpPr>
          <p:cNvPr id="39" name="object 39"/>
          <p:cNvSpPr/>
          <p:nvPr/>
        </p:nvSpPr>
        <p:spPr>
          <a:xfrm>
            <a:off x="5488304" y="5594229"/>
            <a:ext cx="265430" cy="0"/>
          </a:xfrm>
          <a:custGeom>
            <a:avLst/>
            <a:gdLst/>
            <a:ahLst/>
            <a:cxnLst/>
            <a:rect l="l" t="t" r="r" b="b"/>
            <a:pathLst>
              <a:path w="265429">
                <a:moveTo>
                  <a:pt x="0" y="0"/>
                </a:moveTo>
                <a:lnTo>
                  <a:pt x="265315" y="0"/>
                </a:lnTo>
              </a:path>
            </a:pathLst>
          </a:custGeom>
          <a:ln w="57598">
            <a:solidFill>
              <a:srgbClr val="00CCFF"/>
            </a:solidFill>
          </a:ln>
        </p:spPr>
        <p:txBody>
          <a:bodyPr wrap="square" lIns="0" tIns="0" rIns="0" bIns="0" rtlCol="0"/>
          <a:lstStyle/>
          <a:p>
            <a:endParaRPr/>
          </a:p>
        </p:txBody>
      </p:sp>
      <p:sp>
        <p:nvSpPr>
          <p:cNvPr id="40" name="object 40"/>
          <p:cNvSpPr/>
          <p:nvPr/>
        </p:nvSpPr>
        <p:spPr>
          <a:xfrm>
            <a:off x="5488304" y="5565430"/>
            <a:ext cx="265430" cy="57785"/>
          </a:xfrm>
          <a:custGeom>
            <a:avLst/>
            <a:gdLst/>
            <a:ahLst/>
            <a:cxnLst/>
            <a:rect l="l" t="t" r="r" b="b"/>
            <a:pathLst>
              <a:path w="265429" h="57785">
                <a:moveTo>
                  <a:pt x="0" y="57598"/>
                </a:moveTo>
                <a:lnTo>
                  <a:pt x="265315" y="57598"/>
                </a:lnTo>
                <a:lnTo>
                  <a:pt x="265315" y="0"/>
                </a:lnTo>
                <a:lnTo>
                  <a:pt x="0" y="0"/>
                </a:lnTo>
                <a:lnTo>
                  <a:pt x="0" y="57598"/>
                </a:lnTo>
                <a:close/>
              </a:path>
            </a:pathLst>
          </a:custGeom>
          <a:ln w="9525">
            <a:solidFill>
              <a:srgbClr val="000000"/>
            </a:solidFill>
          </a:ln>
        </p:spPr>
        <p:txBody>
          <a:bodyPr wrap="square" lIns="0" tIns="0" rIns="0" bIns="0" rtlCol="0"/>
          <a:lstStyle/>
          <a:p>
            <a:endParaRPr/>
          </a:p>
        </p:txBody>
      </p:sp>
      <p:sp>
        <p:nvSpPr>
          <p:cNvPr id="41" name="object 41"/>
          <p:cNvSpPr/>
          <p:nvPr/>
        </p:nvSpPr>
        <p:spPr>
          <a:xfrm>
            <a:off x="5263133" y="5099334"/>
            <a:ext cx="234950" cy="426084"/>
          </a:xfrm>
          <a:custGeom>
            <a:avLst/>
            <a:gdLst/>
            <a:ahLst/>
            <a:cxnLst/>
            <a:rect l="l" t="t" r="r" b="b"/>
            <a:pathLst>
              <a:path w="234950" h="426085">
                <a:moveTo>
                  <a:pt x="0" y="3641"/>
                </a:moveTo>
                <a:lnTo>
                  <a:pt x="48364" y="0"/>
                </a:lnTo>
                <a:lnTo>
                  <a:pt x="94705" y="205"/>
                </a:lnTo>
                <a:lnTo>
                  <a:pt x="136967" y="7920"/>
                </a:lnTo>
                <a:lnTo>
                  <a:pt x="173097" y="26810"/>
                </a:lnTo>
                <a:lnTo>
                  <a:pt x="201040" y="60537"/>
                </a:lnTo>
                <a:lnTo>
                  <a:pt x="224794" y="137885"/>
                </a:lnTo>
                <a:lnTo>
                  <a:pt x="230842" y="187280"/>
                </a:lnTo>
                <a:lnTo>
                  <a:pt x="233975" y="242062"/>
                </a:lnTo>
                <a:lnTo>
                  <a:pt x="234921" y="300911"/>
                </a:lnTo>
                <a:lnTo>
                  <a:pt x="234411" y="362509"/>
                </a:lnTo>
                <a:lnTo>
                  <a:pt x="233172" y="425535"/>
                </a:lnTo>
              </a:path>
            </a:pathLst>
          </a:custGeom>
          <a:ln w="9525">
            <a:solidFill>
              <a:srgbClr val="000000"/>
            </a:solidFill>
          </a:ln>
        </p:spPr>
        <p:txBody>
          <a:bodyPr wrap="square" lIns="0" tIns="0" rIns="0" bIns="0" rtlCol="0"/>
          <a:lstStyle/>
          <a:p>
            <a:endParaRPr/>
          </a:p>
        </p:txBody>
      </p:sp>
      <p:sp>
        <p:nvSpPr>
          <p:cNvPr id="42" name="object 42"/>
          <p:cNvSpPr/>
          <p:nvPr/>
        </p:nvSpPr>
        <p:spPr>
          <a:xfrm>
            <a:off x="5295264" y="4908284"/>
            <a:ext cx="485140" cy="624840"/>
          </a:xfrm>
          <a:custGeom>
            <a:avLst/>
            <a:gdLst/>
            <a:ahLst/>
            <a:cxnLst/>
            <a:rect l="l" t="t" r="r" b="b"/>
            <a:pathLst>
              <a:path w="485140" h="624839">
                <a:moveTo>
                  <a:pt x="0" y="0"/>
                </a:moveTo>
                <a:lnTo>
                  <a:pt x="58662" y="3481"/>
                </a:lnTo>
                <a:lnTo>
                  <a:pt x="116419" y="7443"/>
                </a:lnTo>
                <a:lnTo>
                  <a:pt x="172378" y="12307"/>
                </a:lnTo>
                <a:lnTo>
                  <a:pt x="225647" y="18494"/>
                </a:lnTo>
                <a:lnTo>
                  <a:pt x="275332" y="26425"/>
                </a:lnTo>
                <a:lnTo>
                  <a:pt x="320540" y="36522"/>
                </a:lnTo>
                <a:lnTo>
                  <a:pt x="360378" y="49205"/>
                </a:lnTo>
                <a:lnTo>
                  <a:pt x="433103" y="95638"/>
                </a:lnTo>
                <a:lnTo>
                  <a:pt x="457061" y="132274"/>
                </a:lnTo>
                <a:lnTo>
                  <a:pt x="470297" y="174634"/>
                </a:lnTo>
                <a:lnTo>
                  <a:pt x="477278" y="222547"/>
                </a:lnTo>
                <a:lnTo>
                  <a:pt x="482473" y="275843"/>
                </a:lnTo>
                <a:lnTo>
                  <a:pt x="484784" y="317835"/>
                </a:lnTo>
                <a:lnTo>
                  <a:pt x="483908" y="363412"/>
                </a:lnTo>
                <a:lnTo>
                  <a:pt x="480373" y="411993"/>
                </a:lnTo>
                <a:lnTo>
                  <a:pt x="474707" y="462994"/>
                </a:lnTo>
                <a:lnTo>
                  <a:pt x="467440" y="515834"/>
                </a:lnTo>
                <a:lnTo>
                  <a:pt x="459099" y="569930"/>
                </a:lnTo>
                <a:lnTo>
                  <a:pt x="450214" y="624700"/>
                </a:lnTo>
              </a:path>
            </a:pathLst>
          </a:custGeom>
          <a:ln w="9525">
            <a:solidFill>
              <a:srgbClr val="000000"/>
            </a:solidFill>
          </a:ln>
        </p:spPr>
        <p:txBody>
          <a:bodyPr wrap="square" lIns="0" tIns="0" rIns="0" bIns="0" rtlCol="0"/>
          <a:lstStyle/>
          <a:p>
            <a:endParaRPr/>
          </a:p>
        </p:txBody>
      </p:sp>
      <p:sp>
        <p:nvSpPr>
          <p:cNvPr id="43" name="object 43"/>
          <p:cNvSpPr/>
          <p:nvPr/>
        </p:nvSpPr>
        <p:spPr>
          <a:xfrm>
            <a:off x="4917439" y="4251187"/>
            <a:ext cx="32384" cy="121920"/>
          </a:xfrm>
          <a:custGeom>
            <a:avLst/>
            <a:gdLst/>
            <a:ahLst/>
            <a:cxnLst/>
            <a:rect l="l" t="t" r="r" b="b"/>
            <a:pathLst>
              <a:path w="32385" h="121920">
                <a:moveTo>
                  <a:pt x="0" y="0"/>
                </a:moveTo>
                <a:lnTo>
                  <a:pt x="32131" y="121792"/>
                </a:lnTo>
              </a:path>
            </a:pathLst>
          </a:custGeom>
          <a:ln w="9525">
            <a:solidFill>
              <a:srgbClr val="000000"/>
            </a:solidFill>
          </a:ln>
        </p:spPr>
        <p:txBody>
          <a:bodyPr wrap="square" lIns="0" tIns="0" rIns="0" bIns="0" rtlCol="0"/>
          <a:lstStyle/>
          <a:p>
            <a:endParaRPr/>
          </a:p>
        </p:txBody>
      </p:sp>
      <p:sp>
        <p:nvSpPr>
          <p:cNvPr id="44" name="object 44"/>
          <p:cNvSpPr/>
          <p:nvPr/>
        </p:nvSpPr>
        <p:spPr>
          <a:xfrm>
            <a:off x="4845050" y="4404349"/>
            <a:ext cx="201295" cy="50800"/>
          </a:xfrm>
          <a:custGeom>
            <a:avLst/>
            <a:gdLst/>
            <a:ahLst/>
            <a:cxnLst/>
            <a:rect l="l" t="t" r="r" b="b"/>
            <a:pathLst>
              <a:path w="201295" h="50800">
                <a:moveTo>
                  <a:pt x="150240" y="0"/>
                </a:moveTo>
                <a:lnTo>
                  <a:pt x="150240" y="50800"/>
                </a:lnTo>
                <a:lnTo>
                  <a:pt x="188340" y="31750"/>
                </a:lnTo>
                <a:lnTo>
                  <a:pt x="162940" y="31750"/>
                </a:lnTo>
                <a:lnTo>
                  <a:pt x="162940" y="19050"/>
                </a:lnTo>
                <a:lnTo>
                  <a:pt x="188340" y="19050"/>
                </a:lnTo>
                <a:lnTo>
                  <a:pt x="150240" y="0"/>
                </a:lnTo>
                <a:close/>
              </a:path>
              <a:path w="201295" h="50800">
                <a:moveTo>
                  <a:pt x="150240" y="19050"/>
                </a:moveTo>
                <a:lnTo>
                  <a:pt x="0" y="19050"/>
                </a:lnTo>
                <a:lnTo>
                  <a:pt x="0" y="31750"/>
                </a:lnTo>
                <a:lnTo>
                  <a:pt x="150240" y="31750"/>
                </a:lnTo>
                <a:lnTo>
                  <a:pt x="150240" y="19050"/>
                </a:lnTo>
                <a:close/>
              </a:path>
              <a:path w="201295" h="50800">
                <a:moveTo>
                  <a:pt x="188340" y="19050"/>
                </a:moveTo>
                <a:lnTo>
                  <a:pt x="162940" y="19050"/>
                </a:lnTo>
                <a:lnTo>
                  <a:pt x="162940" y="31750"/>
                </a:lnTo>
                <a:lnTo>
                  <a:pt x="188340" y="31750"/>
                </a:lnTo>
                <a:lnTo>
                  <a:pt x="201040" y="25400"/>
                </a:lnTo>
                <a:lnTo>
                  <a:pt x="188340" y="19050"/>
                </a:lnTo>
                <a:close/>
              </a:path>
            </a:pathLst>
          </a:custGeom>
          <a:solidFill>
            <a:srgbClr val="000000"/>
          </a:solidFill>
        </p:spPr>
        <p:txBody>
          <a:bodyPr wrap="square" lIns="0" tIns="0" rIns="0" bIns="0" rtlCol="0"/>
          <a:lstStyle/>
          <a:p>
            <a:endParaRPr/>
          </a:p>
        </p:txBody>
      </p:sp>
      <p:sp>
        <p:nvSpPr>
          <p:cNvPr id="45" name="object 45"/>
          <p:cNvSpPr/>
          <p:nvPr/>
        </p:nvSpPr>
        <p:spPr>
          <a:xfrm>
            <a:off x="4845050" y="4160889"/>
            <a:ext cx="153035" cy="50800"/>
          </a:xfrm>
          <a:custGeom>
            <a:avLst/>
            <a:gdLst/>
            <a:ahLst/>
            <a:cxnLst/>
            <a:rect l="l" t="t" r="r" b="b"/>
            <a:pathLst>
              <a:path w="153035" h="50800">
                <a:moveTo>
                  <a:pt x="101981" y="0"/>
                </a:moveTo>
                <a:lnTo>
                  <a:pt x="101981" y="50800"/>
                </a:lnTo>
                <a:lnTo>
                  <a:pt x="140081" y="31750"/>
                </a:lnTo>
                <a:lnTo>
                  <a:pt x="114681" y="31750"/>
                </a:lnTo>
                <a:lnTo>
                  <a:pt x="114681" y="19050"/>
                </a:lnTo>
                <a:lnTo>
                  <a:pt x="140081" y="19050"/>
                </a:lnTo>
                <a:lnTo>
                  <a:pt x="101981" y="0"/>
                </a:lnTo>
                <a:close/>
              </a:path>
              <a:path w="153035" h="50800">
                <a:moveTo>
                  <a:pt x="101981" y="19050"/>
                </a:moveTo>
                <a:lnTo>
                  <a:pt x="0" y="19050"/>
                </a:lnTo>
                <a:lnTo>
                  <a:pt x="0" y="31750"/>
                </a:lnTo>
                <a:lnTo>
                  <a:pt x="101981" y="31750"/>
                </a:lnTo>
                <a:lnTo>
                  <a:pt x="101981" y="19050"/>
                </a:lnTo>
                <a:close/>
              </a:path>
              <a:path w="153035" h="50800">
                <a:moveTo>
                  <a:pt x="140081" y="19050"/>
                </a:moveTo>
                <a:lnTo>
                  <a:pt x="114681" y="19050"/>
                </a:lnTo>
                <a:lnTo>
                  <a:pt x="114681" y="31750"/>
                </a:lnTo>
                <a:lnTo>
                  <a:pt x="140081" y="31750"/>
                </a:lnTo>
                <a:lnTo>
                  <a:pt x="152781" y="25400"/>
                </a:lnTo>
                <a:lnTo>
                  <a:pt x="140081" y="19050"/>
                </a:lnTo>
                <a:close/>
              </a:path>
            </a:pathLst>
          </a:custGeom>
          <a:solidFill>
            <a:srgbClr val="000000"/>
          </a:solidFill>
        </p:spPr>
        <p:txBody>
          <a:bodyPr wrap="square" lIns="0" tIns="0" rIns="0" bIns="0" rtlCol="0"/>
          <a:lstStyle/>
          <a:p>
            <a:endParaRPr/>
          </a:p>
        </p:txBody>
      </p:sp>
      <p:sp>
        <p:nvSpPr>
          <p:cNvPr id="46" name="object 46"/>
          <p:cNvSpPr/>
          <p:nvPr/>
        </p:nvSpPr>
        <p:spPr>
          <a:xfrm>
            <a:off x="4845050" y="4332339"/>
            <a:ext cx="0" cy="146050"/>
          </a:xfrm>
          <a:custGeom>
            <a:avLst/>
            <a:gdLst/>
            <a:ahLst/>
            <a:cxnLst/>
            <a:rect l="l" t="t" r="r" b="b"/>
            <a:pathLst>
              <a:path h="146050">
                <a:moveTo>
                  <a:pt x="0" y="0"/>
                </a:moveTo>
                <a:lnTo>
                  <a:pt x="0" y="146050"/>
                </a:lnTo>
              </a:path>
            </a:pathLst>
          </a:custGeom>
          <a:ln w="9525">
            <a:solidFill>
              <a:srgbClr val="000000"/>
            </a:solidFill>
          </a:ln>
        </p:spPr>
        <p:txBody>
          <a:bodyPr wrap="square" lIns="0" tIns="0" rIns="0" bIns="0" rtlCol="0"/>
          <a:lstStyle/>
          <a:p>
            <a:endParaRPr/>
          </a:p>
        </p:txBody>
      </p:sp>
      <p:sp>
        <p:nvSpPr>
          <p:cNvPr id="47" name="object 47"/>
          <p:cNvSpPr/>
          <p:nvPr/>
        </p:nvSpPr>
        <p:spPr>
          <a:xfrm>
            <a:off x="4772659" y="4332339"/>
            <a:ext cx="72390" cy="0"/>
          </a:xfrm>
          <a:custGeom>
            <a:avLst/>
            <a:gdLst/>
            <a:ahLst/>
            <a:cxnLst/>
            <a:rect l="l" t="t" r="r" b="b"/>
            <a:pathLst>
              <a:path w="72389">
                <a:moveTo>
                  <a:pt x="0" y="0"/>
                </a:moveTo>
                <a:lnTo>
                  <a:pt x="72389" y="0"/>
                </a:lnTo>
              </a:path>
            </a:pathLst>
          </a:custGeom>
          <a:ln w="9525">
            <a:solidFill>
              <a:srgbClr val="000000"/>
            </a:solidFill>
          </a:ln>
        </p:spPr>
        <p:txBody>
          <a:bodyPr wrap="square" lIns="0" tIns="0" rIns="0" bIns="0" rtlCol="0"/>
          <a:lstStyle/>
          <a:p>
            <a:endParaRPr/>
          </a:p>
        </p:txBody>
      </p:sp>
      <p:sp>
        <p:nvSpPr>
          <p:cNvPr id="48" name="object 48"/>
          <p:cNvSpPr/>
          <p:nvPr/>
        </p:nvSpPr>
        <p:spPr>
          <a:xfrm>
            <a:off x="4772659" y="4486518"/>
            <a:ext cx="72390" cy="0"/>
          </a:xfrm>
          <a:custGeom>
            <a:avLst/>
            <a:gdLst/>
            <a:ahLst/>
            <a:cxnLst/>
            <a:rect l="l" t="t" r="r" b="b"/>
            <a:pathLst>
              <a:path w="72389">
                <a:moveTo>
                  <a:pt x="0" y="0"/>
                </a:moveTo>
                <a:lnTo>
                  <a:pt x="72389" y="0"/>
                </a:lnTo>
              </a:path>
            </a:pathLst>
          </a:custGeom>
          <a:ln w="9525">
            <a:solidFill>
              <a:srgbClr val="000000"/>
            </a:solidFill>
          </a:ln>
        </p:spPr>
        <p:txBody>
          <a:bodyPr wrap="square" lIns="0" tIns="0" rIns="0" bIns="0" rtlCol="0"/>
          <a:lstStyle/>
          <a:p>
            <a:endParaRPr/>
          </a:p>
        </p:txBody>
      </p:sp>
      <p:sp>
        <p:nvSpPr>
          <p:cNvPr id="49" name="object 49"/>
          <p:cNvSpPr txBox="1"/>
          <p:nvPr/>
        </p:nvSpPr>
        <p:spPr>
          <a:xfrm>
            <a:off x="436372" y="1143000"/>
            <a:ext cx="8631428" cy="2573782"/>
          </a:xfrm>
          <a:prstGeom prst="rect">
            <a:avLst/>
          </a:prstGeom>
        </p:spPr>
        <p:txBody>
          <a:bodyPr vert="horz" wrap="square" lIns="0" tIns="237490" rIns="0" bIns="0" rtlCol="0">
            <a:spAutoFit/>
          </a:bodyPr>
          <a:lstStyle/>
          <a:p>
            <a:pPr marL="12700">
              <a:lnSpc>
                <a:spcPct val="100000"/>
              </a:lnSpc>
              <a:spcBef>
                <a:spcPts val="1870"/>
              </a:spcBef>
            </a:pPr>
            <a:r>
              <a:rPr sz="2900" b="1" spc="-55" dirty="0">
                <a:solidFill>
                  <a:srgbClr val="FF0000"/>
                </a:solidFill>
                <a:latin typeface="Arial"/>
                <a:cs typeface="Arial"/>
              </a:rPr>
              <a:t>HEAT </a:t>
            </a:r>
            <a:r>
              <a:rPr sz="2900" b="1" dirty="0">
                <a:solidFill>
                  <a:srgbClr val="FF0000"/>
                </a:solidFill>
                <a:latin typeface="Arial"/>
                <a:cs typeface="Arial"/>
              </a:rPr>
              <a:t>BALANCE</a:t>
            </a:r>
            <a:endParaRPr sz="2900" dirty="0">
              <a:latin typeface="Arial"/>
              <a:cs typeface="Arial"/>
            </a:endParaRPr>
          </a:p>
          <a:p>
            <a:pPr marL="12700" marR="5080" algn="just">
              <a:lnSpc>
                <a:spcPct val="100000"/>
              </a:lnSpc>
              <a:spcBef>
                <a:spcPts val="1220"/>
              </a:spcBef>
            </a:pPr>
            <a:r>
              <a:rPr sz="2000" dirty="0">
                <a:solidFill>
                  <a:srgbClr val="000066"/>
                </a:solidFill>
                <a:latin typeface="Arial"/>
                <a:cs typeface="Arial"/>
              </a:rPr>
              <a:t>An energy </a:t>
            </a:r>
            <a:r>
              <a:rPr sz="2000" spc="-5" dirty="0">
                <a:solidFill>
                  <a:srgbClr val="000066"/>
                </a:solidFill>
                <a:latin typeface="Arial"/>
                <a:cs typeface="Arial"/>
              </a:rPr>
              <a:t>flow </a:t>
            </a:r>
            <a:r>
              <a:rPr sz="2000" dirty="0">
                <a:solidFill>
                  <a:srgbClr val="000066"/>
                </a:solidFill>
                <a:latin typeface="Arial"/>
                <a:cs typeface="Arial"/>
              </a:rPr>
              <a:t>diagram describes</a:t>
            </a:r>
            <a:r>
              <a:rPr sz="2000" spc="-125" dirty="0">
                <a:solidFill>
                  <a:srgbClr val="000066"/>
                </a:solidFill>
                <a:latin typeface="Arial"/>
                <a:cs typeface="Arial"/>
              </a:rPr>
              <a:t> </a:t>
            </a:r>
            <a:r>
              <a:rPr sz="2000" dirty="0" smtClean="0">
                <a:solidFill>
                  <a:srgbClr val="000066"/>
                </a:solidFill>
                <a:latin typeface="Arial"/>
                <a:cs typeface="Arial"/>
              </a:rPr>
              <a:t>graphically  </a:t>
            </a:r>
            <a:r>
              <a:rPr sz="2000" spc="-5" dirty="0">
                <a:solidFill>
                  <a:srgbClr val="000066"/>
                </a:solidFill>
                <a:latin typeface="Arial"/>
                <a:cs typeface="Arial"/>
              </a:rPr>
              <a:t>how </a:t>
            </a:r>
            <a:r>
              <a:rPr sz="2000" dirty="0">
                <a:solidFill>
                  <a:srgbClr val="000066"/>
                </a:solidFill>
                <a:latin typeface="Arial"/>
                <a:cs typeface="Arial"/>
              </a:rPr>
              <a:t>energy is transformed from fuel into useful  </a:t>
            </a:r>
            <a:r>
              <a:rPr sz="2000" spc="-25" dirty="0">
                <a:solidFill>
                  <a:srgbClr val="000066"/>
                </a:solidFill>
                <a:latin typeface="Arial"/>
                <a:cs typeface="Arial"/>
              </a:rPr>
              <a:t>energy, </a:t>
            </a:r>
            <a:r>
              <a:rPr sz="2000" dirty="0">
                <a:solidFill>
                  <a:srgbClr val="000066"/>
                </a:solidFill>
                <a:latin typeface="Arial"/>
                <a:cs typeface="Arial"/>
              </a:rPr>
              <a:t>heat and</a:t>
            </a:r>
            <a:r>
              <a:rPr sz="2000" spc="-70" dirty="0">
                <a:solidFill>
                  <a:srgbClr val="000066"/>
                </a:solidFill>
                <a:latin typeface="Arial"/>
                <a:cs typeface="Arial"/>
              </a:rPr>
              <a:t> </a:t>
            </a:r>
            <a:r>
              <a:rPr sz="2000" dirty="0">
                <a:solidFill>
                  <a:srgbClr val="000066"/>
                </a:solidFill>
                <a:latin typeface="Arial"/>
                <a:cs typeface="Arial"/>
              </a:rPr>
              <a:t>losses</a:t>
            </a:r>
            <a:endParaRPr sz="2000" dirty="0">
              <a:latin typeface="Arial"/>
              <a:cs typeface="Arial"/>
            </a:endParaRPr>
          </a:p>
          <a:p>
            <a:pPr marL="2830195" marR="2165985">
              <a:lnSpc>
                <a:spcPct val="100000"/>
              </a:lnSpc>
              <a:spcBef>
                <a:spcPts val="1340"/>
              </a:spcBef>
            </a:pPr>
            <a:r>
              <a:rPr sz="1200" b="1" dirty="0">
                <a:latin typeface="Arial"/>
                <a:cs typeface="Arial"/>
              </a:rPr>
              <a:t>St</a:t>
            </a:r>
            <a:r>
              <a:rPr sz="1200" b="1" spc="-5" dirty="0">
                <a:latin typeface="Arial"/>
                <a:cs typeface="Arial"/>
              </a:rPr>
              <a:t>ochiometric  Excess</a:t>
            </a:r>
            <a:r>
              <a:rPr sz="1200" b="1" spc="-160" dirty="0">
                <a:latin typeface="Arial"/>
                <a:cs typeface="Arial"/>
              </a:rPr>
              <a:t> </a:t>
            </a:r>
            <a:r>
              <a:rPr sz="1200" b="1" spc="-15" dirty="0">
                <a:latin typeface="Arial"/>
                <a:cs typeface="Arial"/>
              </a:rPr>
              <a:t>Air</a:t>
            </a:r>
            <a:endParaRPr sz="1200" dirty="0">
              <a:latin typeface="Arial"/>
              <a:cs typeface="Arial"/>
            </a:endParaRPr>
          </a:p>
          <a:p>
            <a:pPr marL="2830195">
              <a:lnSpc>
                <a:spcPct val="100000"/>
              </a:lnSpc>
            </a:pPr>
            <a:r>
              <a:rPr sz="1200" b="1" spc="-5" dirty="0">
                <a:latin typeface="Arial"/>
                <a:cs typeface="Arial"/>
              </a:rPr>
              <a:t>Un</a:t>
            </a:r>
            <a:r>
              <a:rPr sz="1200" b="1" spc="-75" dirty="0">
                <a:latin typeface="Arial"/>
                <a:cs typeface="Arial"/>
              </a:rPr>
              <a:t> </a:t>
            </a:r>
            <a:r>
              <a:rPr sz="1200" b="1" spc="-5" dirty="0">
                <a:latin typeface="Arial"/>
                <a:cs typeface="Arial"/>
              </a:rPr>
              <a:t>burnt</a:t>
            </a:r>
            <a:endParaRPr sz="1200" dirty="0">
              <a:latin typeface="Arial"/>
              <a:cs typeface="Arial"/>
            </a:endParaRPr>
          </a:p>
          <a:p>
            <a:pPr>
              <a:lnSpc>
                <a:spcPct val="100000"/>
              </a:lnSpc>
            </a:pPr>
            <a:endParaRPr sz="1300" dirty="0">
              <a:latin typeface="Times New Roman"/>
              <a:cs typeface="Times New Roman"/>
            </a:endParaRPr>
          </a:p>
          <a:p>
            <a:pPr>
              <a:lnSpc>
                <a:spcPct val="100000"/>
              </a:lnSpc>
              <a:spcBef>
                <a:spcPts val="55"/>
              </a:spcBef>
            </a:pPr>
            <a:endParaRPr sz="1200" dirty="0">
              <a:latin typeface="Times New Roman"/>
              <a:cs typeface="Times New Roman"/>
            </a:endParaRPr>
          </a:p>
          <a:p>
            <a:pPr marR="902335" algn="ctr">
              <a:lnSpc>
                <a:spcPct val="100000"/>
              </a:lnSpc>
            </a:pPr>
            <a:r>
              <a:rPr sz="1200" b="1" spc="-5" dirty="0">
                <a:latin typeface="Arial"/>
                <a:cs typeface="Arial"/>
              </a:rPr>
              <a:t>Stack</a:t>
            </a:r>
            <a:r>
              <a:rPr sz="1200" b="1" spc="-80" dirty="0">
                <a:latin typeface="Arial"/>
                <a:cs typeface="Arial"/>
              </a:rPr>
              <a:t> </a:t>
            </a:r>
            <a:r>
              <a:rPr sz="1200" b="1" spc="-5" dirty="0">
                <a:latin typeface="Arial"/>
                <a:cs typeface="Arial"/>
              </a:rPr>
              <a:t>Gas</a:t>
            </a:r>
            <a:endParaRPr sz="1200" dirty="0">
              <a:latin typeface="Arial"/>
              <a:cs typeface="Arial"/>
            </a:endParaRPr>
          </a:p>
        </p:txBody>
      </p:sp>
      <p:sp>
        <p:nvSpPr>
          <p:cNvPr id="50" name="object 50"/>
          <p:cNvSpPr txBox="1"/>
          <p:nvPr/>
        </p:nvSpPr>
        <p:spPr>
          <a:xfrm>
            <a:off x="5402326" y="6084228"/>
            <a:ext cx="1731010" cy="391160"/>
          </a:xfrm>
          <a:prstGeom prst="rect">
            <a:avLst/>
          </a:prstGeom>
        </p:spPr>
        <p:txBody>
          <a:bodyPr vert="horz" wrap="square" lIns="0" tIns="12700" rIns="0" bIns="0" rtlCol="0">
            <a:spAutoFit/>
          </a:bodyPr>
          <a:lstStyle/>
          <a:p>
            <a:pPr marL="12700" marR="5080">
              <a:lnSpc>
                <a:spcPct val="100000"/>
              </a:lnSpc>
              <a:spcBef>
                <a:spcPts val="100"/>
              </a:spcBef>
            </a:pPr>
            <a:r>
              <a:rPr sz="1200" b="1" spc="-15" dirty="0">
                <a:latin typeface="Arial"/>
                <a:cs typeface="Arial"/>
              </a:rPr>
              <a:t>Ash </a:t>
            </a:r>
            <a:r>
              <a:rPr sz="1200" b="1" spc="-5" dirty="0">
                <a:latin typeface="Arial"/>
                <a:cs typeface="Arial"/>
              </a:rPr>
              <a:t>and Un-burnt parts  </a:t>
            </a:r>
            <a:r>
              <a:rPr sz="1200" b="1" dirty="0">
                <a:latin typeface="Arial"/>
                <a:cs typeface="Arial"/>
              </a:rPr>
              <a:t>of Fuel in</a:t>
            </a:r>
            <a:r>
              <a:rPr sz="1200" b="1" spc="-130" dirty="0">
                <a:latin typeface="Arial"/>
                <a:cs typeface="Arial"/>
              </a:rPr>
              <a:t> </a:t>
            </a:r>
            <a:r>
              <a:rPr sz="1200" b="1" spc="-15" dirty="0">
                <a:latin typeface="Arial"/>
                <a:cs typeface="Arial"/>
              </a:rPr>
              <a:t>Ash</a:t>
            </a:r>
            <a:endParaRPr sz="1200">
              <a:latin typeface="Arial"/>
              <a:cs typeface="Arial"/>
            </a:endParaRPr>
          </a:p>
        </p:txBody>
      </p:sp>
      <p:sp>
        <p:nvSpPr>
          <p:cNvPr id="51" name="object 51"/>
          <p:cNvSpPr txBox="1"/>
          <p:nvPr/>
        </p:nvSpPr>
        <p:spPr>
          <a:xfrm>
            <a:off x="4672964" y="6084228"/>
            <a:ext cx="443230" cy="391160"/>
          </a:xfrm>
          <a:prstGeom prst="rect">
            <a:avLst/>
          </a:prstGeom>
        </p:spPr>
        <p:txBody>
          <a:bodyPr vert="horz" wrap="square" lIns="0" tIns="12700" rIns="0" bIns="0" rtlCol="0">
            <a:spAutoFit/>
          </a:bodyPr>
          <a:lstStyle/>
          <a:p>
            <a:pPr marL="12700" marR="5080">
              <a:lnSpc>
                <a:spcPct val="100000"/>
              </a:lnSpc>
              <a:spcBef>
                <a:spcPts val="100"/>
              </a:spcBef>
            </a:pPr>
            <a:r>
              <a:rPr sz="1200" b="1" spc="-5" dirty="0">
                <a:latin typeface="Arial"/>
                <a:cs typeface="Arial"/>
              </a:rPr>
              <a:t>Blow  Do</a:t>
            </a:r>
            <a:r>
              <a:rPr sz="1200" b="1" spc="10" dirty="0">
                <a:latin typeface="Arial"/>
                <a:cs typeface="Arial"/>
              </a:rPr>
              <a:t>w</a:t>
            </a:r>
            <a:r>
              <a:rPr sz="1200" b="1" spc="-5" dirty="0">
                <a:latin typeface="Arial"/>
                <a:cs typeface="Arial"/>
              </a:rPr>
              <a:t>n</a:t>
            </a:r>
            <a:endParaRPr sz="1200">
              <a:latin typeface="Arial"/>
              <a:cs typeface="Arial"/>
            </a:endParaRPr>
          </a:p>
        </p:txBody>
      </p:sp>
      <p:sp>
        <p:nvSpPr>
          <p:cNvPr id="52" name="object 52"/>
          <p:cNvSpPr txBox="1"/>
          <p:nvPr/>
        </p:nvSpPr>
        <p:spPr>
          <a:xfrm>
            <a:off x="3487039" y="6084228"/>
            <a:ext cx="1008380" cy="391160"/>
          </a:xfrm>
          <a:prstGeom prst="rect">
            <a:avLst/>
          </a:prstGeom>
        </p:spPr>
        <p:txBody>
          <a:bodyPr vert="horz" wrap="square" lIns="0" tIns="12700" rIns="0" bIns="0" rtlCol="0">
            <a:spAutoFit/>
          </a:bodyPr>
          <a:lstStyle/>
          <a:p>
            <a:pPr marL="12700" marR="5080">
              <a:lnSpc>
                <a:spcPct val="100000"/>
              </a:lnSpc>
              <a:spcBef>
                <a:spcPts val="100"/>
              </a:spcBef>
            </a:pPr>
            <a:r>
              <a:rPr sz="1200" b="1" spc="-5" dirty="0">
                <a:latin typeface="Arial"/>
                <a:cs typeface="Arial"/>
              </a:rPr>
              <a:t>Convection</a:t>
            </a:r>
            <a:r>
              <a:rPr sz="1200" b="1" spc="-50" dirty="0">
                <a:latin typeface="Arial"/>
                <a:cs typeface="Arial"/>
              </a:rPr>
              <a:t> </a:t>
            </a:r>
            <a:r>
              <a:rPr sz="1200" b="1" spc="-5" dirty="0">
                <a:latin typeface="Arial"/>
                <a:cs typeface="Arial"/>
              </a:rPr>
              <a:t>&amp;  Radiation</a:t>
            </a:r>
            <a:endParaRPr sz="1200">
              <a:latin typeface="Arial"/>
              <a:cs typeface="Arial"/>
            </a:endParaRPr>
          </a:p>
        </p:txBody>
      </p:sp>
      <p:sp>
        <p:nvSpPr>
          <p:cNvPr id="55" name="object 55"/>
          <p:cNvSpPr/>
          <p:nvPr/>
        </p:nvSpPr>
        <p:spPr>
          <a:xfrm>
            <a:off x="1313688" y="361188"/>
            <a:ext cx="5026152" cy="902208"/>
          </a:xfrm>
          <a:prstGeom prst="rect">
            <a:avLst/>
          </a:prstGeom>
          <a:blipFill>
            <a:blip r:embed="rId2" cstate="print"/>
            <a:stretch>
              <a:fillRect/>
            </a:stretch>
          </a:blipFill>
        </p:spPr>
        <p:txBody>
          <a:bodyPr wrap="square" lIns="0" tIns="0" rIns="0" bIns="0" rtlCol="0"/>
          <a:lstStyle/>
          <a:p>
            <a:endParaRPr/>
          </a:p>
        </p:txBody>
      </p:sp>
      <p:sp>
        <p:nvSpPr>
          <p:cNvPr id="56" name="object 56"/>
          <p:cNvSpPr/>
          <p:nvPr/>
        </p:nvSpPr>
        <p:spPr>
          <a:xfrm>
            <a:off x="5803391" y="361188"/>
            <a:ext cx="649224" cy="902208"/>
          </a:xfrm>
          <a:prstGeom prst="rect">
            <a:avLst/>
          </a:prstGeom>
          <a:blipFill>
            <a:blip r:embed="rId3" cstate="print"/>
            <a:stretch>
              <a:fillRect/>
            </a:stretch>
          </a:blipFill>
        </p:spPr>
        <p:txBody>
          <a:bodyPr wrap="square" lIns="0" tIns="0" rIns="0" bIns="0" rtlCol="0"/>
          <a:lstStyle/>
          <a:p>
            <a:endParaRPr/>
          </a:p>
        </p:txBody>
      </p:sp>
      <p:sp>
        <p:nvSpPr>
          <p:cNvPr id="57" name="object 57"/>
          <p:cNvSpPr txBox="1">
            <a:spLocks noGrp="1"/>
          </p:cNvSpPr>
          <p:nvPr>
            <p:ph type="title"/>
          </p:nvPr>
        </p:nvSpPr>
        <p:spPr>
          <a:xfrm>
            <a:off x="1554607" y="467055"/>
            <a:ext cx="4514850" cy="514350"/>
          </a:xfrm>
          <a:prstGeom prst="rect">
            <a:avLst/>
          </a:prstGeom>
        </p:spPr>
        <p:txBody>
          <a:bodyPr vert="horz" wrap="square" lIns="0" tIns="13335" rIns="0" bIns="0" rtlCol="0">
            <a:spAutoFit/>
          </a:bodyPr>
          <a:lstStyle/>
          <a:p>
            <a:pPr marL="12700">
              <a:lnSpc>
                <a:spcPct val="100000"/>
              </a:lnSpc>
              <a:spcBef>
                <a:spcPts val="105"/>
              </a:spcBef>
            </a:pPr>
            <a:r>
              <a:rPr spc="-5" dirty="0"/>
              <a:t>Assessment </a:t>
            </a:r>
            <a:r>
              <a:rPr dirty="0"/>
              <a:t>of a</a:t>
            </a:r>
            <a:r>
              <a:rPr spc="-80" dirty="0"/>
              <a:t> </a:t>
            </a:r>
            <a:r>
              <a:rPr spc="-5" dirty="0"/>
              <a:t>Boiler</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8"/>
          <p:cNvSpPr/>
          <p:nvPr/>
        </p:nvSpPr>
        <p:spPr>
          <a:xfrm>
            <a:off x="8479535" y="2653283"/>
            <a:ext cx="449579" cy="623315"/>
          </a:xfrm>
          <a:prstGeom prst="rect">
            <a:avLst/>
          </a:prstGeom>
          <a:blipFill>
            <a:blip r:embed="rId2" cstate="print"/>
            <a:stretch>
              <a:fillRect/>
            </a:stretch>
          </a:blipFill>
        </p:spPr>
        <p:txBody>
          <a:bodyPr wrap="square" lIns="0" tIns="0" rIns="0" bIns="0" rtlCol="0"/>
          <a:lstStyle/>
          <a:p>
            <a:endParaRPr/>
          </a:p>
        </p:txBody>
      </p:sp>
      <p:sp>
        <p:nvSpPr>
          <p:cNvPr id="9" name="object 9"/>
          <p:cNvSpPr txBox="1"/>
          <p:nvPr/>
        </p:nvSpPr>
        <p:spPr>
          <a:xfrm>
            <a:off x="609600" y="1066800"/>
            <a:ext cx="8094724" cy="1592103"/>
          </a:xfrm>
          <a:prstGeom prst="rect">
            <a:avLst/>
          </a:prstGeom>
        </p:spPr>
        <p:txBody>
          <a:bodyPr vert="horz" wrap="square" lIns="0" tIns="238125" rIns="0" bIns="0" rtlCol="0">
            <a:spAutoFit/>
          </a:bodyPr>
          <a:lstStyle/>
          <a:p>
            <a:pPr marL="12700">
              <a:lnSpc>
                <a:spcPct val="100000"/>
              </a:lnSpc>
              <a:spcBef>
                <a:spcPts val="1875"/>
              </a:spcBef>
            </a:pPr>
            <a:r>
              <a:rPr sz="2900" b="1" spc="-55" dirty="0">
                <a:solidFill>
                  <a:srgbClr val="FF0000"/>
                </a:solidFill>
                <a:latin typeface="Arial"/>
                <a:cs typeface="Arial"/>
              </a:rPr>
              <a:t>HEAT </a:t>
            </a:r>
            <a:r>
              <a:rPr sz="2900" b="1" dirty="0">
                <a:solidFill>
                  <a:srgbClr val="FF0000"/>
                </a:solidFill>
                <a:latin typeface="Arial"/>
                <a:cs typeface="Arial"/>
              </a:rPr>
              <a:t>BALANCE</a:t>
            </a:r>
            <a:endParaRPr sz="2900" dirty="0">
              <a:latin typeface="Arial"/>
              <a:cs typeface="Arial"/>
            </a:endParaRPr>
          </a:p>
          <a:p>
            <a:pPr marL="12700" marR="5080" algn="just">
              <a:lnSpc>
                <a:spcPct val="100000"/>
              </a:lnSpc>
              <a:spcBef>
                <a:spcPts val="1330"/>
              </a:spcBef>
            </a:pPr>
            <a:r>
              <a:rPr sz="2400" spc="-5" dirty="0">
                <a:solidFill>
                  <a:srgbClr val="000066"/>
                </a:solidFill>
                <a:latin typeface="Arial"/>
                <a:cs typeface="Arial"/>
              </a:rPr>
              <a:t>Balancing total energy entering a boiler against  the energy that leaves the boiler in different</a:t>
            </a:r>
            <a:r>
              <a:rPr sz="2400" spc="180" dirty="0">
                <a:solidFill>
                  <a:srgbClr val="000066"/>
                </a:solidFill>
                <a:latin typeface="Arial"/>
                <a:cs typeface="Arial"/>
              </a:rPr>
              <a:t> </a:t>
            </a:r>
            <a:r>
              <a:rPr sz="2400" spc="-5" dirty="0">
                <a:solidFill>
                  <a:srgbClr val="000066"/>
                </a:solidFill>
                <a:latin typeface="Arial"/>
                <a:cs typeface="Arial"/>
              </a:rPr>
              <a:t>forms</a:t>
            </a:r>
            <a:endParaRPr sz="2400" dirty="0">
              <a:latin typeface="Arial"/>
              <a:cs typeface="Arial"/>
            </a:endParaRPr>
          </a:p>
        </p:txBody>
      </p:sp>
      <p:sp>
        <p:nvSpPr>
          <p:cNvPr id="10" name="object 10"/>
          <p:cNvSpPr/>
          <p:nvPr/>
        </p:nvSpPr>
        <p:spPr>
          <a:xfrm>
            <a:off x="2981706" y="5838825"/>
            <a:ext cx="1652905" cy="114300"/>
          </a:xfrm>
          <a:custGeom>
            <a:avLst/>
            <a:gdLst/>
            <a:ahLst/>
            <a:cxnLst/>
            <a:rect l="l" t="t" r="r" b="b"/>
            <a:pathLst>
              <a:path w="1652904" h="114300">
                <a:moveTo>
                  <a:pt x="1538224" y="0"/>
                </a:moveTo>
                <a:lnTo>
                  <a:pt x="1538224" y="114300"/>
                </a:lnTo>
                <a:lnTo>
                  <a:pt x="1614424" y="76200"/>
                </a:lnTo>
                <a:lnTo>
                  <a:pt x="1557274" y="76200"/>
                </a:lnTo>
                <a:lnTo>
                  <a:pt x="1557274" y="38100"/>
                </a:lnTo>
                <a:lnTo>
                  <a:pt x="1614424" y="38100"/>
                </a:lnTo>
                <a:lnTo>
                  <a:pt x="1538224" y="0"/>
                </a:lnTo>
                <a:close/>
              </a:path>
              <a:path w="1652904" h="114300">
                <a:moveTo>
                  <a:pt x="1538224" y="38100"/>
                </a:moveTo>
                <a:lnTo>
                  <a:pt x="0" y="38100"/>
                </a:lnTo>
                <a:lnTo>
                  <a:pt x="0" y="76200"/>
                </a:lnTo>
                <a:lnTo>
                  <a:pt x="1538224" y="76200"/>
                </a:lnTo>
                <a:lnTo>
                  <a:pt x="1538224" y="38100"/>
                </a:lnTo>
                <a:close/>
              </a:path>
              <a:path w="1652904" h="114300">
                <a:moveTo>
                  <a:pt x="1614424" y="38100"/>
                </a:moveTo>
                <a:lnTo>
                  <a:pt x="1557274" y="38100"/>
                </a:lnTo>
                <a:lnTo>
                  <a:pt x="1557274" y="76200"/>
                </a:lnTo>
                <a:lnTo>
                  <a:pt x="1614424" y="76200"/>
                </a:lnTo>
                <a:lnTo>
                  <a:pt x="1652524" y="57150"/>
                </a:lnTo>
                <a:lnTo>
                  <a:pt x="1614424" y="38100"/>
                </a:lnTo>
                <a:close/>
              </a:path>
            </a:pathLst>
          </a:custGeom>
          <a:solidFill>
            <a:srgbClr val="CC0000"/>
          </a:solidFill>
        </p:spPr>
        <p:txBody>
          <a:bodyPr wrap="square" lIns="0" tIns="0" rIns="0" bIns="0" rtlCol="0"/>
          <a:lstStyle/>
          <a:p>
            <a:endParaRPr/>
          </a:p>
        </p:txBody>
      </p:sp>
      <p:sp>
        <p:nvSpPr>
          <p:cNvPr id="11" name="object 11"/>
          <p:cNvSpPr txBox="1"/>
          <p:nvPr/>
        </p:nvSpPr>
        <p:spPr>
          <a:xfrm>
            <a:off x="4723510" y="5781547"/>
            <a:ext cx="1200785" cy="239395"/>
          </a:xfrm>
          <a:prstGeom prst="rect">
            <a:avLst/>
          </a:prstGeom>
        </p:spPr>
        <p:txBody>
          <a:bodyPr vert="horz" wrap="square" lIns="0" tIns="12700" rIns="0" bIns="0" rtlCol="0">
            <a:spAutoFit/>
          </a:bodyPr>
          <a:lstStyle/>
          <a:p>
            <a:pPr marL="12700">
              <a:lnSpc>
                <a:spcPct val="100000"/>
              </a:lnSpc>
              <a:spcBef>
                <a:spcPts val="100"/>
              </a:spcBef>
            </a:pPr>
            <a:r>
              <a:rPr sz="1400" b="1" spc="-5" dirty="0">
                <a:solidFill>
                  <a:srgbClr val="A40020"/>
                </a:solidFill>
                <a:latin typeface="Arial"/>
                <a:cs typeface="Arial"/>
              </a:rPr>
              <a:t>Heat </a:t>
            </a:r>
            <a:r>
              <a:rPr sz="1400" b="1" dirty="0">
                <a:solidFill>
                  <a:srgbClr val="A40020"/>
                </a:solidFill>
                <a:latin typeface="Arial"/>
                <a:cs typeface="Arial"/>
              </a:rPr>
              <a:t>in</a:t>
            </a:r>
            <a:r>
              <a:rPr sz="1400" b="1" spc="-95" dirty="0">
                <a:solidFill>
                  <a:srgbClr val="A40020"/>
                </a:solidFill>
                <a:latin typeface="Arial"/>
                <a:cs typeface="Arial"/>
              </a:rPr>
              <a:t> </a:t>
            </a:r>
            <a:r>
              <a:rPr sz="1400" b="1" dirty="0">
                <a:solidFill>
                  <a:srgbClr val="A40020"/>
                </a:solidFill>
                <a:latin typeface="Arial"/>
                <a:cs typeface="Arial"/>
              </a:rPr>
              <a:t>Steam</a:t>
            </a:r>
            <a:endParaRPr sz="1400">
              <a:latin typeface="Arial"/>
              <a:cs typeface="Arial"/>
            </a:endParaRPr>
          </a:p>
        </p:txBody>
      </p:sp>
      <p:sp>
        <p:nvSpPr>
          <p:cNvPr id="12" name="object 12"/>
          <p:cNvSpPr txBox="1"/>
          <p:nvPr/>
        </p:nvSpPr>
        <p:spPr>
          <a:xfrm>
            <a:off x="2286381" y="3403600"/>
            <a:ext cx="1421130" cy="2022475"/>
          </a:xfrm>
          <a:prstGeom prst="rect">
            <a:avLst/>
          </a:prstGeom>
          <a:ln w="28575">
            <a:solidFill>
              <a:srgbClr val="000000"/>
            </a:solidFill>
          </a:ln>
        </p:spPr>
        <p:txBody>
          <a:bodyPr vert="horz" wrap="square" lIns="0" tIns="0" rIns="0" bIns="0" rtlCol="0">
            <a:spAutoFit/>
          </a:bodyPr>
          <a:lstStyle/>
          <a:p>
            <a:pPr>
              <a:lnSpc>
                <a:spcPct val="100000"/>
              </a:lnSpc>
            </a:pPr>
            <a:endParaRPr sz="1800" dirty="0">
              <a:latin typeface="Times New Roman"/>
              <a:cs typeface="Times New Roman"/>
            </a:endParaRPr>
          </a:p>
          <a:p>
            <a:pPr>
              <a:lnSpc>
                <a:spcPct val="100000"/>
              </a:lnSpc>
            </a:pPr>
            <a:endParaRPr sz="1800" dirty="0">
              <a:latin typeface="Times New Roman"/>
              <a:cs typeface="Times New Roman"/>
            </a:endParaRPr>
          </a:p>
          <a:p>
            <a:pPr>
              <a:lnSpc>
                <a:spcPct val="100000"/>
              </a:lnSpc>
              <a:spcBef>
                <a:spcPts val="15"/>
              </a:spcBef>
            </a:pPr>
            <a:endParaRPr sz="2400" dirty="0">
              <a:latin typeface="Times New Roman"/>
              <a:cs typeface="Times New Roman"/>
            </a:endParaRPr>
          </a:p>
          <a:p>
            <a:pPr marL="327660">
              <a:lnSpc>
                <a:spcPct val="100000"/>
              </a:lnSpc>
            </a:pPr>
            <a:r>
              <a:rPr sz="1600" b="1" spc="-5" dirty="0">
                <a:latin typeface="Arial"/>
                <a:cs typeface="Arial"/>
              </a:rPr>
              <a:t>BOILER</a:t>
            </a:r>
            <a:endParaRPr sz="1600" dirty="0">
              <a:latin typeface="Arial"/>
              <a:cs typeface="Arial"/>
            </a:endParaRPr>
          </a:p>
        </p:txBody>
      </p:sp>
      <p:sp>
        <p:nvSpPr>
          <p:cNvPr id="13" name="object 13"/>
          <p:cNvSpPr/>
          <p:nvPr/>
        </p:nvSpPr>
        <p:spPr>
          <a:xfrm>
            <a:off x="1329055" y="4371975"/>
            <a:ext cx="957580" cy="85725"/>
          </a:xfrm>
          <a:custGeom>
            <a:avLst/>
            <a:gdLst/>
            <a:ahLst/>
            <a:cxnLst/>
            <a:rect l="l" t="t" r="r" b="b"/>
            <a:pathLst>
              <a:path w="957580" h="85725">
                <a:moveTo>
                  <a:pt x="871601" y="0"/>
                </a:moveTo>
                <a:lnTo>
                  <a:pt x="871601" y="85725"/>
                </a:lnTo>
                <a:lnTo>
                  <a:pt x="928666" y="57150"/>
                </a:lnTo>
                <a:lnTo>
                  <a:pt x="885825" y="57150"/>
                </a:lnTo>
                <a:lnTo>
                  <a:pt x="885825" y="28575"/>
                </a:lnTo>
                <a:lnTo>
                  <a:pt x="928835" y="28575"/>
                </a:lnTo>
                <a:lnTo>
                  <a:pt x="871601" y="0"/>
                </a:lnTo>
                <a:close/>
              </a:path>
              <a:path w="957580" h="85725">
                <a:moveTo>
                  <a:pt x="871601" y="28575"/>
                </a:moveTo>
                <a:lnTo>
                  <a:pt x="0" y="28575"/>
                </a:lnTo>
                <a:lnTo>
                  <a:pt x="0" y="57150"/>
                </a:lnTo>
                <a:lnTo>
                  <a:pt x="871601" y="57150"/>
                </a:lnTo>
                <a:lnTo>
                  <a:pt x="871601" y="28575"/>
                </a:lnTo>
                <a:close/>
              </a:path>
              <a:path w="957580" h="85725">
                <a:moveTo>
                  <a:pt x="928835" y="28575"/>
                </a:moveTo>
                <a:lnTo>
                  <a:pt x="885825" y="28575"/>
                </a:lnTo>
                <a:lnTo>
                  <a:pt x="885825" y="57150"/>
                </a:lnTo>
                <a:lnTo>
                  <a:pt x="928666" y="57150"/>
                </a:lnTo>
                <a:lnTo>
                  <a:pt x="957326" y="42799"/>
                </a:lnTo>
                <a:lnTo>
                  <a:pt x="928835" y="28575"/>
                </a:lnTo>
                <a:close/>
              </a:path>
            </a:pathLst>
          </a:custGeom>
          <a:solidFill>
            <a:srgbClr val="000000"/>
          </a:solidFill>
        </p:spPr>
        <p:txBody>
          <a:bodyPr wrap="square" lIns="0" tIns="0" rIns="0" bIns="0" rtlCol="0"/>
          <a:lstStyle/>
          <a:p>
            <a:endParaRPr/>
          </a:p>
        </p:txBody>
      </p:sp>
      <p:sp>
        <p:nvSpPr>
          <p:cNvPr id="14" name="object 14"/>
          <p:cNvSpPr/>
          <p:nvPr/>
        </p:nvSpPr>
        <p:spPr>
          <a:xfrm>
            <a:off x="2962656" y="5426075"/>
            <a:ext cx="38100" cy="479425"/>
          </a:xfrm>
          <a:custGeom>
            <a:avLst/>
            <a:gdLst/>
            <a:ahLst/>
            <a:cxnLst/>
            <a:rect l="l" t="t" r="r" b="b"/>
            <a:pathLst>
              <a:path w="38100" h="479425">
                <a:moveTo>
                  <a:pt x="0" y="479425"/>
                </a:moveTo>
                <a:lnTo>
                  <a:pt x="38100" y="479425"/>
                </a:lnTo>
                <a:lnTo>
                  <a:pt x="38100" y="0"/>
                </a:lnTo>
                <a:lnTo>
                  <a:pt x="0" y="0"/>
                </a:lnTo>
                <a:lnTo>
                  <a:pt x="0" y="479425"/>
                </a:lnTo>
                <a:close/>
              </a:path>
            </a:pathLst>
          </a:custGeom>
          <a:solidFill>
            <a:srgbClr val="CC0000"/>
          </a:solidFill>
        </p:spPr>
        <p:txBody>
          <a:bodyPr wrap="square" lIns="0" tIns="0" rIns="0" bIns="0" rtlCol="0"/>
          <a:lstStyle/>
          <a:p>
            <a:endParaRPr/>
          </a:p>
        </p:txBody>
      </p:sp>
      <p:sp>
        <p:nvSpPr>
          <p:cNvPr id="15" name="object 15"/>
          <p:cNvSpPr/>
          <p:nvPr/>
        </p:nvSpPr>
        <p:spPr>
          <a:xfrm>
            <a:off x="3707130" y="3484626"/>
            <a:ext cx="806450" cy="76200"/>
          </a:xfrm>
          <a:custGeom>
            <a:avLst/>
            <a:gdLst/>
            <a:ahLst/>
            <a:cxnLst/>
            <a:rect l="l" t="t" r="r" b="b"/>
            <a:pathLst>
              <a:path w="806450" h="76200">
                <a:moveTo>
                  <a:pt x="730250" y="47622"/>
                </a:moveTo>
                <a:lnTo>
                  <a:pt x="730250" y="76200"/>
                </a:lnTo>
                <a:lnTo>
                  <a:pt x="787400" y="47625"/>
                </a:lnTo>
                <a:lnTo>
                  <a:pt x="730250" y="47622"/>
                </a:lnTo>
                <a:close/>
              </a:path>
              <a:path w="806450" h="76200">
                <a:moveTo>
                  <a:pt x="730250" y="28572"/>
                </a:moveTo>
                <a:lnTo>
                  <a:pt x="730250" y="47622"/>
                </a:lnTo>
                <a:lnTo>
                  <a:pt x="742950" y="47625"/>
                </a:lnTo>
                <a:lnTo>
                  <a:pt x="742950" y="28575"/>
                </a:lnTo>
                <a:lnTo>
                  <a:pt x="730250" y="28572"/>
                </a:lnTo>
                <a:close/>
              </a:path>
              <a:path w="806450" h="76200">
                <a:moveTo>
                  <a:pt x="730250" y="0"/>
                </a:moveTo>
                <a:lnTo>
                  <a:pt x="730250" y="28572"/>
                </a:lnTo>
                <a:lnTo>
                  <a:pt x="742950" y="28575"/>
                </a:lnTo>
                <a:lnTo>
                  <a:pt x="742950" y="47625"/>
                </a:lnTo>
                <a:lnTo>
                  <a:pt x="787404" y="47622"/>
                </a:lnTo>
                <a:lnTo>
                  <a:pt x="806450" y="38100"/>
                </a:lnTo>
                <a:lnTo>
                  <a:pt x="730250" y="0"/>
                </a:lnTo>
                <a:close/>
              </a:path>
              <a:path w="806450" h="76200">
                <a:moveTo>
                  <a:pt x="0" y="28448"/>
                </a:moveTo>
                <a:lnTo>
                  <a:pt x="0" y="47498"/>
                </a:lnTo>
                <a:lnTo>
                  <a:pt x="730250" y="47622"/>
                </a:lnTo>
                <a:lnTo>
                  <a:pt x="730250" y="28572"/>
                </a:lnTo>
                <a:lnTo>
                  <a:pt x="0" y="28448"/>
                </a:lnTo>
                <a:close/>
              </a:path>
            </a:pathLst>
          </a:custGeom>
          <a:solidFill>
            <a:srgbClr val="000000"/>
          </a:solidFill>
        </p:spPr>
        <p:txBody>
          <a:bodyPr wrap="square" lIns="0" tIns="0" rIns="0" bIns="0" rtlCol="0"/>
          <a:lstStyle/>
          <a:p>
            <a:endParaRPr/>
          </a:p>
        </p:txBody>
      </p:sp>
      <p:sp>
        <p:nvSpPr>
          <p:cNvPr id="16" name="object 16"/>
          <p:cNvSpPr/>
          <p:nvPr/>
        </p:nvSpPr>
        <p:spPr>
          <a:xfrm>
            <a:off x="3707130" y="3854450"/>
            <a:ext cx="806450" cy="76200"/>
          </a:xfrm>
          <a:custGeom>
            <a:avLst/>
            <a:gdLst/>
            <a:ahLst/>
            <a:cxnLst/>
            <a:rect l="l" t="t" r="r" b="b"/>
            <a:pathLst>
              <a:path w="806450" h="76200">
                <a:moveTo>
                  <a:pt x="730250" y="0"/>
                </a:moveTo>
                <a:lnTo>
                  <a:pt x="730250" y="76200"/>
                </a:lnTo>
                <a:lnTo>
                  <a:pt x="787400" y="47625"/>
                </a:lnTo>
                <a:lnTo>
                  <a:pt x="742950" y="47625"/>
                </a:lnTo>
                <a:lnTo>
                  <a:pt x="742950" y="28575"/>
                </a:lnTo>
                <a:lnTo>
                  <a:pt x="787400" y="28575"/>
                </a:lnTo>
                <a:lnTo>
                  <a:pt x="730250" y="0"/>
                </a:lnTo>
                <a:close/>
              </a:path>
              <a:path w="806450" h="76200">
                <a:moveTo>
                  <a:pt x="730250" y="28575"/>
                </a:moveTo>
                <a:lnTo>
                  <a:pt x="0" y="28575"/>
                </a:lnTo>
                <a:lnTo>
                  <a:pt x="0" y="47625"/>
                </a:lnTo>
                <a:lnTo>
                  <a:pt x="730250" y="47625"/>
                </a:lnTo>
                <a:lnTo>
                  <a:pt x="730250" y="28575"/>
                </a:lnTo>
                <a:close/>
              </a:path>
              <a:path w="806450" h="76200">
                <a:moveTo>
                  <a:pt x="787400" y="28575"/>
                </a:moveTo>
                <a:lnTo>
                  <a:pt x="742950" y="28575"/>
                </a:lnTo>
                <a:lnTo>
                  <a:pt x="742950" y="47625"/>
                </a:lnTo>
                <a:lnTo>
                  <a:pt x="787400" y="47625"/>
                </a:lnTo>
                <a:lnTo>
                  <a:pt x="806450" y="38100"/>
                </a:lnTo>
                <a:lnTo>
                  <a:pt x="787400" y="28575"/>
                </a:lnTo>
                <a:close/>
              </a:path>
            </a:pathLst>
          </a:custGeom>
          <a:solidFill>
            <a:srgbClr val="000000"/>
          </a:solidFill>
        </p:spPr>
        <p:txBody>
          <a:bodyPr wrap="square" lIns="0" tIns="0" rIns="0" bIns="0" rtlCol="0"/>
          <a:lstStyle/>
          <a:p>
            <a:endParaRPr/>
          </a:p>
        </p:txBody>
      </p:sp>
      <p:sp>
        <p:nvSpPr>
          <p:cNvPr id="17" name="object 17"/>
          <p:cNvSpPr/>
          <p:nvPr/>
        </p:nvSpPr>
        <p:spPr>
          <a:xfrm>
            <a:off x="3715003" y="4200525"/>
            <a:ext cx="808355" cy="76200"/>
          </a:xfrm>
          <a:custGeom>
            <a:avLst/>
            <a:gdLst/>
            <a:ahLst/>
            <a:cxnLst/>
            <a:rect l="l" t="t" r="r" b="b"/>
            <a:pathLst>
              <a:path w="808354" h="76200">
                <a:moveTo>
                  <a:pt x="731901" y="0"/>
                </a:moveTo>
                <a:lnTo>
                  <a:pt x="731901" y="76200"/>
                </a:lnTo>
                <a:lnTo>
                  <a:pt x="789051" y="47625"/>
                </a:lnTo>
                <a:lnTo>
                  <a:pt x="744601" y="47625"/>
                </a:lnTo>
                <a:lnTo>
                  <a:pt x="744601" y="28575"/>
                </a:lnTo>
                <a:lnTo>
                  <a:pt x="789051" y="28575"/>
                </a:lnTo>
                <a:lnTo>
                  <a:pt x="731901" y="0"/>
                </a:lnTo>
                <a:close/>
              </a:path>
              <a:path w="808354" h="76200">
                <a:moveTo>
                  <a:pt x="731901" y="28575"/>
                </a:moveTo>
                <a:lnTo>
                  <a:pt x="0" y="28575"/>
                </a:lnTo>
                <a:lnTo>
                  <a:pt x="0" y="47625"/>
                </a:lnTo>
                <a:lnTo>
                  <a:pt x="731901" y="47625"/>
                </a:lnTo>
                <a:lnTo>
                  <a:pt x="731901" y="28575"/>
                </a:lnTo>
                <a:close/>
              </a:path>
              <a:path w="808354" h="76200">
                <a:moveTo>
                  <a:pt x="789051" y="28575"/>
                </a:moveTo>
                <a:lnTo>
                  <a:pt x="744601" y="28575"/>
                </a:lnTo>
                <a:lnTo>
                  <a:pt x="744601" y="47625"/>
                </a:lnTo>
                <a:lnTo>
                  <a:pt x="789051" y="47625"/>
                </a:lnTo>
                <a:lnTo>
                  <a:pt x="808101" y="38100"/>
                </a:lnTo>
                <a:lnTo>
                  <a:pt x="789051" y="28575"/>
                </a:lnTo>
                <a:close/>
              </a:path>
            </a:pathLst>
          </a:custGeom>
          <a:solidFill>
            <a:srgbClr val="000000"/>
          </a:solidFill>
        </p:spPr>
        <p:txBody>
          <a:bodyPr wrap="square" lIns="0" tIns="0" rIns="0" bIns="0" rtlCol="0"/>
          <a:lstStyle/>
          <a:p>
            <a:endParaRPr/>
          </a:p>
        </p:txBody>
      </p:sp>
      <p:sp>
        <p:nvSpPr>
          <p:cNvPr id="18" name="object 18"/>
          <p:cNvSpPr/>
          <p:nvPr/>
        </p:nvSpPr>
        <p:spPr>
          <a:xfrm>
            <a:off x="3707130" y="4613275"/>
            <a:ext cx="806450" cy="76200"/>
          </a:xfrm>
          <a:custGeom>
            <a:avLst/>
            <a:gdLst/>
            <a:ahLst/>
            <a:cxnLst/>
            <a:rect l="l" t="t" r="r" b="b"/>
            <a:pathLst>
              <a:path w="806450" h="76200">
                <a:moveTo>
                  <a:pt x="730250" y="0"/>
                </a:moveTo>
                <a:lnTo>
                  <a:pt x="730250" y="76200"/>
                </a:lnTo>
                <a:lnTo>
                  <a:pt x="787400" y="47625"/>
                </a:lnTo>
                <a:lnTo>
                  <a:pt x="742950" y="47625"/>
                </a:lnTo>
                <a:lnTo>
                  <a:pt x="742950" y="28575"/>
                </a:lnTo>
                <a:lnTo>
                  <a:pt x="787400" y="28575"/>
                </a:lnTo>
                <a:lnTo>
                  <a:pt x="730250" y="0"/>
                </a:lnTo>
                <a:close/>
              </a:path>
              <a:path w="806450" h="76200">
                <a:moveTo>
                  <a:pt x="730250" y="28575"/>
                </a:moveTo>
                <a:lnTo>
                  <a:pt x="0" y="28575"/>
                </a:lnTo>
                <a:lnTo>
                  <a:pt x="0" y="47625"/>
                </a:lnTo>
                <a:lnTo>
                  <a:pt x="730250" y="47625"/>
                </a:lnTo>
                <a:lnTo>
                  <a:pt x="730250" y="28575"/>
                </a:lnTo>
                <a:close/>
              </a:path>
              <a:path w="806450" h="76200">
                <a:moveTo>
                  <a:pt x="787400" y="28575"/>
                </a:moveTo>
                <a:lnTo>
                  <a:pt x="742950" y="28575"/>
                </a:lnTo>
                <a:lnTo>
                  <a:pt x="742950" y="47625"/>
                </a:lnTo>
                <a:lnTo>
                  <a:pt x="787400" y="47625"/>
                </a:lnTo>
                <a:lnTo>
                  <a:pt x="806450" y="38100"/>
                </a:lnTo>
                <a:lnTo>
                  <a:pt x="787400" y="28575"/>
                </a:lnTo>
                <a:close/>
              </a:path>
            </a:pathLst>
          </a:custGeom>
          <a:solidFill>
            <a:srgbClr val="000000"/>
          </a:solidFill>
        </p:spPr>
        <p:txBody>
          <a:bodyPr wrap="square" lIns="0" tIns="0" rIns="0" bIns="0" rtlCol="0"/>
          <a:lstStyle/>
          <a:p>
            <a:endParaRPr/>
          </a:p>
        </p:txBody>
      </p:sp>
      <p:sp>
        <p:nvSpPr>
          <p:cNvPr id="19" name="object 19"/>
          <p:cNvSpPr/>
          <p:nvPr/>
        </p:nvSpPr>
        <p:spPr>
          <a:xfrm>
            <a:off x="3715003" y="4998973"/>
            <a:ext cx="808355" cy="76200"/>
          </a:xfrm>
          <a:custGeom>
            <a:avLst/>
            <a:gdLst/>
            <a:ahLst/>
            <a:cxnLst/>
            <a:rect l="l" t="t" r="r" b="b"/>
            <a:pathLst>
              <a:path w="808354" h="76200">
                <a:moveTo>
                  <a:pt x="731901" y="0"/>
                </a:moveTo>
                <a:lnTo>
                  <a:pt x="731901" y="76200"/>
                </a:lnTo>
                <a:lnTo>
                  <a:pt x="789051" y="47625"/>
                </a:lnTo>
                <a:lnTo>
                  <a:pt x="744601" y="47625"/>
                </a:lnTo>
                <a:lnTo>
                  <a:pt x="744601" y="28575"/>
                </a:lnTo>
                <a:lnTo>
                  <a:pt x="789051" y="28575"/>
                </a:lnTo>
                <a:lnTo>
                  <a:pt x="731901" y="0"/>
                </a:lnTo>
                <a:close/>
              </a:path>
              <a:path w="808354" h="76200">
                <a:moveTo>
                  <a:pt x="731901" y="28575"/>
                </a:moveTo>
                <a:lnTo>
                  <a:pt x="0" y="28575"/>
                </a:lnTo>
                <a:lnTo>
                  <a:pt x="0" y="47625"/>
                </a:lnTo>
                <a:lnTo>
                  <a:pt x="731901" y="47625"/>
                </a:lnTo>
                <a:lnTo>
                  <a:pt x="731901" y="28575"/>
                </a:lnTo>
                <a:close/>
              </a:path>
              <a:path w="808354" h="76200">
                <a:moveTo>
                  <a:pt x="789051" y="28575"/>
                </a:moveTo>
                <a:lnTo>
                  <a:pt x="744601" y="28575"/>
                </a:lnTo>
                <a:lnTo>
                  <a:pt x="744601" y="47625"/>
                </a:lnTo>
                <a:lnTo>
                  <a:pt x="789051" y="47625"/>
                </a:lnTo>
                <a:lnTo>
                  <a:pt x="808101" y="38100"/>
                </a:lnTo>
                <a:lnTo>
                  <a:pt x="789051" y="28575"/>
                </a:lnTo>
                <a:close/>
              </a:path>
            </a:pathLst>
          </a:custGeom>
          <a:solidFill>
            <a:srgbClr val="000000"/>
          </a:solidFill>
        </p:spPr>
        <p:txBody>
          <a:bodyPr wrap="square" lIns="0" tIns="0" rIns="0" bIns="0" rtlCol="0"/>
          <a:lstStyle/>
          <a:p>
            <a:endParaRPr/>
          </a:p>
        </p:txBody>
      </p:sp>
      <p:sp>
        <p:nvSpPr>
          <p:cNvPr id="20" name="object 20"/>
          <p:cNvSpPr/>
          <p:nvPr/>
        </p:nvSpPr>
        <p:spPr>
          <a:xfrm>
            <a:off x="3707130" y="5337175"/>
            <a:ext cx="806450" cy="76200"/>
          </a:xfrm>
          <a:custGeom>
            <a:avLst/>
            <a:gdLst/>
            <a:ahLst/>
            <a:cxnLst/>
            <a:rect l="l" t="t" r="r" b="b"/>
            <a:pathLst>
              <a:path w="806450" h="76200">
                <a:moveTo>
                  <a:pt x="730250" y="0"/>
                </a:moveTo>
                <a:lnTo>
                  <a:pt x="730250" y="76200"/>
                </a:lnTo>
                <a:lnTo>
                  <a:pt x="787400" y="47625"/>
                </a:lnTo>
                <a:lnTo>
                  <a:pt x="742950" y="47625"/>
                </a:lnTo>
                <a:lnTo>
                  <a:pt x="742950" y="28575"/>
                </a:lnTo>
                <a:lnTo>
                  <a:pt x="787400" y="28575"/>
                </a:lnTo>
                <a:lnTo>
                  <a:pt x="730250" y="0"/>
                </a:lnTo>
                <a:close/>
              </a:path>
              <a:path w="806450" h="76200">
                <a:moveTo>
                  <a:pt x="730250" y="28575"/>
                </a:moveTo>
                <a:lnTo>
                  <a:pt x="0" y="28575"/>
                </a:lnTo>
                <a:lnTo>
                  <a:pt x="0" y="47625"/>
                </a:lnTo>
                <a:lnTo>
                  <a:pt x="730250" y="47625"/>
                </a:lnTo>
                <a:lnTo>
                  <a:pt x="730250" y="28575"/>
                </a:lnTo>
                <a:close/>
              </a:path>
              <a:path w="806450" h="76200">
                <a:moveTo>
                  <a:pt x="787400" y="28575"/>
                </a:moveTo>
                <a:lnTo>
                  <a:pt x="742950" y="28575"/>
                </a:lnTo>
                <a:lnTo>
                  <a:pt x="742950" y="47625"/>
                </a:lnTo>
                <a:lnTo>
                  <a:pt x="787400" y="47625"/>
                </a:lnTo>
                <a:lnTo>
                  <a:pt x="806450" y="38100"/>
                </a:lnTo>
                <a:lnTo>
                  <a:pt x="787400" y="28575"/>
                </a:lnTo>
                <a:close/>
              </a:path>
            </a:pathLst>
          </a:custGeom>
          <a:solidFill>
            <a:srgbClr val="000000"/>
          </a:solidFill>
        </p:spPr>
        <p:txBody>
          <a:bodyPr wrap="square" lIns="0" tIns="0" rIns="0" bIns="0" rtlCol="0"/>
          <a:lstStyle/>
          <a:p>
            <a:endParaRPr/>
          </a:p>
        </p:txBody>
      </p:sp>
      <p:sp>
        <p:nvSpPr>
          <p:cNvPr id="21" name="object 21"/>
          <p:cNvSpPr txBox="1"/>
          <p:nvPr/>
        </p:nvSpPr>
        <p:spPr>
          <a:xfrm>
            <a:off x="4677537" y="3391661"/>
            <a:ext cx="1924050" cy="193675"/>
          </a:xfrm>
          <a:prstGeom prst="rect">
            <a:avLst/>
          </a:prstGeom>
        </p:spPr>
        <p:txBody>
          <a:bodyPr vert="horz" wrap="square" lIns="0" tIns="13335" rIns="0" bIns="0" rtlCol="0">
            <a:spAutoFit/>
          </a:bodyPr>
          <a:lstStyle/>
          <a:p>
            <a:pPr marL="12700">
              <a:lnSpc>
                <a:spcPct val="100000"/>
              </a:lnSpc>
              <a:spcBef>
                <a:spcPts val="105"/>
              </a:spcBef>
            </a:pPr>
            <a:r>
              <a:rPr sz="1100" b="1" spc="-5" dirty="0">
                <a:latin typeface="Arial"/>
                <a:cs typeface="Arial"/>
              </a:rPr>
              <a:t>Heat </a:t>
            </a:r>
            <a:r>
              <a:rPr sz="1100" b="1" dirty="0">
                <a:latin typeface="Arial"/>
                <a:cs typeface="Arial"/>
              </a:rPr>
              <a:t>loss </a:t>
            </a:r>
            <a:r>
              <a:rPr sz="1100" b="1" spc="-5" dirty="0">
                <a:latin typeface="Arial"/>
                <a:cs typeface="Arial"/>
              </a:rPr>
              <a:t>due </a:t>
            </a:r>
            <a:r>
              <a:rPr sz="1100" b="1" dirty="0">
                <a:latin typeface="Arial"/>
                <a:cs typeface="Arial"/>
              </a:rPr>
              <a:t>to dry flue</a:t>
            </a:r>
            <a:r>
              <a:rPr sz="1100" b="1" spc="-120" dirty="0">
                <a:latin typeface="Arial"/>
                <a:cs typeface="Arial"/>
              </a:rPr>
              <a:t> </a:t>
            </a:r>
            <a:r>
              <a:rPr sz="1100" b="1" dirty="0">
                <a:latin typeface="Arial"/>
                <a:cs typeface="Arial"/>
              </a:rPr>
              <a:t>gas</a:t>
            </a:r>
            <a:endParaRPr sz="1100">
              <a:latin typeface="Arial"/>
              <a:cs typeface="Arial"/>
            </a:endParaRPr>
          </a:p>
        </p:txBody>
      </p:sp>
      <p:sp>
        <p:nvSpPr>
          <p:cNvPr id="22" name="object 22"/>
          <p:cNvSpPr txBox="1"/>
          <p:nvPr/>
        </p:nvSpPr>
        <p:spPr>
          <a:xfrm>
            <a:off x="4659883" y="3761613"/>
            <a:ext cx="2271395" cy="193675"/>
          </a:xfrm>
          <a:prstGeom prst="rect">
            <a:avLst/>
          </a:prstGeom>
        </p:spPr>
        <p:txBody>
          <a:bodyPr vert="horz" wrap="square" lIns="0" tIns="12700" rIns="0" bIns="0" rtlCol="0">
            <a:spAutoFit/>
          </a:bodyPr>
          <a:lstStyle/>
          <a:p>
            <a:pPr marL="12700">
              <a:lnSpc>
                <a:spcPct val="100000"/>
              </a:lnSpc>
              <a:spcBef>
                <a:spcPts val="100"/>
              </a:spcBef>
            </a:pPr>
            <a:r>
              <a:rPr sz="1100" b="1" spc="-5" dirty="0">
                <a:latin typeface="Arial"/>
                <a:cs typeface="Arial"/>
              </a:rPr>
              <a:t>Heat </a:t>
            </a:r>
            <a:r>
              <a:rPr sz="1100" b="1" dirty="0">
                <a:latin typeface="Arial"/>
                <a:cs typeface="Arial"/>
              </a:rPr>
              <a:t>loss </a:t>
            </a:r>
            <a:r>
              <a:rPr sz="1100" b="1" spc="-5" dirty="0">
                <a:latin typeface="Arial"/>
                <a:cs typeface="Arial"/>
              </a:rPr>
              <a:t>due </a:t>
            </a:r>
            <a:r>
              <a:rPr sz="1100" b="1" dirty="0">
                <a:latin typeface="Arial"/>
                <a:cs typeface="Arial"/>
              </a:rPr>
              <a:t>to steam in fuel</a:t>
            </a:r>
            <a:r>
              <a:rPr sz="1100" b="1" spc="-135" dirty="0">
                <a:latin typeface="Arial"/>
                <a:cs typeface="Arial"/>
              </a:rPr>
              <a:t> </a:t>
            </a:r>
            <a:r>
              <a:rPr sz="1100" b="1" dirty="0">
                <a:latin typeface="Arial"/>
                <a:cs typeface="Arial"/>
              </a:rPr>
              <a:t>gas</a:t>
            </a:r>
            <a:endParaRPr sz="1100">
              <a:latin typeface="Arial"/>
              <a:cs typeface="Arial"/>
            </a:endParaRPr>
          </a:p>
        </p:txBody>
      </p:sp>
      <p:sp>
        <p:nvSpPr>
          <p:cNvPr id="23" name="object 23"/>
          <p:cNvSpPr txBox="1"/>
          <p:nvPr/>
        </p:nvSpPr>
        <p:spPr>
          <a:xfrm>
            <a:off x="4650358" y="4133215"/>
            <a:ext cx="2179320" cy="193675"/>
          </a:xfrm>
          <a:prstGeom prst="rect">
            <a:avLst/>
          </a:prstGeom>
        </p:spPr>
        <p:txBody>
          <a:bodyPr vert="horz" wrap="square" lIns="0" tIns="13335" rIns="0" bIns="0" rtlCol="0">
            <a:spAutoFit/>
          </a:bodyPr>
          <a:lstStyle/>
          <a:p>
            <a:pPr marL="12700">
              <a:lnSpc>
                <a:spcPct val="100000"/>
              </a:lnSpc>
              <a:spcBef>
                <a:spcPts val="105"/>
              </a:spcBef>
            </a:pPr>
            <a:r>
              <a:rPr sz="1100" b="1" spc="-5" dirty="0">
                <a:latin typeface="Arial"/>
                <a:cs typeface="Arial"/>
              </a:rPr>
              <a:t>Heat </a:t>
            </a:r>
            <a:r>
              <a:rPr sz="1100" b="1" dirty="0">
                <a:latin typeface="Arial"/>
                <a:cs typeface="Arial"/>
              </a:rPr>
              <a:t>loss </a:t>
            </a:r>
            <a:r>
              <a:rPr sz="1100" b="1" spc="-5" dirty="0">
                <a:latin typeface="Arial"/>
                <a:cs typeface="Arial"/>
              </a:rPr>
              <a:t>due </a:t>
            </a:r>
            <a:r>
              <a:rPr sz="1100" b="1" dirty="0">
                <a:latin typeface="Arial"/>
                <a:cs typeface="Arial"/>
              </a:rPr>
              <a:t>to moisture in</a:t>
            </a:r>
            <a:r>
              <a:rPr sz="1100" b="1" spc="-130" dirty="0">
                <a:latin typeface="Arial"/>
                <a:cs typeface="Arial"/>
              </a:rPr>
              <a:t> </a:t>
            </a:r>
            <a:r>
              <a:rPr sz="1100" b="1" dirty="0">
                <a:latin typeface="Arial"/>
                <a:cs typeface="Arial"/>
              </a:rPr>
              <a:t>fuel</a:t>
            </a:r>
            <a:endParaRPr sz="1100">
              <a:latin typeface="Arial"/>
              <a:cs typeface="Arial"/>
            </a:endParaRPr>
          </a:p>
        </p:txBody>
      </p:sp>
      <p:sp>
        <p:nvSpPr>
          <p:cNvPr id="24" name="object 24"/>
          <p:cNvSpPr txBox="1"/>
          <p:nvPr/>
        </p:nvSpPr>
        <p:spPr>
          <a:xfrm>
            <a:off x="4640960" y="4882641"/>
            <a:ext cx="2445385" cy="193675"/>
          </a:xfrm>
          <a:prstGeom prst="rect">
            <a:avLst/>
          </a:prstGeom>
        </p:spPr>
        <p:txBody>
          <a:bodyPr vert="horz" wrap="square" lIns="0" tIns="13335" rIns="0" bIns="0" rtlCol="0">
            <a:spAutoFit/>
          </a:bodyPr>
          <a:lstStyle/>
          <a:p>
            <a:pPr marL="12700">
              <a:lnSpc>
                <a:spcPct val="100000"/>
              </a:lnSpc>
              <a:spcBef>
                <a:spcPts val="105"/>
              </a:spcBef>
            </a:pPr>
            <a:r>
              <a:rPr sz="1100" b="1" spc="-5" dirty="0">
                <a:latin typeface="Arial"/>
                <a:cs typeface="Arial"/>
              </a:rPr>
              <a:t>Heat </a:t>
            </a:r>
            <a:r>
              <a:rPr sz="1100" b="1" dirty="0">
                <a:latin typeface="Arial"/>
                <a:cs typeface="Arial"/>
              </a:rPr>
              <a:t>loss </a:t>
            </a:r>
            <a:r>
              <a:rPr sz="1100" b="1" spc="-5" dirty="0">
                <a:latin typeface="Arial"/>
                <a:cs typeface="Arial"/>
              </a:rPr>
              <a:t>due </a:t>
            </a:r>
            <a:r>
              <a:rPr sz="1100" b="1" dirty="0">
                <a:latin typeface="Arial"/>
                <a:cs typeface="Arial"/>
              </a:rPr>
              <a:t>to </a:t>
            </a:r>
            <a:r>
              <a:rPr sz="1100" b="1" spc="-5" dirty="0">
                <a:latin typeface="Arial"/>
                <a:cs typeface="Arial"/>
              </a:rPr>
              <a:t>unburnts </a:t>
            </a:r>
            <a:r>
              <a:rPr sz="1100" b="1" dirty="0">
                <a:latin typeface="Arial"/>
                <a:cs typeface="Arial"/>
              </a:rPr>
              <a:t>in</a:t>
            </a:r>
            <a:r>
              <a:rPr sz="1100" b="1" spc="-80" dirty="0">
                <a:latin typeface="Arial"/>
                <a:cs typeface="Arial"/>
              </a:rPr>
              <a:t> </a:t>
            </a:r>
            <a:r>
              <a:rPr sz="1100" b="1" dirty="0">
                <a:latin typeface="Arial"/>
                <a:cs typeface="Arial"/>
              </a:rPr>
              <a:t>residue</a:t>
            </a:r>
            <a:endParaRPr sz="1100">
              <a:latin typeface="Arial"/>
              <a:cs typeface="Arial"/>
            </a:endParaRPr>
          </a:p>
        </p:txBody>
      </p:sp>
      <p:sp>
        <p:nvSpPr>
          <p:cNvPr id="25" name="object 25"/>
          <p:cNvSpPr txBox="1"/>
          <p:nvPr/>
        </p:nvSpPr>
        <p:spPr>
          <a:xfrm>
            <a:off x="4642484" y="4503165"/>
            <a:ext cx="2101850" cy="193675"/>
          </a:xfrm>
          <a:prstGeom prst="rect">
            <a:avLst/>
          </a:prstGeom>
        </p:spPr>
        <p:txBody>
          <a:bodyPr vert="horz" wrap="square" lIns="0" tIns="12700" rIns="0" bIns="0" rtlCol="0">
            <a:spAutoFit/>
          </a:bodyPr>
          <a:lstStyle/>
          <a:p>
            <a:pPr marL="12700">
              <a:lnSpc>
                <a:spcPct val="100000"/>
              </a:lnSpc>
              <a:spcBef>
                <a:spcPts val="100"/>
              </a:spcBef>
            </a:pPr>
            <a:r>
              <a:rPr sz="1100" b="1" spc="-5" dirty="0">
                <a:latin typeface="Arial"/>
                <a:cs typeface="Arial"/>
              </a:rPr>
              <a:t>Heat </a:t>
            </a:r>
            <a:r>
              <a:rPr sz="1100" b="1" dirty="0">
                <a:latin typeface="Arial"/>
                <a:cs typeface="Arial"/>
              </a:rPr>
              <a:t>loss </a:t>
            </a:r>
            <a:r>
              <a:rPr sz="1100" b="1" spc="-5" dirty="0">
                <a:latin typeface="Arial"/>
                <a:cs typeface="Arial"/>
              </a:rPr>
              <a:t>due </a:t>
            </a:r>
            <a:r>
              <a:rPr sz="1100" b="1" dirty="0">
                <a:latin typeface="Arial"/>
                <a:cs typeface="Arial"/>
              </a:rPr>
              <a:t>to moisture in</a:t>
            </a:r>
            <a:r>
              <a:rPr sz="1100" b="1" spc="-125" dirty="0">
                <a:latin typeface="Arial"/>
                <a:cs typeface="Arial"/>
              </a:rPr>
              <a:t> </a:t>
            </a:r>
            <a:r>
              <a:rPr sz="1100" b="1" dirty="0">
                <a:latin typeface="Arial"/>
                <a:cs typeface="Arial"/>
              </a:rPr>
              <a:t>air</a:t>
            </a:r>
            <a:endParaRPr sz="1100">
              <a:latin typeface="Arial"/>
              <a:cs typeface="Arial"/>
            </a:endParaRPr>
          </a:p>
        </p:txBody>
      </p:sp>
      <p:sp>
        <p:nvSpPr>
          <p:cNvPr id="26" name="object 26"/>
          <p:cNvSpPr txBox="1"/>
          <p:nvPr/>
        </p:nvSpPr>
        <p:spPr>
          <a:xfrm>
            <a:off x="4640960" y="5270119"/>
            <a:ext cx="2257425" cy="361315"/>
          </a:xfrm>
          <a:prstGeom prst="rect">
            <a:avLst/>
          </a:prstGeom>
        </p:spPr>
        <p:txBody>
          <a:bodyPr vert="horz" wrap="square" lIns="0" tIns="13335" rIns="0" bIns="0" rtlCol="0">
            <a:spAutoFit/>
          </a:bodyPr>
          <a:lstStyle/>
          <a:p>
            <a:pPr marL="12700" marR="5080">
              <a:lnSpc>
                <a:spcPct val="100000"/>
              </a:lnSpc>
              <a:spcBef>
                <a:spcPts val="105"/>
              </a:spcBef>
            </a:pPr>
            <a:r>
              <a:rPr sz="1100" b="1" spc="-5" dirty="0">
                <a:latin typeface="Arial"/>
                <a:cs typeface="Arial"/>
              </a:rPr>
              <a:t>Heat </a:t>
            </a:r>
            <a:r>
              <a:rPr sz="1100" b="1" dirty="0">
                <a:latin typeface="Arial"/>
                <a:cs typeface="Arial"/>
              </a:rPr>
              <a:t>loss </a:t>
            </a:r>
            <a:r>
              <a:rPr sz="1100" b="1" spc="-5" dirty="0">
                <a:latin typeface="Arial"/>
                <a:cs typeface="Arial"/>
              </a:rPr>
              <a:t>due </a:t>
            </a:r>
            <a:r>
              <a:rPr sz="1100" b="1" dirty="0">
                <a:latin typeface="Arial"/>
                <a:cs typeface="Arial"/>
              </a:rPr>
              <a:t>to radiation &amp;</a:t>
            </a:r>
            <a:r>
              <a:rPr sz="1100" b="1" spc="-125" dirty="0">
                <a:latin typeface="Arial"/>
                <a:cs typeface="Arial"/>
              </a:rPr>
              <a:t> </a:t>
            </a:r>
            <a:r>
              <a:rPr sz="1100" b="1" dirty="0">
                <a:latin typeface="Arial"/>
                <a:cs typeface="Arial"/>
              </a:rPr>
              <a:t>other  </a:t>
            </a:r>
            <a:r>
              <a:rPr sz="1100" b="1" spc="-5" dirty="0">
                <a:latin typeface="Arial"/>
                <a:cs typeface="Arial"/>
              </a:rPr>
              <a:t>unaccounted</a:t>
            </a:r>
            <a:r>
              <a:rPr sz="1100" b="1" spc="-50" dirty="0">
                <a:latin typeface="Arial"/>
                <a:cs typeface="Arial"/>
              </a:rPr>
              <a:t> </a:t>
            </a:r>
            <a:r>
              <a:rPr sz="1100" b="1" spc="-5" dirty="0">
                <a:latin typeface="Arial"/>
                <a:cs typeface="Arial"/>
              </a:rPr>
              <a:t>loss</a:t>
            </a:r>
            <a:endParaRPr sz="1100">
              <a:latin typeface="Arial"/>
              <a:cs typeface="Arial"/>
            </a:endParaRPr>
          </a:p>
        </p:txBody>
      </p:sp>
      <p:sp>
        <p:nvSpPr>
          <p:cNvPr id="27" name="object 27"/>
          <p:cNvSpPr txBox="1"/>
          <p:nvPr/>
        </p:nvSpPr>
        <p:spPr>
          <a:xfrm>
            <a:off x="3842384" y="3315461"/>
            <a:ext cx="459740" cy="193675"/>
          </a:xfrm>
          <a:prstGeom prst="rect">
            <a:avLst/>
          </a:prstGeom>
        </p:spPr>
        <p:txBody>
          <a:bodyPr vert="horz" wrap="square" lIns="0" tIns="13335" rIns="0" bIns="0" rtlCol="0">
            <a:spAutoFit/>
          </a:bodyPr>
          <a:lstStyle/>
          <a:p>
            <a:pPr marL="12700">
              <a:lnSpc>
                <a:spcPct val="100000"/>
              </a:lnSpc>
              <a:spcBef>
                <a:spcPts val="105"/>
              </a:spcBef>
            </a:pPr>
            <a:r>
              <a:rPr sz="1100" b="1" dirty="0">
                <a:latin typeface="Arial"/>
                <a:cs typeface="Arial"/>
              </a:rPr>
              <a:t>12.7</a:t>
            </a:r>
            <a:r>
              <a:rPr sz="1100" b="1" spc="-114" dirty="0">
                <a:latin typeface="Arial"/>
                <a:cs typeface="Arial"/>
              </a:rPr>
              <a:t> </a:t>
            </a:r>
            <a:r>
              <a:rPr sz="1100" b="1" dirty="0">
                <a:latin typeface="Arial"/>
                <a:cs typeface="Arial"/>
              </a:rPr>
              <a:t>%</a:t>
            </a:r>
            <a:endParaRPr sz="1100">
              <a:latin typeface="Arial"/>
              <a:cs typeface="Arial"/>
            </a:endParaRPr>
          </a:p>
        </p:txBody>
      </p:sp>
      <p:sp>
        <p:nvSpPr>
          <p:cNvPr id="28" name="object 28"/>
          <p:cNvSpPr txBox="1"/>
          <p:nvPr/>
        </p:nvSpPr>
        <p:spPr>
          <a:xfrm>
            <a:off x="3803903" y="3694938"/>
            <a:ext cx="382270" cy="193675"/>
          </a:xfrm>
          <a:prstGeom prst="rect">
            <a:avLst/>
          </a:prstGeom>
        </p:spPr>
        <p:txBody>
          <a:bodyPr vert="horz" wrap="square" lIns="0" tIns="12700" rIns="0" bIns="0" rtlCol="0">
            <a:spAutoFit/>
          </a:bodyPr>
          <a:lstStyle/>
          <a:p>
            <a:pPr marL="12700">
              <a:lnSpc>
                <a:spcPct val="100000"/>
              </a:lnSpc>
              <a:spcBef>
                <a:spcPts val="100"/>
              </a:spcBef>
            </a:pPr>
            <a:r>
              <a:rPr sz="1100" b="1" dirty="0">
                <a:latin typeface="Arial"/>
                <a:cs typeface="Arial"/>
              </a:rPr>
              <a:t>8.1</a:t>
            </a:r>
            <a:r>
              <a:rPr sz="1100" b="1" spc="-114" dirty="0">
                <a:latin typeface="Arial"/>
                <a:cs typeface="Arial"/>
              </a:rPr>
              <a:t> </a:t>
            </a:r>
            <a:r>
              <a:rPr sz="1100" b="1" dirty="0">
                <a:latin typeface="Arial"/>
                <a:cs typeface="Arial"/>
              </a:rPr>
              <a:t>%</a:t>
            </a:r>
            <a:endParaRPr sz="1100">
              <a:latin typeface="Arial"/>
              <a:cs typeface="Arial"/>
            </a:endParaRPr>
          </a:p>
        </p:txBody>
      </p:sp>
      <p:sp>
        <p:nvSpPr>
          <p:cNvPr id="29" name="object 29"/>
          <p:cNvSpPr txBox="1"/>
          <p:nvPr/>
        </p:nvSpPr>
        <p:spPr>
          <a:xfrm>
            <a:off x="3832606" y="4023436"/>
            <a:ext cx="382270" cy="194310"/>
          </a:xfrm>
          <a:prstGeom prst="rect">
            <a:avLst/>
          </a:prstGeom>
        </p:spPr>
        <p:txBody>
          <a:bodyPr vert="horz" wrap="square" lIns="0" tIns="13335" rIns="0" bIns="0" rtlCol="0">
            <a:spAutoFit/>
          </a:bodyPr>
          <a:lstStyle/>
          <a:p>
            <a:pPr marL="12700">
              <a:lnSpc>
                <a:spcPct val="100000"/>
              </a:lnSpc>
              <a:spcBef>
                <a:spcPts val="105"/>
              </a:spcBef>
            </a:pPr>
            <a:r>
              <a:rPr sz="1100" b="1" dirty="0">
                <a:latin typeface="Arial"/>
                <a:cs typeface="Arial"/>
              </a:rPr>
              <a:t>1.7</a:t>
            </a:r>
            <a:r>
              <a:rPr sz="1100" b="1" spc="-114" dirty="0">
                <a:latin typeface="Arial"/>
                <a:cs typeface="Arial"/>
              </a:rPr>
              <a:t> </a:t>
            </a:r>
            <a:r>
              <a:rPr sz="1100" b="1" spc="0" dirty="0">
                <a:latin typeface="Arial"/>
                <a:cs typeface="Arial"/>
              </a:rPr>
              <a:t>%</a:t>
            </a:r>
            <a:endParaRPr sz="1100">
              <a:latin typeface="Arial"/>
              <a:cs typeface="Arial"/>
            </a:endParaRPr>
          </a:p>
        </p:txBody>
      </p:sp>
      <p:sp>
        <p:nvSpPr>
          <p:cNvPr id="30" name="object 30"/>
          <p:cNvSpPr txBox="1"/>
          <p:nvPr/>
        </p:nvSpPr>
        <p:spPr>
          <a:xfrm>
            <a:off x="3842384" y="4426965"/>
            <a:ext cx="382270" cy="193675"/>
          </a:xfrm>
          <a:prstGeom prst="rect">
            <a:avLst/>
          </a:prstGeom>
        </p:spPr>
        <p:txBody>
          <a:bodyPr vert="horz" wrap="square" lIns="0" tIns="12700" rIns="0" bIns="0" rtlCol="0">
            <a:spAutoFit/>
          </a:bodyPr>
          <a:lstStyle/>
          <a:p>
            <a:pPr marL="12700">
              <a:lnSpc>
                <a:spcPct val="100000"/>
              </a:lnSpc>
              <a:spcBef>
                <a:spcPts val="100"/>
              </a:spcBef>
            </a:pPr>
            <a:r>
              <a:rPr sz="1100" b="1" dirty="0">
                <a:latin typeface="Arial"/>
                <a:cs typeface="Arial"/>
              </a:rPr>
              <a:t>0.3</a:t>
            </a:r>
            <a:r>
              <a:rPr sz="1100" b="1" spc="-114" dirty="0">
                <a:latin typeface="Arial"/>
                <a:cs typeface="Arial"/>
              </a:rPr>
              <a:t> </a:t>
            </a:r>
            <a:r>
              <a:rPr sz="1100" b="1" dirty="0">
                <a:latin typeface="Arial"/>
                <a:cs typeface="Arial"/>
              </a:rPr>
              <a:t>%</a:t>
            </a:r>
            <a:endParaRPr sz="1100">
              <a:latin typeface="Arial"/>
              <a:cs typeface="Arial"/>
            </a:endParaRPr>
          </a:p>
        </p:txBody>
      </p:sp>
      <p:sp>
        <p:nvSpPr>
          <p:cNvPr id="31" name="object 31"/>
          <p:cNvSpPr txBox="1"/>
          <p:nvPr/>
        </p:nvSpPr>
        <p:spPr>
          <a:xfrm>
            <a:off x="3803903" y="4839715"/>
            <a:ext cx="382270" cy="193675"/>
          </a:xfrm>
          <a:prstGeom prst="rect">
            <a:avLst/>
          </a:prstGeom>
        </p:spPr>
        <p:txBody>
          <a:bodyPr vert="horz" wrap="square" lIns="0" tIns="12700" rIns="0" bIns="0" rtlCol="0">
            <a:spAutoFit/>
          </a:bodyPr>
          <a:lstStyle/>
          <a:p>
            <a:pPr marL="12700">
              <a:lnSpc>
                <a:spcPct val="100000"/>
              </a:lnSpc>
              <a:spcBef>
                <a:spcPts val="100"/>
              </a:spcBef>
            </a:pPr>
            <a:r>
              <a:rPr sz="1100" b="1" dirty="0">
                <a:latin typeface="Arial"/>
                <a:cs typeface="Arial"/>
              </a:rPr>
              <a:t>2.4</a:t>
            </a:r>
            <a:r>
              <a:rPr sz="1100" b="1" spc="-114" dirty="0">
                <a:latin typeface="Arial"/>
                <a:cs typeface="Arial"/>
              </a:rPr>
              <a:t> </a:t>
            </a:r>
            <a:r>
              <a:rPr sz="1100" b="1" dirty="0">
                <a:latin typeface="Arial"/>
                <a:cs typeface="Arial"/>
              </a:rPr>
              <a:t>%</a:t>
            </a:r>
            <a:endParaRPr sz="1100">
              <a:latin typeface="Arial"/>
              <a:cs typeface="Arial"/>
            </a:endParaRPr>
          </a:p>
        </p:txBody>
      </p:sp>
      <p:sp>
        <p:nvSpPr>
          <p:cNvPr id="32" name="object 32"/>
          <p:cNvSpPr txBox="1"/>
          <p:nvPr/>
        </p:nvSpPr>
        <p:spPr>
          <a:xfrm>
            <a:off x="3803903" y="5168646"/>
            <a:ext cx="382270" cy="193675"/>
          </a:xfrm>
          <a:prstGeom prst="rect">
            <a:avLst/>
          </a:prstGeom>
        </p:spPr>
        <p:txBody>
          <a:bodyPr vert="horz" wrap="square" lIns="0" tIns="12700" rIns="0" bIns="0" rtlCol="0">
            <a:spAutoFit/>
          </a:bodyPr>
          <a:lstStyle/>
          <a:p>
            <a:pPr marL="12700">
              <a:lnSpc>
                <a:spcPct val="100000"/>
              </a:lnSpc>
              <a:spcBef>
                <a:spcPts val="100"/>
              </a:spcBef>
            </a:pPr>
            <a:r>
              <a:rPr sz="1100" b="1" dirty="0">
                <a:latin typeface="Arial"/>
                <a:cs typeface="Arial"/>
              </a:rPr>
              <a:t>1.0</a:t>
            </a:r>
            <a:r>
              <a:rPr sz="1100" b="1" spc="-114" dirty="0">
                <a:latin typeface="Arial"/>
                <a:cs typeface="Arial"/>
              </a:rPr>
              <a:t> </a:t>
            </a:r>
            <a:r>
              <a:rPr sz="1100" b="1" dirty="0">
                <a:latin typeface="Arial"/>
                <a:cs typeface="Arial"/>
              </a:rPr>
              <a:t>%</a:t>
            </a:r>
            <a:endParaRPr sz="1100">
              <a:latin typeface="Arial"/>
              <a:cs typeface="Arial"/>
            </a:endParaRPr>
          </a:p>
        </p:txBody>
      </p:sp>
      <p:sp>
        <p:nvSpPr>
          <p:cNvPr id="33" name="object 33"/>
          <p:cNvSpPr txBox="1"/>
          <p:nvPr/>
        </p:nvSpPr>
        <p:spPr>
          <a:xfrm>
            <a:off x="1408175" y="4049014"/>
            <a:ext cx="770890" cy="678815"/>
          </a:xfrm>
          <a:prstGeom prst="rect">
            <a:avLst/>
          </a:prstGeom>
        </p:spPr>
        <p:txBody>
          <a:bodyPr vert="horz" wrap="square" lIns="0" tIns="12065" rIns="0" bIns="0" rtlCol="0">
            <a:spAutoFit/>
          </a:bodyPr>
          <a:lstStyle/>
          <a:p>
            <a:pPr marL="12700">
              <a:lnSpc>
                <a:spcPct val="100000"/>
              </a:lnSpc>
              <a:spcBef>
                <a:spcPts val="95"/>
              </a:spcBef>
            </a:pPr>
            <a:r>
              <a:rPr sz="1600" b="1" spc="-5" dirty="0">
                <a:solidFill>
                  <a:srgbClr val="A40020"/>
                </a:solidFill>
                <a:latin typeface="Arial"/>
                <a:cs typeface="Arial"/>
              </a:rPr>
              <a:t>100.0</a:t>
            </a:r>
            <a:r>
              <a:rPr sz="1600" b="1" spc="-75" dirty="0">
                <a:solidFill>
                  <a:srgbClr val="A40020"/>
                </a:solidFill>
                <a:latin typeface="Arial"/>
                <a:cs typeface="Arial"/>
              </a:rPr>
              <a:t> </a:t>
            </a:r>
            <a:r>
              <a:rPr sz="1600" b="1" spc="-5" dirty="0">
                <a:solidFill>
                  <a:srgbClr val="A40020"/>
                </a:solidFill>
                <a:latin typeface="Arial"/>
                <a:cs typeface="Arial"/>
              </a:rPr>
              <a:t>%</a:t>
            </a:r>
            <a:endParaRPr sz="1600">
              <a:latin typeface="Arial"/>
              <a:cs typeface="Arial"/>
            </a:endParaRPr>
          </a:p>
          <a:p>
            <a:pPr marL="32384">
              <a:lnSpc>
                <a:spcPct val="100000"/>
              </a:lnSpc>
              <a:spcBef>
                <a:spcPts val="1305"/>
              </a:spcBef>
            </a:pPr>
            <a:r>
              <a:rPr sz="1600" b="1" spc="-5" dirty="0">
                <a:solidFill>
                  <a:srgbClr val="A40020"/>
                </a:solidFill>
                <a:latin typeface="Arial"/>
                <a:cs typeface="Arial"/>
              </a:rPr>
              <a:t>Fuel</a:t>
            </a:r>
            <a:endParaRPr sz="1600">
              <a:latin typeface="Arial"/>
              <a:cs typeface="Arial"/>
            </a:endParaRPr>
          </a:p>
        </p:txBody>
      </p:sp>
      <p:sp>
        <p:nvSpPr>
          <p:cNvPr id="34" name="object 34"/>
          <p:cNvSpPr/>
          <p:nvPr/>
        </p:nvSpPr>
        <p:spPr>
          <a:xfrm>
            <a:off x="2991231" y="5838825"/>
            <a:ext cx="1652905" cy="114300"/>
          </a:xfrm>
          <a:custGeom>
            <a:avLst/>
            <a:gdLst/>
            <a:ahLst/>
            <a:cxnLst/>
            <a:rect l="l" t="t" r="r" b="b"/>
            <a:pathLst>
              <a:path w="1652904" h="114300">
                <a:moveTo>
                  <a:pt x="1538224" y="0"/>
                </a:moveTo>
                <a:lnTo>
                  <a:pt x="1538224" y="114300"/>
                </a:lnTo>
                <a:lnTo>
                  <a:pt x="1614424" y="76200"/>
                </a:lnTo>
                <a:lnTo>
                  <a:pt x="1557274" y="76200"/>
                </a:lnTo>
                <a:lnTo>
                  <a:pt x="1557274" y="38100"/>
                </a:lnTo>
                <a:lnTo>
                  <a:pt x="1614424" y="38100"/>
                </a:lnTo>
                <a:lnTo>
                  <a:pt x="1538224" y="0"/>
                </a:lnTo>
                <a:close/>
              </a:path>
              <a:path w="1652904" h="114300">
                <a:moveTo>
                  <a:pt x="1538224" y="38100"/>
                </a:moveTo>
                <a:lnTo>
                  <a:pt x="0" y="38100"/>
                </a:lnTo>
                <a:lnTo>
                  <a:pt x="0" y="76200"/>
                </a:lnTo>
                <a:lnTo>
                  <a:pt x="1538224" y="76200"/>
                </a:lnTo>
                <a:lnTo>
                  <a:pt x="1538224" y="38100"/>
                </a:lnTo>
                <a:close/>
              </a:path>
              <a:path w="1652904" h="114300">
                <a:moveTo>
                  <a:pt x="1614424" y="38100"/>
                </a:moveTo>
                <a:lnTo>
                  <a:pt x="1557274" y="38100"/>
                </a:lnTo>
                <a:lnTo>
                  <a:pt x="1557274" y="76200"/>
                </a:lnTo>
                <a:lnTo>
                  <a:pt x="1614424" y="76200"/>
                </a:lnTo>
                <a:lnTo>
                  <a:pt x="1652524" y="57150"/>
                </a:lnTo>
                <a:lnTo>
                  <a:pt x="1614424" y="38100"/>
                </a:lnTo>
                <a:close/>
              </a:path>
            </a:pathLst>
          </a:custGeom>
          <a:solidFill>
            <a:srgbClr val="CC0000"/>
          </a:solidFill>
        </p:spPr>
        <p:txBody>
          <a:bodyPr wrap="square" lIns="0" tIns="0" rIns="0" bIns="0" rtlCol="0"/>
          <a:lstStyle/>
          <a:p>
            <a:endParaRPr/>
          </a:p>
        </p:txBody>
      </p:sp>
      <p:sp>
        <p:nvSpPr>
          <p:cNvPr id="35" name="object 35"/>
          <p:cNvSpPr/>
          <p:nvPr/>
        </p:nvSpPr>
        <p:spPr>
          <a:xfrm>
            <a:off x="2972181" y="5426075"/>
            <a:ext cx="38100" cy="479425"/>
          </a:xfrm>
          <a:custGeom>
            <a:avLst/>
            <a:gdLst/>
            <a:ahLst/>
            <a:cxnLst/>
            <a:rect l="l" t="t" r="r" b="b"/>
            <a:pathLst>
              <a:path w="38100" h="479425">
                <a:moveTo>
                  <a:pt x="0" y="479425"/>
                </a:moveTo>
                <a:lnTo>
                  <a:pt x="38100" y="479425"/>
                </a:lnTo>
                <a:lnTo>
                  <a:pt x="38100" y="0"/>
                </a:lnTo>
                <a:lnTo>
                  <a:pt x="0" y="0"/>
                </a:lnTo>
                <a:lnTo>
                  <a:pt x="0" y="479425"/>
                </a:lnTo>
                <a:close/>
              </a:path>
            </a:pathLst>
          </a:custGeom>
          <a:solidFill>
            <a:srgbClr val="CC0000"/>
          </a:solidFill>
        </p:spPr>
        <p:txBody>
          <a:bodyPr wrap="square" lIns="0" tIns="0" rIns="0" bIns="0" rtlCol="0"/>
          <a:lstStyle/>
          <a:p>
            <a:endParaRPr/>
          </a:p>
        </p:txBody>
      </p:sp>
      <p:sp>
        <p:nvSpPr>
          <p:cNvPr id="36" name="object 36"/>
          <p:cNvSpPr txBox="1"/>
          <p:nvPr/>
        </p:nvSpPr>
        <p:spPr>
          <a:xfrm>
            <a:off x="3748532" y="5691022"/>
            <a:ext cx="499109" cy="208279"/>
          </a:xfrm>
          <a:prstGeom prst="rect">
            <a:avLst/>
          </a:prstGeom>
        </p:spPr>
        <p:txBody>
          <a:bodyPr vert="horz" wrap="square" lIns="0" tIns="12700" rIns="0" bIns="0" rtlCol="0">
            <a:spAutoFit/>
          </a:bodyPr>
          <a:lstStyle/>
          <a:p>
            <a:pPr marL="12700">
              <a:lnSpc>
                <a:spcPct val="100000"/>
              </a:lnSpc>
              <a:spcBef>
                <a:spcPts val="100"/>
              </a:spcBef>
            </a:pPr>
            <a:r>
              <a:rPr sz="1200" b="1" spc="-5" dirty="0">
                <a:solidFill>
                  <a:srgbClr val="A40020"/>
                </a:solidFill>
                <a:latin typeface="Arial"/>
                <a:cs typeface="Arial"/>
              </a:rPr>
              <a:t>73.8</a:t>
            </a:r>
            <a:r>
              <a:rPr sz="1200" b="1" spc="-100" dirty="0">
                <a:solidFill>
                  <a:srgbClr val="A40020"/>
                </a:solidFill>
                <a:latin typeface="Arial"/>
                <a:cs typeface="Arial"/>
              </a:rPr>
              <a:t> </a:t>
            </a:r>
            <a:r>
              <a:rPr sz="1200" b="1" spc="-5" dirty="0">
                <a:solidFill>
                  <a:srgbClr val="A40020"/>
                </a:solidFill>
                <a:latin typeface="Arial"/>
                <a:cs typeface="Arial"/>
              </a:rPr>
              <a:t>%</a:t>
            </a:r>
            <a:endParaRPr sz="1200">
              <a:latin typeface="Arial"/>
              <a:cs typeface="Arial"/>
            </a:endParaRPr>
          </a:p>
        </p:txBody>
      </p:sp>
      <p:sp>
        <p:nvSpPr>
          <p:cNvPr id="39" name="object 39"/>
          <p:cNvSpPr/>
          <p:nvPr/>
        </p:nvSpPr>
        <p:spPr>
          <a:xfrm>
            <a:off x="1313688" y="361188"/>
            <a:ext cx="5026152" cy="902208"/>
          </a:xfrm>
          <a:prstGeom prst="rect">
            <a:avLst/>
          </a:prstGeom>
          <a:blipFill>
            <a:blip r:embed="rId3" cstate="print"/>
            <a:stretch>
              <a:fillRect/>
            </a:stretch>
          </a:blipFill>
        </p:spPr>
        <p:txBody>
          <a:bodyPr wrap="square" lIns="0" tIns="0" rIns="0" bIns="0" rtlCol="0"/>
          <a:lstStyle/>
          <a:p>
            <a:endParaRPr/>
          </a:p>
        </p:txBody>
      </p:sp>
      <p:sp>
        <p:nvSpPr>
          <p:cNvPr id="40" name="object 40"/>
          <p:cNvSpPr/>
          <p:nvPr/>
        </p:nvSpPr>
        <p:spPr>
          <a:xfrm>
            <a:off x="5803391" y="361188"/>
            <a:ext cx="649224" cy="902208"/>
          </a:xfrm>
          <a:prstGeom prst="rect">
            <a:avLst/>
          </a:prstGeom>
          <a:blipFill>
            <a:blip r:embed="rId4" cstate="print"/>
            <a:stretch>
              <a:fillRect/>
            </a:stretch>
          </a:blipFill>
        </p:spPr>
        <p:txBody>
          <a:bodyPr wrap="square" lIns="0" tIns="0" rIns="0" bIns="0" rtlCol="0"/>
          <a:lstStyle/>
          <a:p>
            <a:endParaRPr/>
          </a:p>
        </p:txBody>
      </p:sp>
      <p:sp>
        <p:nvSpPr>
          <p:cNvPr id="41" name="object 41"/>
          <p:cNvSpPr txBox="1">
            <a:spLocks noGrp="1"/>
          </p:cNvSpPr>
          <p:nvPr>
            <p:ph type="title"/>
          </p:nvPr>
        </p:nvSpPr>
        <p:spPr>
          <a:xfrm>
            <a:off x="1554607" y="467055"/>
            <a:ext cx="4514850" cy="514350"/>
          </a:xfrm>
          <a:prstGeom prst="rect">
            <a:avLst/>
          </a:prstGeom>
        </p:spPr>
        <p:txBody>
          <a:bodyPr vert="horz" wrap="square" lIns="0" tIns="13335" rIns="0" bIns="0" rtlCol="0">
            <a:spAutoFit/>
          </a:bodyPr>
          <a:lstStyle/>
          <a:p>
            <a:pPr marL="12700">
              <a:lnSpc>
                <a:spcPct val="100000"/>
              </a:lnSpc>
              <a:spcBef>
                <a:spcPts val="105"/>
              </a:spcBef>
            </a:pPr>
            <a:r>
              <a:rPr spc="-5" dirty="0"/>
              <a:t>Assessment </a:t>
            </a:r>
            <a:r>
              <a:rPr dirty="0"/>
              <a:t>of a</a:t>
            </a:r>
            <a:r>
              <a:rPr spc="-80" dirty="0"/>
              <a:t> </a:t>
            </a:r>
            <a:r>
              <a:rPr spc="-5" dirty="0"/>
              <a:t>Boiler</a:t>
            </a:r>
          </a:p>
        </p:txBody>
      </p:sp>
      <p:sp>
        <p:nvSpPr>
          <p:cNvPr id="42" name="object 42"/>
          <p:cNvSpPr txBox="1">
            <a:spLocks noGrp="1"/>
          </p:cNvSpPr>
          <p:nvPr>
            <p:ph type="sldNum" sz="quarter" idx="7"/>
          </p:nvPr>
        </p:nvSpPr>
        <p:spPr>
          <a:prstGeom prst="rect">
            <a:avLst/>
          </a:prstGeom>
        </p:spPr>
        <p:txBody>
          <a:bodyPr vert="horz" wrap="square" lIns="0" tIns="0" rIns="0" bIns="0" rtlCol="0">
            <a:spAutoFit/>
          </a:bodyPr>
          <a:lstStyle/>
          <a:p>
            <a:pPr marL="25400">
              <a:lnSpc>
                <a:spcPts val="1630"/>
              </a:lnSpc>
            </a:pPr>
            <a:fld id="{81D60167-4931-47E6-BA6A-407CBD079E47}" type="slidenum">
              <a:rPr dirty="0"/>
              <a:t>17</a:t>
            </a:fld>
            <a:endParaRP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8"/>
          <p:cNvSpPr txBox="1"/>
          <p:nvPr/>
        </p:nvSpPr>
        <p:spPr>
          <a:xfrm>
            <a:off x="533400" y="1219200"/>
            <a:ext cx="8153400" cy="5215530"/>
          </a:xfrm>
          <a:prstGeom prst="rect">
            <a:avLst/>
          </a:prstGeom>
        </p:spPr>
        <p:txBody>
          <a:bodyPr vert="horz" wrap="square" lIns="0" tIns="237490" rIns="0" bIns="0" rtlCol="0">
            <a:spAutoFit/>
          </a:bodyPr>
          <a:lstStyle/>
          <a:p>
            <a:pPr marL="12700">
              <a:lnSpc>
                <a:spcPct val="100000"/>
              </a:lnSpc>
              <a:spcBef>
                <a:spcPts val="1870"/>
              </a:spcBef>
            </a:pPr>
            <a:r>
              <a:rPr sz="2900" b="1" spc="-50" dirty="0">
                <a:solidFill>
                  <a:srgbClr val="FF0000"/>
                </a:solidFill>
                <a:latin typeface="Arial"/>
                <a:cs typeface="Arial"/>
              </a:rPr>
              <a:t>HEAT</a:t>
            </a:r>
            <a:r>
              <a:rPr sz="2900" b="1" spc="-70" dirty="0">
                <a:solidFill>
                  <a:srgbClr val="FF0000"/>
                </a:solidFill>
                <a:latin typeface="Arial"/>
                <a:cs typeface="Arial"/>
              </a:rPr>
              <a:t> </a:t>
            </a:r>
            <a:r>
              <a:rPr sz="2900" b="1" dirty="0">
                <a:solidFill>
                  <a:srgbClr val="FF0000"/>
                </a:solidFill>
                <a:latin typeface="Arial"/>
                <a:cs typeface="Arial"/>
              </a:rPr>
              <a:t>BALANCE</a:t>
            </a:r>
            <a:endParaRPr sz="2900" dirty="0">
              <a:latin typeface="Arial"/>
              <a:cs typeface="Arial"/>
            </a:endParaRPr>
          </a:p>
          <a:p>
            <a:pPr marL="12700">
              <a:lnSpc>
                <a:spcPct val="100000"/>
              </a:lnSpc>
              <a:spcBef>
                <a:spcPts val="1455"/>
              </a:spcBef>
            </a:pPr>
            <a:r>
              <a:rPr sz="2400" b="1" spc="-5" dirty="0">
                <a:solidFill>
                  <a:srgbClr val="000066"/>
                </a:solidFill>
                <a:latin typeface="Arial"/>
                <a:cs typeface="Arial"/>
              </a:rPr>
              <a:t>Goal: improve energy efficiency by</a:t>
            </a:r>
            <a:r>
              <a:rPr sz="2400" b="1" spc="35" dirty="0">
                <a:solidFill>
                  <a:srgbClr val="000066"/>
                </a:solidFill>
                <a:latin typeface="Arial"/>
                <a:cs typeface="Arial"/>
              </a:rPr>
              <a:t> </a:t>
            </a:r>
            <a:r>
              <a:rPr sz="2400" b="1" spc="-5" dirty="0">
                <a:solidFill>
                  <a:srgbClr val="000066"/>
                </a:solidFill>
                <a:latin typeface="Arial"/>
                <a:cs typeface="Arial"/>
              </a:rPr>
              <a:t>reducing</a:t>
            </a:r>
            <a:endParaRPr sz="2400" dirty="0">
              <a:latin typeface="Arial"/>
              <a:cs typeface="Arial"/>
            </a:endParaRPr>
          </a:p>
          <a:p>
            <a:pPr marL="12700">
              <a:lnSpc>
                <a:spcPct val="100000"/>
              </a:lnSpc>
            </a:pPr>
            <a:r>
              <a:rPr sz="2400" b="1" spc="-5" dirty="0">
                <a:solidFill>
                  <a:srgbClr val="000066"/>
                </a:solidFill>
                <a:latin typeface="Arial"/>
                <a:cs typeface="Arial"/>
              </a:rPr>
              <a:t>avoidable</a:t>
            </a:r>
            <a:r>
              <a:rPr sz="2400" b="1" spc="-45" dirty="0">
                <a:solidFill>
                  <a:srgbClr val="000066"/>
                </a:solidFill>
                <a:latin typeface="Arial"/>
                <a:cs typeface="Arial"/>
              </a:rPr>
              <a:t> </a:t>
            </a:r>
            <a:r>
              <a:rPr sz="2400" b="1" spc="-5" dirty="0">
                <a:solidFill>
                  <a:srgbClr val="000066"/>
                </a:solidFill>
                <a:latin typeface="Arial"/>
                <a:cs typeface="Arial"/>
              </a:rPr>
              <a:t>losses</a:t>
            </a:r>
            <a:endParaRPr sz="2400" dirty="0">
              <a:latin typeface="Arial"/>
              <a:cs typeface="Arial"/>
            </a:endParaRPr>
          </a:p>
          <a:p>
            <a:pPr marL="548640">
              <a:lnSpc>
                <a:spcPct val="100000"/>
              </a:lnSpc>
              <a:spcBef>
                <a:spcPts val="1390"/>
              </a:spcBef>
            </a:pPr>
            <a:r>
              <a:rPr sz="2400" b="1" spc="-15" dirty="0">
                <a:solidFill>
                  <a:schemeClr val="bg2">
                    <a:lumMod val="25000"/>
                  </a:schemeClr>
                </a:solidFill>
                <a:latin typeface="Arial"/>
                <a:cs typeface="Arial"/>
              </a:rPr>
              <a:t>Avoidable </a:t>
            </a:r>
            <a:r>
              <a:rPr sz="2400" b="1" spc="-5" dirty="0">
                <a:solidFill>
                  <a:schemeClr val="bg2">
                    <a:lumMod val="25000"/>
                  </a:schemeClr>
                </a:solidFill>
                <a:latin typeface="Arial"/>
                <a:cs typeface="Arial"/>
              </a:rPr>
              <a:t>losses</a:t>
            </a:r>
            <a:r>
              <a:rPr sz="2400" b="1" dirty="0">
                <a:solidFill>
                  <a:schemeClr val="bg2">
                    <a:lumMod val="25000"/>
                  </a:schemeClr>
                </a:solidFill>
                <a:latin typeface="Arial"/>
                <a:cs typeface="Arial"/>
              </a:rPr>
              <a:t> </a:t>
            </a:r>
            <a:r>
              <a:rPr sz="2400" b="1" spc="-5" dirty="0">
                <a:solidFill>
                  <a:schemeClr val="bg2">
                    <a:lumMod val="25000"/>
                  </a:schemeClr>
                </a:solidFill>
                <a:latin typeface="Arial"/>
                <a:cs typeface="Arial"/>
              </a:rPr>
              <a:t>include:</a:t>
            </a:r>
            <a:endParaRPr sz="2400" dirty="0">
              <a:solidFill>
                <a:schemeClr val="bg2">
                  <a:lumMod val="25000"/>
                </a:schemeClr>
              </a:solidFill>
              <a:latin typeface="Arial"/>
              <a:cs typeface="Arial"/>
            </a:endParaRPr>
          </a:p>
          <a:p>
            <a:pPr marL="1005840" marR="498475" indent="-457200">
              <a:lnSpc>
                <a:spcPct val="100000"/>
              </a:lnSpc>
              <a:spcBef>
                <a:spcPts val="1260"/>
              </a:spcBef>
              <a:buAutoNum type="alphaLcPeriod"/>
              <a:tabLst>
                <a:tab pos="1005840" algn="l"/>
                <a:tab pos="1006475" algn="l"/>
              </a:tabLst>
            </a:pPr>
            <a:r>
              <a:rPr sz="2400" spc="-5" dirty="0">
                <a:solidFill>
                  <a:schemeClr val="accent6">
                    <a:lumMod val="50000"/>
                  </a:schemeClr>
                </a:solidFill>
                <a:latin typeface="Arial"/>
                <a:cs typeface="Arial"/>
              </a:rPr>
              <a:t>Stack gas losses (excess </a:t>
            </a:r>
            <a:r>
              <a:rPr sz="2400" spc="-35" dirty="0">
                <a:solidFill>
                  <a:schemeClr val="accent6">
                    <a:lumMod val="50000"/>
                  </a:schemeClr>
                </a:solidFill>
                <a:latin typeface="Arial"/>
                <a:cs typeface="Arial"/>
              </a:rPr>
              <a:t>air, </a:t>
            </a:r>
            <a:r>
              <a:rPr sz="2400" spc="-5" dirty="0">
                <a:solidFill>
                  <a:schemeClr val="accent6">
                    <a:lumMod val="50000"/>
                  </a:schemeClr>
                </a:solidFill>
                <a:latin typeface="Arial"/>
                <a:cs typeface="Arial"/>
              </a:rPr>
              <a:t>stack gas  temperature)</a:t>
            </a:r>
            <a:endParaRPr sz="2400" dirty="0">
              <a:solidFill>
                <a:schemeClr val="accent6">
                  <a:lumMod val="50000"/>
                </a:schemeClr>
              </a:solidFill>
              <a:latin typeface="Arial"/>
              <a:cs typeface="Arial"/>
            </a:endParaRPr>
          </a:p>
          <a:p>
            <a:pPr marL="1005840" indent="-457200">
              <a:lnSpc>
                <a:spcPct val="100000"/>
              </a:lnSpc>
              <a:spcBef>
                <a:spcPts val="1255"/>
              </a:spcBef>
              <a:buAutoNum type="alphaLcPeriod"/>
              <a:tabLst>
                <a:tab pos="1005840" algn="l"/>
                <a:tab pos="1006475" algn="l"/>
              </a:tabLst>
            </a:pPr>
            <a:r>
              <a:rPr sz="2400" spc="-5" dirty="0">
                <a:solidFill>
                  <a:schemeClr val="accent6">
                    <a:lumMod val="50000"/>
                  </a:schemeClr>
                </a:solidFill>
                <a:latin typeface="Arial"/>
                <a:cs typeface="Arial"/>
              </a:rPr>
              <a:t>Losses by </a:t>
            </a:r>
            <a:r>
              <a:rPr sz="2400" dirty="0">
                <a:solidFill>
                  <a:schemeClr val="accent6">
                    <a:lumMod val="50000"/>
                  </a:schemeClr>
                </a:solidFill>
                <a:latin typeface="Arial"/>
                <a:cs typeface="Arial"/>
              </a:rPr>
              <a:t>unburnt</a:t>
            </a:r>
            <a:r>
              <a:rPr sz="2400" spc="-35" dirty="0">
                <a:solidFill>
                  <a:schemeClr val="accent6">
                    <a:lumMod val="50000"/>
                  </a:schemeClr>
                </a:solidFill>
                <a:latin typeface="Arial"/>
                <a:cs typeface="Arial"/>
              </a:rPr>
              <a:t> </a:t>
            </a:r>
            <a:r>
              <a:rPr sz="2400" dirty="0">
                <a:solidFill>
                  <a:schemeClr val="accent6">
                    <a:lumMod val="50000"/>
                  </a:schemeClr>
                </a:solidFill>
                <a:latin typeface="Arial"/>
                <a:cs typeface="Arial"/>
              </a:rPr>
              <a:t>fuel</a:t>
            </a:r>
          </a:p>
          <a:p>
            <a:pPr marL="1005840" indent="-457200">
              <a:lnSpc>
                <a:spcPct val="100000"/>
              </a:lnSpc>
              <a:spcBef>
                <a:spcPts val="1260"/>
              </a:spcBef>
              <a:buAutoNum type="alphaLcPeriod"/>
              <a:tabLst>
                <a:tab pos="1005840" algn="l"/>
                <a:tab pos="1006475" algn="l"/>
              </a:tabLst>
            </a:pPr>
            <a:r>
              <a:rPr sz="2400" dirty="0">
                <a:solidFill>
                  <a:schemeClr val="accent6">
                    <a:lumMod val="50000"/>
                  </a:schemeClr>
                </a:solidFill>
                <a:latin typeface="Arial"/>
                <a:cs typeface="Arial"/>
              </a:rPr>
              <a:t>Blow </a:t>
            </a:r>
            <a:r>
              <a:rPr sz="2400" spc="5" dirty="0">
                <a:solidFill>
                  <a:schemeClr val="accent6">
                    <a:lumMod val="50000"/>
                  </a:schemeClr>
                </a:solidFill>
                <a:latin typeface="Arial"/>
                <a:cs typeface="Arial"/>
              </a:rPr>
              <a:t>down</a:t>
            </a:r>
            <a:r>
              <a:rPr sz="2400" spc="-95" dirty="0">
                <a:solidFill>
                  <a:schemeClr val="accent6">
                    <a:lumMod val="50000"/>
                  </a:schemeClr>
                </a:solidFill>
                <a:latin typeface="Arial"/>
                <a:cs typeface="Arial"/>
              </a:rPr>
              <a:t> </a:t>
            </a:r>
            <a:r>
              <a:rPr sz="2400" spc="-5" dirty="0">
                <a:solidFill>
                  <a:schemeClr val="accent6">
                    <a:lumMod val="50000"/>
                  </a:schemeClr>
                </a:solidFill>
                <a:latin typeface="Arial"/>
                <a:cs typeface="Arial"/>
              </a:rPr>
              <a:t>losses</a:t>
            </a:r>
            <a:endParaRPr sz="2400" dirty="0">
              <a:solidFill>
                <a:schemeClr val="accent6">
                  <a:lumMod val="50000"/>
                </a:schemeClr>
              </a:solidFill>
              <a:latin typeface="Arial"/>
              <a:cs typeface="Arial"/>
            </a:endParaRPr>
          </a:p>
          <a:p>
            <a:pPr marL="1005840" indent="-457200">
              <a:lnSpc>
                <a:spcPct val="100000"/>
              </a:lnSpc>
              <a:spcBef>
                <a:spcPts val="1255"/>
              </a:spcBef>
              <a:buAutoNum type="alphaLcPeriod"/>
              <a:tabLst>
                <a:tab pos="1005840" algn="l"/>
                <a:tab pos="1006475" algn="l"/>
              </a:tabLst>
            </a:pPr>
            <a:r>
              <a:rPr sz="2400" spc="-5" dirty="0">
                <a:solidFill>
                  <a:schemeClr val="accent6">
                    <a:lumMod val="50000"/>
                  </a:schemeClr>
                </a:solidFill>
                <a:latin typeface="Arial"/>
                <a:cs typeface="Arial"/>
              </a:rPr>
              <a:t>Condensate</a:t>
            </a:r>
            <a:r>
              <a:rPr sz="2400" spc="-35" dirty="0">
                <a:solidFill>
                  <a:schemeClr val="accent6">
                    <a:lumMod val="50000"/>
                  </a:schemeClr>
                </a:solidFill>
                <a:latin typeface="Arial"/>
                <a:cs typeface="Arial"/>
              </a:rPr>
              <a:t> </a:t>
            </a:r>
            <a:r>
              <a:rPr sz="2400" spc="-5" dirty="0">
                <a:solidFill>
                  <a:schemeClr val="accent6">
                    <a:lumMod val="50000"/>
                  </a:schemeClr>
                </a:solidFill>
                <a:latin typeface="Arial"/>
                <a:cs typeface="Arial"/>
              </a:rPr>
              <a:t>losses</a:t>
            </a:r>
            <a:endParaRPr sz="2400" dirty="0">
              <a:solidFill>
                <a:schemeClr val="accent6">
                  <a:lumMod val="50000"/>
                </a:schemeClr>
              </a:solidFill>
              <a:latin typeface="Arial"/>
              <a:cs typeface="Arial"/>
            </a:endParaRPr>
          </a:p>
          <a:p>
            <a:pPr marL="1005840" indent="-457200">
              <a:lnSpc>
                <a:spcPct val="100000"/>
              </a:lnSpc>
              <a:spcBef>
                <a:spcPts val="1255"/>
              </a:spcBef>
              <a:buAutoNum type="alphaLcPeriod"/>
              <a:tabLst>
                <a:tab pos="1005840" algn="l"/>
                <a:tab pos="1006475" algn="l"/>
              </a:tabLst>
            </a:pPr>
            <a:r>
              <a:rPr sz="2400" spc="-5" dirty="0">
                <a:solidFill>
                  <a:schemeClr val="accent6">
                    <a:lumMod val="50000"/>
                  </a:schemeClr>
                </a:solidFill>
                <a:latin typeface="Arial"/>
                <a:cs typeface="Arial"/>
              </a:rPr>
              <a:t>Convection </a:t>
            </a:r>
            <a:r>
              <a:rPr sz="2400" dirty="0">
                <a:solidFill>
                  <a:schemeClr val="accent6">
                    <a:lumMod val="50000"/>
                  </a:schemeClr>
                </a:solidFill>
                <a:latin typeface="Arial"/>
                <a:cs typeface="Arial"/>
              </a:rPr>
              <a:t>and </a:t>
            </a:r>
            <a:r>
              <a:rPr sz="2400" spc="-5" dirty="0">
                <a:solidFill>
                  <a:schemeClr val="accent6">
                    <a:lumMod val="50000"/>
                  </a:schemeClr>
                </a:solidFill>
                <a:latin typeface="Arial"/>
                <a:cs typeface="Arial"/>
              </a:rPr>
              <a:t>radiation</a:t>
            </a:r>
            <a:endParaRPr sz="2400" dirty="0">
              <a:solidFill>
                <a:schemeClr val="accent6">
                  <a:lumMod val="50000"/>
                </a:schemeClr>
              </a:solidFill>
              <a:latin typeface="Arial"/>
              <a:cs typeface="Arial"/>
            </a:endParaRPr>
          </a:p>
        </p:txBody>
      </p:sp>
      <p:sp>
        <p:nvSpPr>
          <p:cNvPr id="11" name="object 11"/>
          <p:cNvSpPr/>
          <p:nvPr/>
        </p:nvSpPr>
        <p:spPr>
          <a:xfrm>
            <a:off x="1313688" y="361188"/>
            <a:ext cx="5026152" cy="902208"/>
          </a:xfrm>
          <a:prstGeom prst="rect">
            <a:avLst/>
          </a:prstGeom>
          <a:blipFill>
            <a:blip r:embed="rId2" cstate="print"/>
            <a:stretch>
              <a:fillRect/>
            </a:stretch>
          </a:blipFill>
        </p:spPr>
        <p:txBody>
          <a:bodyPr wrap="square" lIns="0" tIns="0" rIns="0" bIns="0" rtlCol="0"/>
          <a:lstStyle/>
          <a:p>
            <a:endParaRPr/>
          </a:p>
        </p:txBody>
      </p:sp>
      <p:sp>
        <p:nvSpPr>
          <p:cNvPr id="12" name="object 12"/>
          <p:cNvSpPr/>
          <p:nvPr/>
        </p:nvSpPr>
        <p:spPr>
          <a:xfrm>
            <a:off x="5803391" y="361188"/>
            <a:ext cx="649224" cy="902208"/>
          </a:xfrm>
          <a:prstGeom prst="rect">
            <a:avLst/>
          </a:prstGeom>
          <a:blipFill>
            <a:blip r:embed="rId3" cstate="print"/>
            <a:stretch>
              <a:fillRect/>
            </a:stretch>
          </a:blipFill>
        </p:spPr>
        <p:txBody>
          <a:bodyPr wrap="square" lIns="0" tIns="0" rIns="0" bIns="0" rtlCol="0"/>
          <a:lstStyle/>
          <a:p>
            <a:endParaRPr/>
          </a:p>
        </p:txBody>
      </p:sp>
      <p:sp>
        <p:nvSpPr>
          <p:cNvPr id="13" name="object 13"/>
          <p:cNvSpPr txBox="1">
            <a:spLocks noGrp="1"/>
          </p:cNvSpPr>
          <p:nvPr>
            <p:ph type="title"/>
          </p:nvPr>
        </p:nvSpPr>
        <p:spPr>
          <a:xfrm>
            <a:off x="1554607" y="467055"/>
            <a:ext cx="4514850" cy="514350"/>
          </a:xfrm>
          <a:prstGeom prst="rect">
            <a:avLst/>
          </a:prstGeom>
        </p:spPr>
        <p:txBody>
          <a:bodyPr vert="horz" wrap="square" lIns="0" tIns="13335" rIns="0" bIns="0" rtlCol="0">
            <a:spAutoFit/>
          </a:bodyPr>
          <a:lstStyle/>
          <a:p>
            <a:pPr marL="12700">
              <a:lnSpc>
                <a:spcPct val="100000"/>
              </a:lnSpc>
              <a:spcBef>
                <a:spcPts val="105"/>
              </a:spcBef>
            </a:pPr>
            <a:r>
              <a:rPr spc="-5" dirty="0"/>
              <a:t>Assessment </a:t>
            </a:r>
            <a:r>
              <a:rPr dirty="0"/>
              <a:t>of a</a:t>
            </a:r>
            <a:r>
              <a:rPr spc="-80" dirty="0"/>
              <a:t> </a:t>
            </a:r>
            <a:r>
              <a:rPr spc="-5" dirty="0"/>
              <a:t>Boiler</a:t>
            </a:r>
          </a:p>
        </p:txBody>
      </p:sp>
      <p:sp>
        <p:nvSpPr>
          <p:cNvPr id="14" name="object 14"/>
          <p:cNvSpPr txBox="1">
            <a:spLocks noGrp="1"/>
          </p:cNvSpPr>
          <p:nvPr>
            <p:ph type="sldNum" sz="quarter" idx="7"/>
          </p:nvPr>
        </p:nvSpPr>
        <p:spPr>
          <a:prstGeom prst="rect">
            <a:avLst/>
          </a:prstGeom>
        </p:spPr>
        <p:txBody>
          <a:bodyPr vert="horz" wrap="square" lIns="0" tIns="0" rIns="0" bIns="0" rtlCol="0">
            <a:spAutoFit/>
          </a:bodyPr>
          <a:lstStyle/>
          <a:p>
            <a:pPr marL="25400">
              <a:lnSpc>
                <a:spcPts val="1630"/>
              </a:lnSpc>
            </a:pPr>
            <a:fld id="{81D60167-4931-47E6-BA6A-407CBD079E47}" type="slidenum">
              <a:rPr dirty="0"/>
              <a:t>18</a:t>
            </a:fld>
            <a:endParaRP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305800" y="6359384"/>
            <a:ext cx="609600" cy="228268"/>
          </a:xfrm>
          <a:prstGeom prst="rect">
            <a:avLst/>
          </a:prstGeom>
        </p:spPr>
        <p:txBody>
          <a:bodyPr vert="horz" wrap="square" lIns="0" tIns="12700" rIns="0" bIns="0" rtlCol="0">
            <a:spAutoFit/>
          </a:bodyPr>
          <a:lstStyle/>
          <a:p>
            <a:pPr marL="12700">
              <a:lnSpc>
                <a:spcPct val="100000"/>
              </a:lnSpc>
              <a:spcBef>
                <a:spcPts val="100"/>
              </a:spcBef>
            </a:pPr>
            <a:r>
              <a:rPr lang="en-US" sz="1400" dirty="0" smtClean="0">
                <a:latin typeface="Times New Roman"/>
                <a:cs typeface="Times New Roman"/>
              </a:rPr>
              <a:t>17</a:t>
            </a:r>
            <a:endParaRPr sz="1400" dirty="0">
              <a:latin typeface="Times New Roman"/>
              <a:cs typeface="Times New Roman"/>
            </a:endParaRPr>
          </a:p>
        </p:txBody>
      </p:sp>
      <p:sp>
        <p:nvSpPr>
          <p:cNvPr id="9" name="object 9"/>
          <p:cNvSpPr/>
          <p:nvPr/>
        </p:nvSpPr>
        <p:spPr>
          <a:xfrm>
            <a:off x="4382262" y="1346846"/>
            <a:ext cx="589788" cy="818388"/>
          </a:xfrm>
          <a:prstGeom prst="rect">
            <a:avLst/>
          </a:prstGeom>
          <a:blipFill>
            <a:blip r:embed="rId3" cstate="print"/>
            <a:stretch>
              <a:fillRect/>
            </a:stretch>
          </a:blipFill>
        </p:spPr>
        <p:txBody>
          <a:bodyPr wrap="square" lIns="0" tIns="0" rIns="0" bIns="0" rtlCol="0"/>
          <a:lstStyle/>
          <a:p>
            <a:endParaRPr/>
          </a:p>
        </p:txBody>
      </p:sp>
      <p:sp>
        <p:nvSpPr>
          <p:cNvPr id="10" name="object 10"/>
          <p:cNvSpPr/>
          <p:nvPr/>
        </p:nvSpPr>
        <p:spPr>
          <a:xfrm>
            <a:off x="6128003" y="2688636"/>
            <a:ext cx="449579" cy="623315"/>
          </a:xfrm>
          <a:prstGeom prst="rect">
            <a:avLst/>
          </a:prstGeom>
          <a:blipFill>
            <a:blip r:embed="rId4" cstate="print"/>
            <a:stretch>
              <a:fillRect/>
            </a:stretch>
          </a:blipFill>
        </p:spPr>
        <p:txBody>
          <a:bodyPr wrap="square" lIns="0" tIns="0" rIns="0" bIns="0" rtlCol="0"/>
          <a:lstStyle/>
          <a:p>
            <a:endParaRPr/>
          </a:p>
        </p:txBody>
      </p:sp>
      <p:sp>
        <p:nvSpPr>
          <p:cNvPr id="11" name="object 11"/>
          <p:cNvSpPr/>
          <p:nvPr/>
        </p:nvSpPr>
        <p:spPr>
          <a:xfrm>
            <a:off x="4621149" y="4409705"/>
            <a:ext cx="1917700" cy="736600"/>
          </a:xfrm>
          <a:custGeom>
            <a:avLst/>
            <a:gdLst/>
            <a:ahLst/>
            <a:cxnLst/>
            <a:rect l="l" t="t" r="r" b="b"/>
            <a:pathLst>
              <a:path w="1917700" h="736600">
                <a:moveTo>
                  <a:pt x="1841500" y="609853"/>
                </a:moveTo>
                <a:lnTo>
                  <a:pt x="1841500" y="736599"/>
                </a:lnTo>
                <a:lnTo>
                  <a:pt x="1917700" y="736599"/>
                </a:lnTo>
                <a:lnTo>
                  <a:pt x="1917700" y="717549"/>
                </a:lnTo>
                <a:lnTo>
                  <a:pt x="1879600" y="717549"/>
                </a:lnTo>
                <a:lnTo>
                  <a:pt x="1860550" y="698499"/>
                </a:lnTo>
                <a:lnTo>
                  <a:pt x="1879600" y="698499"/>
                </a:lnTo>
                <a:lnTo>
                  <a:pt x="1879600" y="628903"/>
                </a:lnTo>
                <a:lnTo>
                  <a:pt x="1860550" y="628903"/>
                </a:lnTo>
                <a:lnTo>
                  <a:pt x="1841500" y="609853"/>
                </a:lnTo>
                <a:close/>
              </a:path>
              <a:path w="1917700" h="736600">
                <a:moveTo>
                  <a:pt x="1879600" y="698499"/>
                </a:moveTo>
                <a:lnTo>
                  <a:pt x="1860550" y="698499"/>
                </a:lnTo>
                <a:lnTo>
                  <a:pt x="1879600" y="717549"/>
                </a:lnTo>
                <a:lnTo>
                  <a:pt x="1879600" y="698499"/>
                </a:lnTo>
                <a:close/>
              </a:path>
              <a:path w="1917700" h="736600">
                <a:moveTo>
                  <a:pt x="1879600" y="571753"/>
                </a:moveTo>
                <a:lnTo>
                  <a:pt x="1879600" y="717549"/>
                </a:lnTo>
                <a:lnTo>
                  <a:pt x="1898650" y="698499"/>
                </a:lnTo>
                <a:lnTo>
                  <a:pt x="1917700" y="698499"/>
                </a:lnTo>
                <a:lnTo>
                  <a:pt x="1917700" y="590803"/>
                </a:lnTo>
                <a:lnTo>
                  <a:pt x="1898650" y="590803"/>
                </a:lnTo>
                <a:lnTo>
                  <a:pt x="1879600" y="571753"/>
                </a:lnTo>
                <a:close/>
              </a:path>
              <a:path w="1917700" h="736600">
                <a:moveTo>
                  <a:pt x="1917700" y="698499"/>
                </a:moveTo>
                <a:lnTo>
                  <a:pt x="1898650" y="698499"/>
                </a:lnTo>
                <a:lnTo>
                  <a:pt x="1879600" y="717549"/>
                </a:lnTo>
                <a:lnTo>
                  <a:pt x="1917700" y="717549"/>
                </a:lnTo>
                <a:lnTo>
                  <a:pt x="1917700" y="698499"/>
                </a:lnTo>
                <a:close/>
              </a:path>
              <a:path w="1917700" h="736600">
                <a:moveTo>
                  <a:pt x="76200" y="0"/>
                </a:moveTo>
                <a:lnTo>
                  <a:pt x="0" y="0"/>
                </a:lnTo>
                <a:lnTo>
                  <a:pt x="0" y="628903"/>
                </a:lnTo>
                <a:lnTo>
                  <a:pt x="1841500" y="628903"/>
                </a:lnTo>
                <a:lnTo>
                  <a:pt x="1841500" y="609853"/>
                </a:lnTo>
                <a:lnTo>
                  <a:pt x="38100" y="609853"/>
                </a:lnTo>
                <a:lnTo>
                  <a:pt x="19050" y="590803"/>
                </a:lnTo>
                <a:lnTo>
                  <a:pt x="38100" y="590803"/>
                </a:lnTo>
                <a:lnTo>
                  <a:pt x="38100" y="38100"/>
                </a:lnTo>
                <a:lnTo>
                  <a:pt x="19050" y="38100"/>
                </a:lnTo>
                <a:lnTo>
                  <a:pt x="38100" y="19050"/>
                </a:lnTo>
                <a:lnTo>
                  <a:pt x="76200" y="19050"/>
                </a:lnTo>
                <a:lnTo>
                  <a:pt x="76200" y="0"/>
                </a:lnTo>
                <a:close/>
              </a:path>
              <a:path w="1917700" h="736600">
                <a:moveTo>
                  <a:pt x="38100" y="19050"/>
                </a:moveTo>
                <a:lnTo>
                  <a:pt x="38100" y="609853"/>
                </a:lnTo>
                <a:lnTo>
                  <a:pt x="1841500" y="609853"/>
                </a:lnTo>
                <a:lnTo>
                  <a:pt x="1860550" y="628903"/>
                </a:lnTo>
                <a:lnTo>
                  <a:pt x="1879600" y="628903"/>
                </a:lnTo>
                <a:lnTo>
                  <a:pt x="1879600" y="571753"/>
                </a:lnTo>
                <a:lnTo>
                  <a:pt x="76200" y="571753"/>
                </a:lnTo>
                <a:lnTo>
                  <a:pt x="57150" y="552703"/>
                </a:lnTo>
                <a:lnTo>
                  <a:pt x="76200" y="552703"/>
                </a:lnTo>
                <a:lnTo>
                  <a:pt x="76200" y="38100"/>
                </a:lnTo>
                <a:lnTo>
                  <a:pt x="57150" y="38100"/>
                </a:lnTo>
                <a:lnTo>
                  <a:pt x="38100" y="19050"/>
                </a:lnTo>
                <a:close/>
              </a:path>
              <a:path w="1917700" h="736600">
                <a:moveTo>
                  <a:pt x="38100" y="590803"/>
                </a:moveTo>
                <a:lnTo>
                  <a:pt x="19050" y="590803"/>
                </a:lnTo>
                <a:lnTo>
                  <a:pt x="38100" y="609853"/>
                </a:lnTo>
                <a:lnTo>
                  <a:pt x="38100" y="590803"/>
                </a:lnTo>
                <a:close/>
              </a:path>
              <a:path w="1917700" h="736600">
                <a:moveTo>
                  <a:pt x="1917700" y="552703"/>
                </a:moveTo>
                <a:lnTo>
                  <a:pt x="76200" y="552703"/>
                </a:lnTo>
                <a:lnTo>
                  <a:pt x="76200" y="571753"/>
                </a:lnTo>
                <a:lnTo>
                  <a:pt x="1879600" y="571753"/>
                </a:lnTo>
                <a:lnTo>
                  <a:pt x="1898650" y="590803"/>
                </a:lnTo>
                <a:lnTo>
                  <a:pt x="1917700" y="590803"/>
                </a:lnTo>
                <a:lnTo>
                  <a:pt x="1917700" y="552703"/>
                </a:lnTo>
                <a:close/>
              </a:path>
              <a:path w="1917700" h="736600">
                <a:moveTo>
                  <a:pt x="76200" y="552703"/>
                </a:moveTo>
                <a:lnTo>
                  <a:pt x="57150" y="552703"/>
                </a:lnTo>
                <a:lnTo>
                  <a:pt x="76200" y="571753"/>
                </a:lnTo>
                <a:lnTo>
                  <a:pt x="76200" y="552703"/>
                </a:lnTo>
                <a:close/>
              </a:path>
              <a:path w="1917700" h="736600">
                <a:moveTo>
                  <a:pt x="38100" y="19050"/>
                </a:moveTo>
                <a:lnTo>
                  <a:pt x="19050" y="38100"/>
                </a:lnTo>
                <a:lnTo>
                  <a:pt x="38100" y="38100"/>
                </a:lnTo>
                <a:lnTo>
                  <a:pt x="38100" y="19050"/>
                </a:lnTo>
                <a:close/>
              </a:path>
              <a:path w="1917700" h="736600">
                <a:moveTo>
                  <a:pt x="76200" y="19050"/>
                </a:moveTo>
                <a:lnTo>
                  <a:pt x="38100" y="19050"/>
                </a:lnTo>
                <a:lnTo>
                  <a:pt x="57150" y="38100"/>
                </a:lnTo>
                <a:lnTo>
                  <a:pt x="76200" y="38100"/>
                </a:lnTo>
                <a:lnTo>
                  <a:pt x="76200" y="19050"/>
                </a:lnTo>
                <a:close/>
              </a:path>
            </a:pathLst>
          </a:custGeom>
          <a:solidFill>
            <a:srgbClr val="000000"/>
          </a:solidFill>
        </p:spPr>
        <p:txBody>
          <a:bodyPr wrap="square" lIns="0" tIns="0" rIns="0" bIns="0" rtlCol="0"/>
          <a:lstStyle/>
          <a:p>
            <a:endParaRPr/>
          </a:p>
        </p:txBody>
      </p:sp>
      <p:sp>
        <p:nvSpPr>
          <p:cNvPr id="12" name="object 12"/>
          <p:cNvSpPr/>
          <p:nvPr/>
        </p:nvSpPr>
        <p:spPr>
          <a:xfrm>
            <a:off x="2779649" y="4409705"/>
            <a:ext cx="1917700" cy="736600"/>
          </a:xfrm>
          <a:custGeom>
            <a:avLst/>
            <a:gdLst/>
            <a:ahLst/>
            <a:cxnLst/>
            <a:rect l="l" t="t" r="r" b="b"/>
            <a:pathLst>
              <a:path w="1917700" h="736600">
                <a:moveTo>
                  <a:pt x="1841500" y="552703"/>
                </a:moveTo>
                <a:lnTo>
                  <a:pt x="0" y="552703"/>
                </a:lnTo>
                <a:lnTo>
                  <a:pt x="0" y="736599"/>
                </a:lnTo>
                <a:lnTo>
                  <a:pt x="76200" y="736599"/>
                </a:lnTo>
                <a:lnTo>
                  <a:pt x="76200" y="717549"/>
                </a:lnTo>
                <a:lnTo>
                  <a:pt x="38100" y="717549"/>
                </a:lnTo>
                <a:lnTo>
                  <a:pt x="19050" y="698499"/>
                </a:lnTo>
                <a:lnTo>
                  <a:pt x="38100" y="698499"/>
                </a:lnTo>
                <a:lnTo>
                  <a:pt x="38100" y="590803"/>
                </a:lnTo>
                <a:lnTo>
                  <a:pt x="19050" y="590803"/>
                </a:lnTo>
                <a:lnTo>
                  <a:pt x="38100" y="571753"/>
                </a:lnTo>
                <a:lnTo>
                  <a:pt x="1841500" y="571753"/>
                </a:lnTo>
                <a:lnTo>
                  <a:pt x="1841500" y="552703"/>
                </a:lnTo>
                <a:close/>
              </a:path>
              <a:path w="1917700" h="736600">
                <a:moveTo>
                  <a:pt x="38100" y="698499"/>
                </a:moveTo>
                <a:lnTo>
                  <a:pt x="19050" y="698499"/>
                </a:lnTo>
                <a:lnTo>
                  <a:pt x="38100" y="717549"/>
                </a:lnTo>
                <a:lnTo>
                  <a:pt x="38100" y="698499"/>
                </a:lnTo>
                <a:close/>
              </a:path>
              <a:path w="1917700" h="736600">
                <a:moveTo>
                  <a:pt x="1879600" y="552703"/>
                </a:moveTo>
                <a:lnTo>
                  <a:pt x="1860550" y="552703"/>
                </a:lnTo>
                <a:lnTo>
                  <a:pt x="1841500" y="571753"/>
                </a:lnTo>
                <a:lnTo>
                  <a:pt x="38100" y="571753"/>
                </a:lnTo>
                <a:lnTo>
                  <a:pt x="38100" y="717549"/>
                </a:lnTo>
                <a:lnTo>
                  <a:pt x="57150" y="698499"/>
                </a:lnTo>
                <a:lnTo>
                  <a:pt x="76200" y="698499"/>
                </a:lnTo>
                <a:lnTo>
                  <a:pt x="76200" y="628903"/>
                </a:lnTo>
                <a:lnTo>
                  <a:pt x="57150" y="628903"/>
                </a:lnTo>
                <a:lnTo>
                  <a:pt x="76200" y="609853"/>
                </a:lnTo>
                <a:lnTo>
                  <a:pt x="1879600" y="609853"/>
                </a:lnTo>
                <a:lnTo>
                  <a:pt x="1879600" y="552703"/>
                </a:lnTo>
                <a:close/>
              </a:path>
              <a:path w="1917700" h="736600">
                <a:moveTo>
                  <a:pt x="76200" y="698499"/>
                </a:moveTo>
                <a:lnTo>
                  <a:pt x="57150" y="698499"/>
                </a:lnTo>
                <a:lnTo>
                  <a:pt x="38100" y="717549"/>
                </a:lnTo>
                <a:lnTo>
                  <a:pt x="76200" y="717549"/>
                </a:lnTo>
                <a:lnTo>
                  <a:pt x="76200" y="698499"/>
                </a:lnTo>
                <a:close/>
              </a:path>
              <a:path w="1917700" h="736600">
                <a:moveTo>
                  <a:pt x="76200" y="609853"/>
                </a:moveTo>
                <a:lnTo>
                  <a:pt x="57150" y="628903"/>
                </a:lnTo>
                <a:lnTo>
                  <a:pt x="76200" y="628903"/>
                </a:lnTo>
                <a:lnTo>
                  <a:pt x="76200" y="609853"/>
                </a:lnTo>
                <a:close/>
              </a:path>
              <a:path w="1917700" h="736600">
                <a:moveTo>
                  <a:pt x="1917700" y="590803"/>
                </a:moveTo>
                <a:lnTo>
                  <a:pt x="1898650" y="590803"/>
                </a:lnTo>
                <a:lnTo>
                  <a:pt x="1879600" y="609853"/>
                </a:lnTo>
                <a:lnTo>
                  <a:pt x="76200" y="609853"/>
                </a:lnTo>
                <a:lnTo>
                  <a:pt x="76200" y="628903"/>
                </a:lnTo>
                <a:lnTo>
                  <a:pt x="1917700" y="628903"/>
                </a:lnTo>
                <a:lnTo>
                  <a:pt x="1917700" y="590803"/>
                </a:lnTo>
                <a:close/>
              </a:path>
              <a:path w="1917700" h="736600">
                <a:moveTo>
                  <a:pt x="1879600" y="19050"/>
                </a:moveTo>
                <a:lnTo>
                  <a:pt x="1879600" y="609853"/>
                </a:lnTo>
                <a:lnTo>
                  <a:pt x="1898650" y="590803"/>
                </a:lnTo>
                <a:lnTo>
                  <a:pt x="1917700" y="590803"/>
                </a:lnTo>
                <a:lnTo>
                  <a:pt x="1917700" y="38100"/>
                </a:lnTo>
                <a:lnTo>
                  <a:pt x="1898650" y="38100"/>
                </a:lnTo>
                <a:lnTo>
                  <a:pt x="1879600" y="19050"/>
                </a:lnTo>
                <a:close/>
              </a:path>
              <a:path w="1917700" h="736600">
                <a:moveTo>
                  <a:pt x="38100" y="571753"/>
                </a:moveTo>
                <a:lnTo>
                  <a:pt x="19050" y="590803"/>
                </a:lnTo>
                <a:lnTo>
                  <a:pt x="38100" y="590803"/>
                </a:lnTo>
                <a:lnTo>
                  <a:pt x="38100" y="571753"/>
                </a:lnTo>
                <a:close/>
              </a:path>
              <a:path w="1917700" h="736600">
                <a:moveTo>
                  <a:pt x="1917700" y="0"/>
                </a:moveTo>
                <a:lnTo>
                  <a:pt x="1841500" y="0"/>
                </a:lnTo>
                <a:lnTo>
                  <a:pt x="1841500" y="571753"/>
                </a:lnTo>
                <a:lnTo>
                  <a:pt x="1860550" y="552703"/>
                </a:lnTo>
                <a:lnTo>
                  <a:pt x="1879600" y="552703"/>
                </a:lnTo>
                <a:lnTo>
                  <a:pt x="1879600" y="38100"/>
                </a:lnTo>
                <a:lnTo>
                  <a:pt x="1860550" y="38100"/>
                </a:lnTo>
                <a:lnTo>
                  <a:pt x="1879600" y="19050"/>
                </a:lnTo>
                <a:lnTo>
                  <a:pt x="1917700" y="19050"/>
                </a:lnTo>
                <a:lnTo>
                  <a:pt x="1917700" y="0"/>
                </a:lnTo>
                <a:close/>
              </a:path>
              <a:path w="1917700" h="736600">
                <a:moveTo>
                  <a:pt x="1879600" y="19050"/>
                </a:moveTo>
                <a:lnTo>
                  <a:pt x="1860550" y="38100"/>
                </a:lnTo>
                <a:lnTo>
                  <a:pt x="1879600" y="38100"/>
                </a:lnTo>
                <a:lnTo>
                  <a:pt x="1879600" y="19050"/>
                </a:lnTo>
                <a:close/>
              </a:path>
              <a:path w="1917700" h="736600">
                <a:moveTo>
                  <a:pt x="1917700" y="19050"/>
                </a:moveTo>
                <a:lnTo>
                  <a:pt x="1879600" y="19050"/>
                </a:lnTo>
                <a:lnTo>
                  <a:pt x="1898650" y="38100"/>
                </a:lnTo>
                <a:lnTo>
                  <a:pt x="1917700" y="38100"/>
                </a:lnTo>
                <a:lnTo>
                  <a:pt x="1917700" y="19050"/>
                </a:lnTo>
                <a:close/>
              </a:path>
            </a:pathLst>
          </a:custGeom>
          <a:solidFill>
            <a:srgbClr val="000000"/>
          </a:solidFill>
        </p:spPr>
        <p:txBody>
          <a:bodyPr wrap="square" lIns="0" tIns="0" rIns="0" bIns="0" rtlCol="0"/>
          <a:lstStyle/>
          <a:p>
            <a:endParaRPr/>
          </a:p>
        </p:txBody>
      </p:sp>
      <p:sp>
        <p:nvSpPr>
          <p:cNvPr id="13" name="object 13"/>
          <p:cNvSpPr/>
          <p:nvPr/>
        </p:nvSpPr>
        <p:spPr>
          <a:xfrm>
            <a:off x="3065399" y="2942856"/>
            <a:ext cx="3186430" cy="1485900"/>
          </a:xfrm>
          <a:custGeom>
            <a:avLst/>
            <a:gdLst/>
            <a:ahLst/>
            <a:cxnLst/>
            <a:rect l="l" t="t" r="r" b="b"/>
            <a:pathLst>
              <a:path w="3186429" h="1485900">
                <a:moveTo>
                  <a:pt x="256793" y="0"/>
                </a:moveTo>
                <a:lnTo>
                  <a:pt x="2929254" y="0"/>
                </a:lnTo>
                <a:lnTo>
                  <a:pt x="2955289" y="1142"/>
                </a:lnTo>
                <a:lnTo>
                  <a:pt x="3029077" y="20065"/>
                </a:lnTo>
                <a:lnTo>
                  <a:pt x="3072637" y="43941"/>
                </a:lnTo>
                <a:lnTo>
                  <a:pt x="3110991" y="75056"/>
                </a:lnTo>
                <a:lnTo>
                  <a:pt x="3142106" y="113411"/>
                </a:lnTo>
                <a:lnTo>
                  <a:pt x="3165982" y="157099"/>
                </a:lnTo>
                <a:lnTo>
                  <a:pt x="3180969" y="205104"/>
                </a:lnTo>
                <a:lnTo>
                  <a:pt x="3186049" y="256793"/>
                </a:lnTo>
                <a:lnTo>
                  <a:pt x="3186049" y="1228978"/>
                </a:lnTo>
                <a:lnTo>
                  <a:pt x="3180969" y="1280667"/>
                </a:lnTo>
                <a:lnTo>
                  <a:pt x="3165982" y="1328801"/>
                </a:lnTo>
                <a:lnTo>
                  <a:pt x="3142106" y="1372362"/>
                </a:lnTo>
                <a:lnTo>
                  <a:pt x="3110991" y="1410715"/>
                </a:lnTo>
                <a:lnTo>
                  <a:pt x="3072637" y="1441831"/>
                </a:lnTo>
                <a:lnTo>
                  <a:pt x="3029077" y="1465707"/>
                </a:lnTo>
                <a:lnTo>
                  <a:pt x="2980944" y="1480820"/>
                </a:lnTo>
                <a:lnTo>
                  <a:pt x="2929254" y="1485900"/>
                </a:lnTo>
                <a:lnTo>
                  <a:pt x="256793" y="1485900"/>
                </a:lnTo>
                <a:lnTo>
                  <a:pt x="205104" y="1480820"/>
                </a:lnTo>
                <a:lnTo>
                  <a:pt x="157098" y="1465707"/>
                </a:lnTo>
                <a:lnTo>
                  <a:pt x="113410" y="1441831"/>
                </a:lnTo>
                <a:lnTo>
                  <a:pt x="75183" y="1410715"/>
                </a:lnTo>
                <a:lnTo>
                  <a:pt x="44068" y="1372362"/>
                </a:lnTo>
                <a:lnTo>
                  <a:pt x="20065" y="1328801"/>
                </a:lnTo>
                <a:lnTo>
                  <a:pt x="5079" y="1280667"/>
                </a:lnTo>
                <a:lnTo>
                  <a:pt x="0" y="1228978"/>
                </a:lnTo>
                <a:lnTo>
                  <a:pt x="0" y="256793"/>
                </a:lnTo>
                <a:lnTo>
                  <a:pt x="5079" y="205104"/>
                </a:lnTo>
                <a:lnTo>
                  <a:pt x="20065" y="157099"/>
                </a:lnTo>
                <a:lnTo>
                  <a:pt x="44068" y="113411"/>
                </a:lnTo>
                <a:lnTo>
                  <a:pt x="75183" y="75056"/>
                </a:lnTo>
                <a:lnTo>
                  <a:pt x="113410" y="43941"/>
                </a:lnTo>
                <a:lnTo>
                  <a:pt x="157098" y="20065"/>
                </a:lnTo>
                <a:lnTo>
                  <a:pt x="205104" y="5079"/>
                </a:lnTo>
                <a:lnTo>
                  <a:pt x="256793" y="0"/>
                </a:lnTo>
                <a:close/>
              </a:path>
            </a:pathLst>
          </a:custGeom>
          <a:ln w="28575">
            <a:solidFill>
              <a:srgbClr val="000066"/>
            </a:solidFill>
          </a:ln>
        </p:spPr>
        <p:txBody>
          <a:bodyPr wrap="square" lIns="0" tIns="0" rIns="0" bIns="0" rtlCol="0"/>
          <a:lstStyle/>
          <a:p>
            <a:endParaRPr/>
          </a:p>
        </p:txBody>
      </p:sp>
      <p:sp>
        <p:nvSpPr>
          <p:cNvPr id="14" name="object 14"/>
          <p:cNvSpPr txBox="1"/>
          <p:nvPr/>
        </p:nvSpPr>
        <p:spPr>
          <a:xfrm>
            <a:off x="228600" y="1066800"/>
            <a:ext cx="8686800" cy="2859757"/>
          </a:xfrm>
          <a:prstGeom prst="rect">
            <a:avLst/>
          </a:prstGeom>
        </p:spPr>
        <p:txBody>
          <a:bodyPr vert="horz" wrap="square" lIns="0" tIns="236220" rIns="0" bIns="0" rtlCol="0">
            <a:spAutoFit/>
          </a:bodyPr>
          <a:lstStyle/>
          <a:p>
            <a:pPr marL="12700">
              <a:lnSpc>
                <a:spcPct val="100000"/>
              </a:lnSpc>
              <a:spcBef>
                <a:spcPts val="1860"/>
              </a:spcBef>
            </a:pPr>
            <a:r>
              <a:rPr sz="2400" b="1" dirty="0">
                <a:solidFill>
                  <a:srgbClr val="FF0000"/>
                </a:solidFill>
                <a:latin typeface="Arial"/>
                <a:cs typeface="Arial"/>
              </a:rPr>
              <a:t>BOILER</a:t>
            </a:r>
            <a:r>
              <a:rPr sz="2400" b="1" spc="-95" dirty="0">
                <a:solidFill>
                  <a:srgbClr val="FF0000"/>
                </a:solidFill>
                <a:latin typeface="Arial"/>
                <a:cs typeface="Arial"/>
              </a:rPr>
              <a:t> </a:t>
            </a:r>
            <a:r>
              <a:rPr sz="2400" b="1" dirty="0">
                <a:solidFill>
                  <a:srgbClr val="FF0000"/>
                </a:solidFill>
                <a:latin typeface="Arial"/>
                <a:cs typeface="Arial"/>
              </a:rPr>
              <a:t>EFFICIENCY</a:t>
            </a:r>
            <a:endParaRPr sz="2400" dirty="0">
              <a:latin typeface="Arial"/>
              <a:cs typeface="Arial"/>
            </a:endParaRPr>
          </a:p>
          <a:p>
            <a:pPr marL="121285" algn="just">
              <a:lnSpc>
                <a:spcPct val="100000"/>
              </a:lnSpc>
              <a:spcBef>
                <a:spcPts val="1325"/>
              </a:spcBef>
            </a:pPr>
            <a:r>
              <a:rPr sz="2400" spc="-5" dirty="0">
                <a:solidFill>
                  <a:srgbClr val="000066"/>
                </a:solidFill>
                <a:cs typeface="Arial"/>
              </a:rPr>
              <a:t>Thermal efficiency: % of (heat) energy input that</a:t>
            </a:r>
            <a:r>
              <a:rPr sz="2400" spc="185" dirty="0">
                <a:solidFill>
                  <a:srgbClr val="000066"/>
                </a:solidFill>
                <a:cs typeface="Arial"/>
              </a:rPr>
              <a:t> </a:t>
            </a:r>
            <a:r>
              <a:rPr sz="2400" spc="-5" dirty="0" smtClean="0">
                <a:solidFill>
                  <a:srgbClr val="000066"/>
                </a:solidFill>
                <a:cs typeface="Arial"/>
              </a:rPr>
              <a:t>is</a:t>
            </a:r>
            <a:r>
              <a:rPr lang="en-US" sz="2400" spc="-5" dirty="0" smtClean="0">
                <a:solidFill>
                  <a:srgbClr val="000066"/>
                </a:solidFill>
                <a:cs typeface="Arial"/>
              </a:rPr>
              <a:t> </a:t>
            </a:r>
            <a:r>
              <a:rPr sz="2400" spc="-5" dirty="0" smtClean="0">
                <a:solidFill>
                  <a:srgbClr val="000066"/>
                </a:solidFill>
                <a:cs typeface="Arial"/>
              </a:rPr>
              <a:t>effectively </a:t>
            </a:r>
            <a:r>
              <a:rPr lang="en-US" sz="2400" spc="-5" dirty="0" smtClean="0">
                <a:solidFill>
                  <a:srgbClr val="000066"/>
                </a:solidFill>
                <a:cs typeface="Arial"/>
              </a:rPr>
              <a:t>utilised to</a:t>
            </a:r>
            <a:r>
              <a:rPr sz="2400" spc="-5" dirty="0" smtClean="0">
                <a:solidFill>
                  <a:srgbClr val="000066"/>
                </a:solidFill>
                <a:cs typeface="Arial"/>
              </a:rPr>
              <a:t> generate</a:t>
            </a:r>
            <a:r>
              <a:rPr sz="2400" spc="160" dirty="0" smtClean="0">
                <a:solidFill>
                  <a:srgbClr val="000066"/>
                </a:solidFill>
                <a:cs typeface="Arial"/>
              </a:rPr>
              <a:t> </a:t>
            </a:r>
            <a:r>
              <a:rPr sz="2400" spc="-5" dirty="0">
                <a:solidFill>
                  <a:srgbClr val="000066"/>
                </a:solidFill>
                <a:cs typeface="Arial"/>
              </a:rPr>
              <a:t>steam</a:t>
            </a:r>
            <a:endParaRPr sz="2400" dirty="0">
              <a:cs typeface="Arial"/>
            </a:endParaRPr>
          </a:p>
          <a:p>
            <a:pPr algn="just">
              <a:lnSpc>
                <a:spcPct val="100000"/>
              </a:lnSpc>
            </a:pPr>
            <a:endParaRPr sz="2400" dirty="0">
              <a:cs typeface="Times New Roman"/>
            </a:endParaRPr>
          </a:p>
          <a:p>
            <a:pPr>
              <a:lnSpc>
                <a:spcPct val="100000"/>
              </a:lnSpc>
              <a:spcBef>
                <a:spcPts val="30"/>
              </a:spcBef>
            </a:pPr>
            <a:endParaRPr sz="2050" dirty="0">
              <a:latin typeface="Times New Roman"/>
              <a:cs typeface="Times New Roman"/>
            </a:endParaRPr>
          </a:p>
          <a:p>
            <a:pPr marL="570865" algn="ctr">
              <a:lnSpc>
                <a:spcPct val="100000"/>
              </a:lnSpc>
            </a:pPr>
            <a:r>
              <a:rPr sz="1900" spc="-5" dirty="0">
                <a:latin typeface="Arial"/>
                <a:cs typeface="Arial"/>
              </a:rPr>
              <a:t>BOILER</a:t>
            </a:r>
            <a:r>
              <a:rPr sz="1900" spc="-30" dirty="0">
                <a:latin typeface="Arial"/>
                <a:cs typeface="Arial"/>
              </a:rPr>
              <a:t> </a:t>
            </a:r>
            <a:r>
              <a:rPr sz="1900" spc="-5" dirty="0">
                <a:latin typeface="Arial"/>
                <a:cs typeface="Arial"/>
              </a:rPr>
              <a:t>EFFICENCY</a:t>
            </a:r>
            <a:endParaRPr sz="1900" dirty="0">
              <a:latin typeface="Arial"/>
              <a:cs typeface="Arial"/>
            </a:endParaRPr>
          </a:p>
          <a:p>
            <a:pPr marL="639445" algn="ctr">
              <a:lnSpc>
                <a:spcPct val="100000"/>
              </a:lnSpc>
            </a:pPr>
            <a:r>
              <a:rPr sz="1900" spc="-5" dirty="0">
                <a:latin typeface="Arial"/>
                <a:cs typeface="Arial"/>
              </a:rPr>
              <a:t>CALCULATION</a:t>
            </a:r>
            <a:endParaRPr sz="1900" dirty="0">
              <a:latin typeface="Arial"/>
              <a:cs typeface="Arial"/>
            </a:endParaRPr>
          </a:p>
        </p:txBody>
      </p:sp>
      <p:sp>
        <p:nvSpPr>
          <p:cNvPr id="15" name="object 15"/>
          <p:cNvSpPr/>
          <p:nvPr/>
        </p:nvSpPr>
        <p:spPr>
          <a:xfrm>
            <a:off x="1223899" y="5127255"/>
            <a:ext cx="3186430" cy="1485900"/>
          </a:xfrm>
          <a:custGeom>
            <a:avLst/>
            <a:gdLst/>
            <a:ahLst/>
            <a:cxnLst/>
            <a:rect l="l" t="t" r="r" b="b"/>
            <a:pathLst>
              <a:path w="3186429" h="1485900">
                <a:moveTo>
                  <a:pt x="256794" y="0"/>
                </a:moveTo>
                <a:lnTo>
                  <a:pt x="2929255" y="0"/>
                </a:lnTo>
                <a:lnTo>
                  <a:pt x="2955290" y="1142"/>
                </a:lnTo>
                <a:lnTo>
                  <a:pt x="3029077" y="20065"/>
                </a:lnTo>
                <a:lnTo>
                  <a:pt x="3072638" y="43941"/>
                </a:lnTo>
                <a:lnTo>
                  <a:pt x="3110992" y="75056"/>
                </a:lnTo>
                <a:lnTo>
                  <a:pt x="3142107" y="113410"/>
                </a:lnTo>
                <a:lnTo>
                  <a:pt x="3165983" y="157098"/>
                </a:lnTo>
                <a:lnTo>
                  <a:pt x="3180969" y="205104"/>
                </a:lnTo>
                <a:lnTo>
                  <a:pt x="3186048" y="256793"/>
                </a:lnTo>
                <a:lnTo>
                  <a:pt x="3186048" y="1229004"/>
                </a:lnTo>
                <a:lnTo>
                  <a:pt x="3180969" y="1280693"/>
                </a:lnTo>
                <a:lnTo>
                  <a:pt x="3165983" y="1328750"/>
                </a:lnTo>
                <a:lnTo>
                  <a:pt x="3142107" y="1372400"/>
                </a:lnTo>
                <a:lnTo>
                  <a:pt x="3110992" y="1410665"/>
                </a:lnTo>
                <a:lnTo>
                  <a:pt x="3072638" y="1441780"/>
                </a:lnTo>
                <a:lnTo>
                  <a:pt x="3029077" y="1465719"/>
                </a:lnTo>
                <a:lnTo>
                  <a:pt x="2980944" y="1480756"/>
                </a:lnTo>
                <a:lnTo>
                  <a:pt x="2929255" y="1485840"/>
                </a:lnTo>
                <a:lnTo>
                  <a:pt x="256794" y="1485840"/>
                </a:lnTo>
                <a:lnTo>
                  <a:pt x="205105" y="1480756"/>
                </a:lnTo>
                <a:lnTo>
                  <a:pt x="157099" y="1465719"/>
                </a:lnTo>
                <a:lnTo>
                  <a:pt x="113411" y="1441780"/>
                </a:lnTo>
                <a:lnTo>
                  <a:pt x="75183" y="1410665"/>
                </a:lnTo>
                <a:lnTo>
                  <a:pt x="44068" y="1372400"/>
                </a:lnTo>
                <a:lnTo>
                  <a:pt x="20066" y="1328750"/>
                </a:lnTo>
                <a:lnTo>
                  <a:pt x="5080" y="1280693"/>
                </a:lnTo>
                <a:lnTo>
                  <a:pt x="0" y="1229004"/>
                </a:lnTo>
                <a:lnTo>
                  <a:pt x="0" y="256793"/>
                </a:lnTo>
                <a:lnTo>
                  <a:pt x="5080" y="205104"/>
                </a:lnTo>
                <a:lnTo>
                  <a:pt x="20066" y="157098"/>
                </a:lnTo>
                <a:lnTo>
                  <a:pt x="44068" y="113410"/>
                </a:lnTo>
                <a:lnTo>
                  <a:pt x="75183" y="75056"/>
                </a:lnTo>
                <a:lnTo>
                  <a:pt x="113411" y="43941"/>
                </a:lnTo>
                <a:lnTo>
                  <a:pt x="157099" y="20065"/>
                </a:lnTo>
                <a:lnTo>
                  <a:pt x="205105" y="5079"/>
                </a:lnTo>
                <a:lnTo>
                  <a:pt x="256794" y="0"/>
                </a:lnTo>
                <a:close/>
              </a:path>
            </a:pathLst>
          </a:custGeom>
          <a:ln w="28574">
            <a:solidFill>
              <a:srgbClr val="000066"/>
            </a:solidFill>
          </a:ln>
        </p:spPr>
        <p:txBody>
          <a:bodyPr wrap="square" lIns="0" tIns="0" rIns="0" bIns="0" rtlCol="0"/>
          <a:lstStyle/>
          <a:p>
            <a:endParaRPr/>
          </a:p>
        </p:txBody>
      </p:sp>
      <p:sp>
        <p:nvSpPr>
          <p:cNvPr id="16" name="object 16"/>
          <p:cNvSpPr/>
          <p:nvPr/>
        </p:nvSpPr>
        <p:spPr>
          <a:xfrm>
            <a:off x="4906899" y="5127255"/>
            <a:ext cx="3186430" cy="1485900"/>
          </a:xfrm>
          <a:custGeom>
            <a:avLst/>
            <a:gdLst/>
            <a:ahLst/>
            <a:cxnLst/>
            <a:rect l="l" t="t" r="r" b="b"/>
            <a:pathLst>
              <a:path w="3186429" h="1485900">
                <a:moveTo>
                  <a:pt x="256793" y="0"/>
                </a:moveTo>
                <a:lnTo>
                  <a:pt x="2929254" y="0"/>
                </a:lnTo>
                <a:lnTo>
                  <a:pt x="2955289" y="1142"/>
                </a:lnTo>
                <a:lnTo>
                  <a:pt x="3029077" y="20065"/>
                </a:lnTo>
                <a:lnTo>
                  <a:pt x="3072637" y="43941"/>
                </a:lnTo>
                <a:lnTo>
                  <a:pt x="3110991" y="75056"/>
                </a:lnTo>
                <a:lnTo>
                  <a:pt x="3142106" y="113410"/>
                </a:lnTo>
                <a:lnTo>
                  <a:pt x="3165982" y="157098"/>
                </a:lnTo>
                <a:lnTo>
                  <a:pt x="3180969" y="205104"/>
                </a:lnTo>
                <a:lnTo>
                  <a:pt x="3186049" y="256793"/>
                </a:lnTo>
                <a:lnTo>
                  <a:pt x="3186049" y="1229004"/>
                </a:lnTo>
                <a:lnTo>
                  <a:pt x="3180969" y="1280693"/>
                </a:lnTo>
                <a:lnTo>
                  <a:pt x="3165982" y="1328750"/>
                </a:lnTo>
                <a:lnTo>
                  <a:pt x="3142106" y="1372400"/>
                </a:lnTo>
                <a:lnTo>
                  <a:pt x="3110991" y="1410665"/>
                </a:lnTo>
                <a:lnTo>
                  <a:pt x="3072637" y="1441780"/>
                </a:lnTo>
                <a:lnTo>
                  <a:pt x="3029077" y="1465719"/>
                </a:lnTo>
                <a:lnTo>
                  <a:pt x="2980944" y="1480756"/>
                </a:lnTo>
                <a:lnTo>
                  <a:pt x="2929254" y="1485840"/>
                </a:lnTo>
                <a:lnTo>
                  <a:pt x="256793" y="1485840"/>
                </a:lnTo>
                <a:lnTo>
                  <a:pt x="205104" y="1480756"/>
                </a:lnTo>
                <a:lnTo>
                  <a:pt x="157098" y="1465719"/>
                </a:lnTo>
                <a:lnTo>
                  <a:pt x="113410" y="1441780"/>
                </a:lnTo>
                <a:lnTo>
                  <a:pt x="75183" y="1410665"/>
                </a:lnTo>
                <a:lnTo>
                  <a:pt x="44068" y="1372400"/>
                </a:lnTo>
                <a:lnTo>
                  <a:pt x="20065" y="1328750"/>
                </a:lnTo>
                <a:lnTo>
                  <a:pt x="5079" y="1280693"/>
                </a:lnTo>
                <a:lnTo>
                  <a:pt x="0" y="1229004"/>
                </a:lnTo>
                <a:lnTo>
                  <a:pt x="0" y="256793"/>
                </a:lnTo>
                <a:lnTo>
                  <a:pt x="5079" y="205104"/>
                </a:lnTo>
                <a:lnTo>
                  <a:pt x="20065" y="157098"/>
                </a:lnTo>
                <a:lnTo>
                  <a:pt x="44068" y="113410"/>
                </a:lnTo>
                <a:lnTo>
                  <a:pt x="75183" y="75056"/>
                </a:lnTo>
                <a:lnTo>
                  <a:pt x="113410" y="43941"/>
                </a:lnTo>
                <a:lnTo>
                  <a:pt x="157098" y="20065"/>
                </a:lnTo>
                <a:lnTo>
                  <a:pt x="205104" y="5079"/>
                </a:lnTo>
                <a:lnTo>
                  <a:pt x="256793" y="0"/>
                </a:lnTo>
                <a:close/>
              </a:path>
            </a:pathLst>
          </a:custGeom>
          <a:ln w="28575">
            <a:solidFill>
              <a:srgbClr val="000066"/>
            </a:solidFill>
          </a:ln>
        </p:spPr>
        <p:txBody>
          <a:bodyPr wrap="square" lIns="0" tIns="0" rIns="0" bIns="0" rtlCol="0"/>
          <a:lstStyle/>
          <a:p>
            <a:endParaRPr/>
          </a:p>
        </p:txBody>
      </p:sp>
      <p:sp>
        <p:nvSpPr>
          <p:cNvPr id="17" name="object 17"/>
          <p:cNvSpPr txBox="1"/>
          <p:nvPr/>
        </p:nvSpPr>
        <p:spPr>
          <a:xfrm>
            <a:off x="5235447" y="5076238"/>
            <a:ext cx="2444115" cy="1266190"/>
          </a:xfrm>
          <a:prstGeom prst="rect">
            <a:avLst/>
          </a:prstGeom>
        </p:spPr>
        <p:txBody>
          <a:bodyPr vert="horz" wrap="square" lIns="0" tIns="141605" rIns="0" bIns="0" rtlCol="0">
            <a:spAutoFit/>
          </a:bodyPr>
          <a:lstStyle/>
          <a:p>
            <a:pPr marL="99060">
              <a:lnSpc>
                <a:spcPct val="100000"/>
              </a:lnSpc>
              <a:spcBef>
                <a:spcPts val="1115"/>
              </a:spcBef>
            </a:pPr>
            <a:r>
              <a:rPr sz="1700" dirty="0">
                <a:latin typeface="Arial"/>
                <a:cs typeface="Arial"/>
              </a:rPr>
              <a:t>2) INDIRECT</a:t>
            </a:r>
            <a:r>
              <a:rPr sz="1700" spc="-80" dirty="0">
                <a:latin typeface="Arial"/>
                <a:cs typeface="Arial"/>
              </a:rPr>
              <a:t> </a:t>
            </a:r>
            <a:r>
              <a:rPr sz="1700" dirty="0">
                <a:latin typeface="Arial"/>
                <a:cs typeface="Arial"/>
              </a:rPr>
              <a:t>METHOD:</a:t>
            </a:r>
            <a:endParaRPr sz="1700">
              <a:latin typeface="Arial"/>
              <a:cs typeface="Arial"/>
            </a:endParaRPr>
          </a:p>
          <a:p>
            <a:pPr marL="12700" marR="235585">
              <a:lnSpc>
                <a:spcPct val="100000"/>
              </a:lnSpc>
              <a:spcBef>
                <a:spcPts val="940"/>
              </a:spcBef>
            </a:pPr>
            <a:r>
              <a:rPr sz="1600" spc="-5" dirty="0">
                <a:latin typeface="Arial"/>
                <a:cs typeface="Arial"/>
              </a:rPr>
              <a:t>The efficiency is the  different between</a:t>
            </a:r>
            <a:r>
              <a:rPr sz="1600" spc="-45" dirty="0">
                <a:latin typeface="Arial"/>
                <a:cs typeface="Arial"/>
              </a:rPr>
              <a:t> </a:t>
            </a:r>
            <a:r>
              <a:rPr sz="1600" spc="-5" dirty="0">
                <a:latin typeface="Arial"/>
                <a:cs typeface="Arial"/>
              </a:rPr>
              <a:t>losses  and </a:t>
            </a:r>
            <a:r>
              <a:rPr sz="1600" spc="-10" dirty="0">
                <a:latin typeface="Arial"/>
                <a:cs typeface="Arial"/>
              </a:rPr>
              <a:t>energy</a:t>
            </a:r>
            <a:r>
              <a:rPr sz="1600" spc="-60" dirty="0">
                <a:latin typeface="Arial"/>
                <a:cs typeface="Arial"/>
              </a:rPr>
              <a:t> </a:t>
            </a:r>
            <a:r>
              <a:rPr sz="1600" spc="-5" dirty="0">
                <a:latin typeface="Arial"/>
                <a:cs typeface="Arial"/>
              </a:rPr>
              <a:t>input</a:t>
            </a:r>
            <a:endParaRPr sz="1600">
              <a:latin typeface="Arial"/>
              <a:cs typeface="Arial"/>
            </a:endParaRPr>
          </a:p>
        </p:txBody>
      </p:sp>
      <p:sp>
        <p:nvSpPr>
          <p:cNvPr id="18" name="object 18"/>
          <p:cNvSpPr txBox="1"/>
          <p:nvPr/>
        </p:nvSpPr>
        <p:spPr>
          <a:xfrm>
            <a:off x="1487931" y="5220347"/>
            <a:ext cx="2847340" cy="1271905"/>
          </a:xfrm>
          <a:prstGeom prst="rect">
            <a:avLst/>
          </a:prstGeom>
        </p:spPr>
        <p:txBody>
          <a:bodyPr vert="horz" wrap="square" lIns="0" tIns="12700" rIns="0" bIns="0" rtlCol="0">
            <a:spAutoFit/>
          </a:bodyPr>
          <a:lstStyle/>
          <a:p>
            <a:pPr marL="168910">
              <a:lnSpc>
                <a:spcPct val="100000"/>
              </a:lnSpc>
              <a:spcBef>
                <a:spcPts val="100"/>
              </a:spcBef>
              <a:tabLst>
                <a:tab pos="626110" algn="l"/>
              </a:tabLst>
            </a:pPr>
            <a:r>
              <a:rPr sz="1700" dirty="0">
                <a:latin typeface="Arial"/>
                <a:cs typeface="Arial"/>
              </a:rPr>
              <a:t>1)	DIRECT</a:t>
            </a:r>
            <a:r>
              <a:rPr sz="1700" spc="-75" dirty="0">
                <a:latin typeface="Arial"/>
                <a:cs typeface="Arial"/>
              </a:rPr>
              <a:t> </a:t>
            </a:r>
            <a:r>
              <a:rPr sz="1700" spc="-5" dirty="0">
                <a:latin typeface="Arial"/>
                <a:cs typeface="Arial"/>
              </a:rPr>
              <a:t>METHOD:</a:t>
            </a:r>
            <a:endParaRPr sz="1700">
              <a:latin typeface="Arial"/>
              <a:cs typeface="Arial"/>
            </a:endParaRPr>
          </a:p>
          <a:p>
            <a:pPr marL="12700">
              <a:lnSpc>
                <a:spcPct val="100000"/>
              </a:lnSpc>
              <a:spcBef>
                <a:spcPts val="85"/>
              </a:spcBef>
            </a:pPr>
            <a:r>
              <a:rPr sz="1600" spc="-5" dirty="0">
                <a:latin typeface="Arial"/>
                <a:cs typeface="Arial"/>
              </a:rPr>
              <a:t>The energy gain of</a:t>
            </a:r>
            <a:r>
              <a:rPr sz="1600" spc="-25" dirty="0">
                <a:latin typeface="Arial"/>
                <a:cs typeface="Arial"/>
              </a:rPr>
              <a:t> </a:t>
            </a:r>
            <a:r>
              <a:rPr sz="1600" spc="-5" dirty="0">
                <a:latin typeface="Arial"/>
                <a:cs typeface="Arial"/>
              </a:rPr>
              <a:t>the</a:t>
            </a:r>
            <a:endParaRPr sz="1600">
              <a:latin typeface="Arial"/>
              <a:cs typeface="Arial"/>
            </a:endParaRPr>
          </a:p>
          <a:p>
            <a:pPr marL="12700" marR="5080">
              <a:lnSpc>
                <a:spcPct val="100000"/>
              </a:lnSpc>
            </a:pPr>
            <a:r>
              <a:rPr sz="1600" spc="-5" dirty="0">
                <a:latin typeface="Arial"/>
                <a:cs typeface="Arial"/>
              </a:rPr>
              <a:t>working fluid (water and steam)  is compared </a:t>
            </a:r>
            <a:r>
              <a:rPr sz="1600" spc="-10" dirty="0">
                <a:latin typeface="Arial"/>
                <a:cs typeface="Arial"/>
              </a:rPr>
              <a:t>with </a:t>
            </a:r>
            <a:r>
              <a:rPr sz="1600" spc="-5" dirty="0">
                <a:latin typeface="Arial"/>
                <a:cs typeface="Arial"/>
              </a:rPr>
              <a:t>the energy  content of the boiler</a:t>
            </a:r>
            <a:r>
              <a:rPr sz="1600" dirty="0">
                <a:latin typeface="Arial"/>
                <a:cs typeface="Arial"/>
              </a:rPr>
              <a:t> </a:t>
            </a:r>
            <a:r>
              <a:rPr sz="1600" spc="-5" dirty="0">
                <a:latin typeface="Arial"/>
                <a:cs typeface="Arial"/>
              </a:rPr>
              <a:t>fuel.</a:t>
            </a:r>
            <a:endParaRPr sz="1600">
              <a:latin typeface="Arial"/>
              <a:cs typeface="Arial"/>
            </a:endParaRPr>
          </a:p>
        </p:txBody>
      </p:sp>
      <p:sp>
        <p:nvSpPr>
          <p:cNvPr id="21" name="object 21"/>
          <p:cNvSpPr/>
          <p:nvPr/>
        </p:nvSpPr>
        <p:spPr>
          <a:xfrm>
            <a:off x="1313688" y="361188"/>
            <a:ext cx="5026152" cy="902208"/>
          </a:xfrm>
          <a:prstGeom prst="rect">
            <a:avLst/>
          </a:prstGeom>
          <a:blipFill>
            <a:blip r:embed="rId5" cstate="print"/>
            <a:stretch>
              <a:fillRect/>
            </a:stretch>
          </a:blipFill>
        </p:spPr>
        <p:txBody>
          <a:bodyPr wrap="square" lIns="0" tIns="0" rIns="0" bIns="0" rtlCol="0"/>
          <a:lstStyle/>
          <a:p>
            <a:endParaRPr/>
          </a:p>
        </p:txBody>
      </p:sp>
      <p:sp>
        <p:nvSpPr>
          <p:cNvPr id="22" name="object 22"/>
          <p:cNvSpPr/>
          <p:nvPr/>
        </p:nvSpPr>
        <p:spPr>
          <a:xfrm>
            <a:off x="5803391" y="361188"/>
            <a:ext cx="649224" cy="902208"/>
          </a:xfrm>
          <a:prstGeom prst="rect">
            <a:avLst/>
          </a:prstGeom>
          <a:blipFill>
            <a:blip r:embed="rId6" cstate="print"/>
            <a:stretch>
              <a:fillRect/>
            </a:stretch>
          </a:blipFill>
        </p:spPr>
        <p:txBody>
          <a:bodyPr wrap="square" lIns="0" tIns="0" rIns="0" bIns="0" rtlCol="0"/>
          <a:lstStyle/>
          <a:p>
            <a:endParaRPr/>
          </a:p>
        </p:txBody>
      </p:sp>
      <p:sp>
        <p:nvSpPr>
          <p:cNvPr id="23" name="object 23"/>
          <p:cNvSpPr txBox="1">
            <a:spLocks noGrp="1"/>
          </p:cNvSpPr>
          <p:nvPr>
            <p:ph type="title"/>
          </p:nvPr>
        </p:nvSpPr>
        <p:spPr>
          <a:xfrm>
            <a:off x="1554607" y="467055"/>
            <a:ext cx="4514850" cy="514350"/>
          </a:xfrm>
          <a:prstGeom prst="rect">
            <a:avLst/>
          </a:prstGeom>
        </p:spPr>
        <p:txBody>
          <a:bodyPr vert="horz" wrap="square" lIns="0" tIns="13335" rIns="0" bIns="0" rtlCol="0">
            <a:spAutoFit/>
          </a:bodyPr>
          <a:lstStyle/>
          <a:p>
            <a:pPr marL="12700">
              <a:lnSpc>
                <a:spcPct val="100000"/>
              </a:lnSpc>
              <a:spcBef>
                <a:spcPts val="105"/>
              </a:spcBef>
            </a:pPr>
            <a:r>
              <a:rPr spc="-5" dirty="0"/>
              <a:t>Assessment </a:t>
            </a:r>
            <a:r>
              <a:rPr dirty="0"/>
              <a:t>of a</a:t>
            </a:r>
            <a:r>
              <a:rPr spc="-80" dirty="0"/>
              <a:t> </a:t>
            </a:r>
            <a:r>
              <a:rPr spc="-5" dirty="0"/>
              <a:t>Boiler</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8"/>
          <p:cNvSpPr txBox="1"/>
          <p:nvPr/>
        </p:nvSpPr>
        <p:spPr>
          <a:xfrm>
            <a:off x="1490980" y="1905000"/>
            <a:ext cx="6814820" cy="3919022"/>
          </a:xfrm>
          <a:prstGeom prst="rect">
            <a:avLst/>
          </a:prstGeom>
        </p:spPr>
        <p:txBody>
          <a:bodyPr vert="horz" wrap="square" lIns="0" tIns="12700" rIns="0" bIns="0" rtlCol="0">
            <a:spAutoFit/>
          </a:bodyPr>
          <a:lstStyle/>
          <a:p>
            <a:pPr marL="12700" marR="2934335">
              <a:lnSpc>
                <a:spcPct val="150000"/>
              </a:lnSpc>
              <a:spcBef>
                <a:spcPts val="100"/>
              </a:spcBef>
            </a:pPr>
            <a:r>
              <a:rPr sz="2800" b="1" spc="-5" dirty="0">
                <a:solidFill>
                  <a:srgbClr val="000066"/>
                </a:solidFill>
                <a:latin typeface="Arial"/>
                <a:cs typeface="Arial"/>
              </a:rPr>
              <a:t>Introduction  </a:t>
            </a:r>
            <a:endParaRPr lang="en-US" sz="2800" b="1" spc="-5" dirty="0" smtClean="0">
              <a:solidFill>
                <a:srgbClr val="000066"/>
              </a:solidFill>
              <a:latin typeface="Arial"/>
              <a:cs typeface="Arial"/>
            </a:endParaRPr>
          </a:p>
          <a:p>
            <a:pPr marL="12700" marR="2934335">
              <a:lnSpc>
                <a:spcPct val="150000"/>
              </a:lnSpc>
              <a:spcBef>
                <a:spcPts val="100"/>
              </a:spcBef>
            </a:pPr>
            <a:r>
              <a:rPr lang="en-US" sz="2800" b="1" spc="-5" dirty="0" smtClean="0">
                <a:solidFill>
                  <a:srgbClr val="000066"/>
                </a:solidFill>
                <a:latin typeface="Arial"/>
                <a:cs typeface="Arial"/>
              </a:rPr>
              <a:t>Types</a:t>
            </a:r>
            <a:r>
              <a:rPr sz="2800" b="1" spc="-15" dirty="0" smtClean="0">
                <a:solidFill>
                  <a:srgbClr val="000066"/>
                </a:solidFill>
                <a:latin typeface="Arial"/>
                <a:cs typeface="Arial"/>
              </a:rPr>
              <a:t>  </a:t>
            </a:r>
            <a:r>
              <a:rPr lang="en-US" sz="2800" b="1" spc="-15" dirty="0" smtClean="0">
                <a:solidFill>
                  <a:srgbClr val="000066"/>
                </a:solidFill>
                <a:latin typeface="Arial"/>
                <a:cs typeface="Arial"/>
              </a:rPr>
              <a:t>&amp; Classification</a:t>
            </a:r>
          </a:p>
          <a:p>
            <a:pPr marL="12700" marR="2934335">
              <a:lnSpc>
                <a:spcPct val="150000"/>
              </a:lnSpc>
              <a:spcBef>
                <a:spcPts val="100"/>
              </a:spcBef>
            </a:pPr>
            <a:r>
              <a:rPr lang="en-US" sz="2800" b="1" spc="-15" dirty="0" smtClean="0">
                <a:solidFill>
                  <a:srgbClr val="000066"/>
                </a:solidFill>
                <a:latin typeface="Arial"/>
                <a:cs typeface="Arial"/>
              </a:rPr>
              <a:t>Boiler System</a:t>
            </a:r>
          </a:p>
          <a:p>
            <a:pPr marL="12700" marR="1193165">
              <a:lnSpc>
                <a:spcPct val="150000"/>
              </a:lnSpc>
            </a:pPr>
            <a:r>
              <a:rPr sz="2800" b="1" spc="-5" dirty="0" smtClean="0">
                <a:solidFill>
                  <a:srgbClr val="000066"/>
                </a:solidFill>
                <a:latin typeface="Arial"/>
                <a:cs typeface="Arial"/>
              </a:rPr>
              <a:t>Assessment </a:t>
            </a:r>
            <a:r>
              <a:rPr sz="2800" b="1" spc="-5" dirty="0">
                <a:solidFill>
                  <a:srgbClr val="000066"/>
                </a:solidFill>
                <a:latin typeface="Arial"/>
                <a:cs typeface="Arial"/>
              </a:rPr>
              <a:t>of a </a:t>
            </a:r>
            <a:r>
              <a:rPr sz="2800" b="1" spc="-5" dirty="0" smtClean="0">
                <a:solidFill>
                  <a:srgbClr val="000066"/>
                </a:solidFill>
                <a:latin typeface="Arial"/>
                <a:cs typeface="Arial"/>
              </a:rPr>
              <a:t>Boiler</a:t>
            </a:r>
            <a:endParaRPr lang="en-US" sz="2800" b="1" spc="-5" dirty="0" smtClean="0">
              <a:solidFill>
                <a:srgbClr val="000066"/>
              </a:solidFill>
              <a:latin typeface="Arial"/>
              <a:cs typeface="Arial"/>
            </a:endParaRPr>
          </a:p>
          <a:p>
            <a:pPr marL="12700" marR="1193165">
              <a:lnSpc>
                <a:spcPct val="150000"/>
              </a:lnSpc>
            </a:pPr>
            <a:r>
              <a:rPr lang="en-US" sz="2800" b="1" spc="-5" dirty="0" smtClean="0">
                <a:solidFill>
                  <a:srgbClr val="000066"/>
                </a:solidFill>
                <a:latin typeface="Arial"/>
                <a:cs typeface="Arial"/>
              </a:rPr>
              <a:t>Combustion</a:t>
            </a:r>
            <a:r>
              <a:rPr sz="2800" b="1" spc="-5" dirty="0" smtClean="0">
                <a:solidFill>
                  <a:srgbClr val="000066"/>
                </a:solidFill>
                <a:latin typeface="Arial"/>
                <a:cs typeface="Arial"/>
              </a:rPr>
              <a:t>  </a:t>
            </a:r>
            <a:endParaRPr sz="2800" dirty="0">
              <a:latin typeface="Arial"/>
              <a:cs typeface="Arial"/>
            </a:endParaRPr>
          </a:p>
          <a:p>
            <a:pPr marL="12700">
              <a:lnSpc>
                <a:spcPct val="100000"/>
              </a:lnSpc>
              <a:spcBef>
                <a:spcPts val="1680"/>
              </a:spcBef>
            </a:pPr>
            <a:r>
              <a:rPr sz="2800" b="1" spc="-5" dirty="0">
                <a:solidFill>
                  <a:srgbClr val="000066"/>
                </a:solidFill>
                <a:latin typeface="Arial"/>
                <a:cs typeface="Arial"/>
              </a:rPr>
              <a:t>Energy Efficiency</a:t>
            </a:r>
            <a:r>
              <a:rPr sz="2800" b="1" spc="15" dirty="0">
                <a:solidFill>
                  <a:srgbClr val="000066"/>
                </a:solidFill>
                <a:latin typeface="Arial"/>
                <a:cs typeface="Arial"/>
              </a:rPr>
              <a:t> </a:t>
            </a:r>
            <a:r>
              <a:rPr sz="2800" b="1" spc="-5" dirty="0">
                <a:solidFill>
                  <a:srgbClr val="000066"/>
                </a:solidFill>
                <a:latin typeface="Arial"/>
                <a:cs typeface="Arial"/>
              </a:rPr>
              <a:t>Opportunities</a:t>
            </a:r>
            <a:endParaRPr sz="2800" dirty="0">
              <a:latin typeface="Arial"/>
              <a:cs typeface="Arial"/>
            </a:endParaRPr>
          </a:p>
        </p:txBody>
      </p:sp>
      <p:sp>
        <p:nvSpPr>
          <p:cNvPr id="9" name="object 9"/>
          <p:cNvSpPr/>
          <p:nvPr/>
        </p:nvSpPr>
        <p:spPr>
          <a:xfrm>
            <a:off x="1708404" y="361188"/>
            <a:ext cx="2322575" cy="902208"/>
          </a:xfrm>
          <a:prstGeom prst="rect">
            <a:avLst/>
          </a:prstGeom>
          <a:blipFill>
            <a:blip r:embed="rId2" cstate="print"/>
            <a:stretch>
              <a:fillRect/>
            </a:stretch>
          </a:blipFill>
        </p:spPr>
        <p:txBody>
          <a:bodyPr wrap="square" lIns="0" tIns="0" rIns="0" bIns="0" rtlCol="0"/>
          <a:lstStyle/>
          <a:p>
            <a:endParaRPr dirty="0"/>
          </a:p>
        </p:txBody>
      </p:sp>
      <p:sp>
        <p:nvSpPr>
          <p:cNvPr id="10" name="object 10"/>
          <p:cNvSpPr/>
          <p:nvPr/>
        </p:nvSpPr>
        <p:spPr>
          <a:xfrm>
            <a:off x="3494532" y="361188"/>
            <a:ext cx="649224" cy="902208"/>
          </a:xfrm>
          <a:prstGeom prst="rect">
            <a:avLst/>
          </a:prstGeom>
          <a:blipFill>
            <a:blip r:embed="rId3" cstate="print"/>
            <a:stretch>
              <a:fillRect/>
            </a:stretch>
          </a:blipFill>
        </p:spPr>
        <p:txBody>
          <a:bodyPr wrap="square" lIns="0" tIns="0" rIns="0" bIns="0" rtlCol="0"/>
          <a:lstStyle/>
          <a:p>
            <a:endParaRPr dirty="0"/>
          </a:p>
        </p:txBody>
      </p:sp>
      <p:sp>
        <p:nvSpPr>
          <p:cNvPr id="11" name="object 11"/>
          <p:cNvSpPr txBox="1">
            <a:spLocks noGrp="1"/>
          </p:cNvSpPr>
          <p:nvPr>
            <p:ph type="title"/>
          </p:nvPr>
        </p:nvSpPr>
        <p:spPr>
          <a:xfrm>
            <a:off x="1949323" y="467055"/>
            <a:ext cx="1812925" cy="514350"/>
          </a:xfrm>
          <a:prstGeom prst="rect">
            <a:avLst/>
          </a:prstGeom>
        </p:spPr>
        <p:txBody>
          <a:bodyPr vert="horz" wrap="square" lIns="0" tIns="13335" rIns="0" bIns="0" rtlCol="0">
            <a:spAutoFit/>
          </a:bodyPr>
          <a:lstStyle/>
          <a:p>
            <a:pPr marL="12700">
              <a:lnSpc>
                <a:spcPct val="100000"/>
              </a:lnSpc>
              <a:spcBef>
                <a:spcPts val="105"/>
              </a:spcBef>
            </a:pPr>
            <a:r>
              <a:rPr dirty="0"/>
              <a:t>OUTLINE</a:t>
            </a:r>
          </a:p>
        </p:txBody>
      </p:sp>
      <p:sp>
        <p:nvSpPr>
          <p:cNvPr id="15" name="object 15"/>
          <p:cNvSpPr txBox="1"/>
          <p:nvPr/>
        </p:nvSpPr>
        <p:spPr>
          <a:xfrm>
            <a:off x="8807704" y="6516328"/>
            <a:ext cx="140335" cy="222885"/>
          </a:xfrm>
          <a:prstGeom prst="rect">
            <a:avLst/>
          </a:prstGeom>
        </p:spPr>
        <p:txBody>
          <a:bodyPr vert="horz" wrap="square" lIns="0" tIns="0" rIns="0" bIns="0" rtlCol="0">
            <a:spAutoFit/>
          </a:bodyPr>
          <a:lstStyle/>
          <a:p>
            <a:pPr marL="25400">
              <a:lnSpc>
                <a:spcPts val="1630"/>
              </a:lnSpc>
            </a:pPr>
            <a:fld id="{81D60167-4931-47E6-BA6A-407CBD079E47}" type="slidenum">
              <a:rPr sz="1400" dirty="0">
                <a:latin typeface="Times New Roman"/>
                <a:cs typeface="Times New Roman"/>
              </a:rPr>
              <a:t>2</a:t>
            </a:fld>
            <a:endParaRPr sz="1400" dirty="0">
              <a:latin typeface="Times New Roman"/>
              <a:cs typeface="Times New Roman"/>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8"/>
          <p:cNvSpPr txBox="1"/>
          <p:nvPr/>
        </p:nvSpPr>
        <p:spPr>
          <a:xfrm>
            <a:off x="457200" y="1219200"/>
            <a:ext cx="8150732" cy="459741"/>
          </a:xfrm>
          <a:prstGeom prst="rect">
            <a:avLst/>
          </a:prstGeom>
        </p:spPr>
        <p:txBody>
          <a:bodyPr vert="horz" wrap="square" lIns="0" tIns="13335" rIns="0" bIns="0" rtlCol="0">
            <a:spAutoFit/>
          </a:bodyPr>
          <a:lstStyle/>
          <a:p>
            <a:pPr marL="12700">
              <a:lnSpc>
                <a:spcPct val="100000"/>
              </a:lnSpc>
              <a:spcBef>
                <a:spcPts val="105"/>
              </a:spcBef>
            </a:pPr>
            <a:r>
              <a:rPr sz="2900" b="1" dirty="0">
                <a:solidFill>
                  <a:srgbClr val="FF0000"/>
                </a:solidFill>
                <a:latin typeface="Arial"/>
                <a:cs typeface="Arial"/>
              </a:rPr>
              <a:t>BOILER </a:t>
            </a:r>
            <a:r>
              <a:rPr sz="2900" b="1" spc="-20" dirty="0">
                <a:solidFill>
                  <a:srgbClr val="FF0000"/>
                </a:solidFill>
                <a:latin typeface="Arial"/>
                <a:cs typeface="Arial"/>
              </a:rPr>
              <a:t>EFFICIENCY: </a:t>
            </a:r>
            <a:r>
              <a:rPr sz="2900" b="1" dirty="0">
                <a:solidFill>
                  <a:srgbClr val="FF0000"/>
                </a:solidFill>
                <a:latin typeface="Arial"/>
                <a:cs typeface="Arial"/>
              </a:rPr>
              <a:t>DIRECT</a:t>
            </a:r>
            <a:r>
              <a:rPr sz="2900" b="1" spc="-55" dirty="0">
                <a:solidFill>
                  <a:srgbClr val="FF0000"/>
                </a:solidFill>
                <a:latin typeface="Arial"/>
                <a:cs typeface="Arial"/>
              </a:rPr>
              <a:t> </a:t>
            </a:r>
            <a:r>
              <a:rPr lang="en-US" sz="2900" b="1" spc="-55" dirty="0" smtClean="0">
                <a:solidFill>
                  <a:srgbClr val="FF0000"/>
                </a:solidFill>
                <a:latin typeface="Arial"/>
                <a:cs typeface="Arial"/>
              </a:rPr>
              <a:t> </a:t>
            </a:r>
            <a:r>
              <a:rPr sz="2900" b="1" dirty="0" smtClean="0">
                <a:solidFill>
                  <a:srgbClr val="FF0000"/>
                </a:solidFill>
                <a:latin typeface="Arial"/>
                <a:cs typeface="Arial"/>
              </a:rPr>
              <a:t>METHOD</a:t>
            </a:r>
            <a:endParaRPr sz="2900" dirty="0">
              <a:latin typeface="Arial"/>
              <a:cs typeface="Arial"/>
            </a:endParaRPr>
          </a:p>
        </p:txBody>
      </p:sp>
      <p:sp>
        <p:nvSpPr>
          <p:cNvPr id="9" name="object 9"/>
          <p:cNvSpPr/>
          <p:nvPr/>
        </p:nvSpPr>
        <p:spPr>
          <a:xfrm>
            <a:off x="521971" y="2010919"/>
            <a:ext cx="7331964" cy="957072"/>
          </a:xfrm>
          <a:prstGeom prst="rect">
            <a:avLst/>
          </a:prstGeom>
          <a:blipFill>
            <a:blip r:embed="rId2" cstate="print"/>
            <a:stretch>
              <a:fillRect/>
            </a:stretch>
          </a:blipFill>
        </p:spPr>
        <p:txBody>
          <a:bodyPr wrap="square" lIns="0" tIns="0" rIns="0" bIns="0" rtlCol="0"/>
          <a:lstStyle/>
          <a:p>
            <a:endParaRPr/>
          </a:p>
        </p:txBody>
      </p:sp>
      <p:sp>
        <p:nvSpPr>
          <p:cNvPr id="10" name="object 10"/>
          <p:cNvSpPr/>
          <p:nvPr/>
        </p:nvSpPr>
        <p:spPr>
          <a:xfrm>
            <a:off x="457200" y="1945704"/>
            <a:ext cx="7308850" cy="935355"/>
          </a:xfrm>
          <a:custGeom>
            <a:avLst/>
            <a:gdLst/>
            <a:ahLst/>
            <a:cxnLst/>
            <a:rect l="l" t="t" r="r" b="b"/>
            <a:pathLst>
              <a:path w="7308850" h="935355">
                <a:moveTo>
                  <a:pt x="0" y="935037"/>
                </a:moveTo>
                <a:lnTo>
                  <a:pt x="7308850" y="935037"/>
                </a:lnTo>
                <a:lnTo>
                  <a:pt x="7308850" y="0"/>
                </a:lnTo>
                <a:lnTo>
                  <a:pt x="0" y="0"/>
                </a:lnTo>
                <a:lnTo>
                  <a:pt x="0" y="935037"/>
                </a:lnTo>
                <a:close/>
              </a:path>
            </a:pathLst>
          </a:custGeom>
          <a:solidFill>
            <a:srgbClr val="99CCFF"/>
          </a:solidFill>
        </p:spPr>
        <p:txBody>
          <a:bodyPr wrap="square" lIns="0" tIns="0" rIns="0" bIns="0" rtlCol="0"/>
          <a:lstStyle/>
          <a:p>
            <a:endParaRPr/>
          </a:p>
        </p:txBody>
      </p:sp>
      <p:sp>
        <p:nvSpPr>
          <p:cNvPr id="11" name="object 11"/>
          <p:cNvSpPr/>
          <p:nvPr/>
        </p:nvSpPr>
        <p:spPr>
          <a:xfrm>
            <a:off x="457200" y="1945704"/>
            <a:ext cx="7308850" cy="935355"/>
          </a:xfrm>
          <a:custGeom>
            <a:avLst/>
            <a:gdLst/>
            <a:ahLst/>
            <a:cxnLst/>
            <a:rect l="l" t="t" r="r" b="b"/>
            <a:pathLst>
              <a:path w="7308850" h="935355">
                <a:moveTo>
                  <a:pt x="0" y="935037"/>
                </a:moveTo>
                <a:lnTo>
                  <a:pt x="7308850" y="935037"/>
                </a:lnTo>
                <a:lnTo>
                  <a:pt x="7308850" y="0"/>
                </a:lnTo>
                <a:lnTo>
                  <a:pt x="0" y="0"/>
                </a:lnTo>
                <a:lnTo>
                  <a:pt x="0" y="935037"/>
                </a:lnTo>
                <a:close/>
              </a:path>
            </a:pathLst>
          </a:custGeom>
          <a:ln w="19050">
            <a:solidFill>
              <a:srgbClr val="000000"/>
            </a:solidFill>
          </a:ln>
        </p:spPr>
        <p:txBody>
          <a:bodyPr wrap="square" lIns="0" tIns="0" rIns="0" bIns="0" rtlCol="0"/>
          <a:lstStyle/>
          <a:p>
            <a:endParaRPr/>
          </a:p>
        </p:txBody>
      </p:sp>
      <p:sp>
        <p:nvSpPr>
          <p:cNvPr id="12" name="object 12"/>
          <p:cNvSpPr txBox="1"/>
          <p:nvPr/>
        </p:nvSpPr>
        <p:spPr>
          <a:xfrm>
            <a:off x="620396" y="2188973"/>
            <a:ext cx="2329180" cy="299720"/>
          </a:xfrm>
          <a:prstGeom prst="rect">
            <a:avLst/>
          </a:prstGeom>
        </p:spPr>
        <p:txBody>
          <a:bodyPr vert="horz" wrap="square" lIns="0" tIns="12700" rIns="0" bIns="0" rtlCol="0">
            <a:spAutoFit/>
          </a:bodyPr>
          <a:lstStyle/>
          <a:p>
            <a:pPr>
              <a:lnSpc>
                <a:spcPct val="100000"/>
              </a:lnSpc>
              <a:spcBef>
                <a:spcPts val="100"/>
              </a:spcBef>
            </a:pPr>
            <a:r>
              <a:rPr sz="1800" b="1" spc="-5" dirty="0">
                <a:solidFill>
                  <a:srgbClr val="000066"/>
                </a:solidFill>
                <a:latin typeface="Arial"/>
                <a:cs typeface="Arial"/>
              </a:rPr>
              <a:t>Boiler efficiency (</a:t>
            </a:r>
            <a:r>
              <a:rPr sz="1800" b="1" spc="-5" dirty="0">
                <a:solidFill>
                  <a:srgbClr val="000066"/>
                </a:solidFill>
                <a:latin typeface="Symbol"/>
                <a:cs typeface="Symbol"/>
              </a:rPr>
              <a:t></a:t>
            </a:r>
            <a:r>
              <a:rPr sz="1800" b="1" spc="-5" dirty="0">
                <a:solidFill>
                  <a:srgbClr val="000066"/>
                </a:solidFill>
                <a:latin typeface="Arial"/>
                <a:cs typeface="Arial"/>
              </a:rPr>
              <a:t>)</a:t>
            </a:r>
            <a:r>
              <a:rPr sz="1800" b="1" spc="-10" dirty="0">
                <a:solidFill>
                  <a:srgbClr val="000066"/>
                </a:solidFill>
                <a:latin typeface="Arial"/>
                <a:cs typeface="Arial"/>
              </a:rPr>
              <a:t> </a:t>
            </a:r>
            <a:r>
              <a:rPr sz="1800" b="1" spc="-5" dirty="0">
                <a:solidFill>
                  <a:srgbClr val="000066"/>
                </a:solidFill>
                <a:latin typeface="Arial"/>
                <a:cs typeface="Arial"/>
              </a:rPr>
              <a:t>=</a:t>
            </a:r>
            <a:endParaRPr sz="1800">
              <a:latin typeface="Arial"/>
              <a:cs typeface="Arial"/>
            </a:endParaRPr>
          </a:p>
        </p:txBody>
      </p:sp>
      <p:sp>
        <p:nvSpPr>
          <p:cNvPr id="13" name="object 13"/>
          <p:cNvSpPr txBox="1"/>
          <p:nvPr/>
        </p:nvSpPr>
        <p:spPr>
          <a:xfrm>
            <a:off x="2949577" y="1965480"/>
            <a:ext cx="1514856" cy="721993"/>
          </a:xfrm>
          <a:prstGeom prst="rect">
            <a:avLst/>
          </a:prstGeom>
        </p:spPr>
        <p:txBody>
          <a:bodyPr vert="horz" wrap="square" lIns="0" tIns="90170" rIns="0" bIns="0" rtlCol="0">
            <a:spAutoFit/>
          </a:bodyPr>
          <a:lstStyle/>
          <a:p>
            <a:pPr marL="55880">
              <a:lnSpc>
                <a:spcPct val="100000"/>
              </a:lnSpc>
              <a:spcBef>
                <a:spcPts val="710"/>
              </a:spcBef>
            </a:pPr>
            <a:r>
              <a:rPr sz="1800" b="1" spc="-5" dirty="0">
                <a:solidFill>
                  <a:srgbClr val="000066"/>
                </a:solidFill>
                <a:latin typeface="Arial"/>
                <a:cs typeface="Arial"/>
              </a:rPr>
              <a:t>Heat</a:t>
            </a:r>
            <a:r>
              <a:rPr sz="1800" b="1" spc="-80" dirty="0">
                <a:solidFill>
                  <a:srgbClr val="000066"/>
                </a:solidFill>
                <a:latin typeface="Arial"/>
                <a:cs typeface="Arial"/>
              </a:rPr>
              <a:t> </a:t>
            </a:r>
            <a:r>
              <a:rPr lang="en-US" b="1" dirty="0" smtClean="0">
                <a:solidFill>
                  <a:srgbClr val="000066"/>
                </a:solidFill>
                <a:latin typeface="Arial"/>
                <a:cs typeface="Arial"/>
              </a:rPr>
              <a:t>Output</a:t>
            </a:r>
            <a:endParaRPr sz="1800" dirty="0">
              <a:latin typeface="Arial"/>
              <a:cs typeface="Arial"/>
            </a:endParaRPr>
          </a:p>
          <a:p>
            <a:pPr>
              <a:lnSpc>
                <a:spcPct val="100000"/>
              </a:lnSpc>
              <a:spcBef>
                <a:spcPts val="610"/>
              </a:spcBef>
            </a:pPr>
            <a:r>
              <a:rPr sz="1800" b="1" spc="-10" dirty="0">
                <a:solidFill>
                  <a:srgbClr val="000066"/>
                </a:solidFill>
                <a:latin typeface="Arial"/>
                <a:cs typeface="Arial"/>
              </a:rPr>
              <a:t>Heat</a:t>
            </a:r>
            <a:r>
              <a:rPr sz="1800" b="1" spc="-60" dirty="0">
                <a:solidFill>
                  <a:srgbClr val="000066"/>
                </a:solidFill>
                <a:latin typeface="Arial"/>
                <a:cs typeface="Arial"/>
              </a:rPr>
              <a:t> </a:t>
            </a:r>
            <a:r>
              <a:rPr lang="en-US" sz="1800" b="1" spc="-60" dirty="0" smtClean="0">
                <a:solidFill>
                  <a:srgbClr val="000066"/>
                </a:solidFill>
                <a:latin typeface="Arial"/>
                <a:cs typeface="Arial"/>
              </a:rPr>
              <a:t>In</a:t>
            </a:r>
            <a:r>
              <a:rPr sz="1800" b="1" dirty="0" smtClean="0">
                <a:solidFill>
                  <a:srgbClr val="000066"/>
                </a:solidFill>
                <a:latin typeface="Arial"/>
                <a:cs typeface="Arial"/>
              </a:rPr>
              <a:t>put</a:t>
            </a:r>
            <a:endParaRPr sz="1800" dirty="0">
              <a:latin typeface="Arial"/>
              <a:cs typeface="Arial"/>
            </a:endParaRPr>
          </a:p>
        </p:txBody>
      </p:sp>
      <p:sp>
        <p:nvSpPr>
          <p:cNvPr id="14" name="object 14"/>
          <p:cNvSpPr/>
          <p:nvPr/>
        </p:nvSpPr>
        <p:spPr>
          <a:xfrm>
            <a:off x="3169667" y="2418970"/>
            <a:ext cx="1243330" cy="0"/>
          </a:xfrm>
          <a:custGeom>
            <a:avLst/>
            <a:gdLst/>
            <a:ahLst/>
            <a:cxnLst/>
            <a:rect l="l" t="t" r="r" b="b"/>
            <a:pathLst>
              <a:path w="1243329">
                <a:moveTo>
                  <a:pt x="0" y="0"/>
                </a:moveTo>
                <a:lnTo>
                  <a:pt x="1243330" y="0"/>
                </a:lnTo>
              </a:path>
            </a:pathLst>
          </a:custGeom>
          <a:ln w="9525">
            <a:solidFill>
              <a:srgbClr val="000000"/>
            </a:solidFill>
          </a:ln>
        </p:spPr>
        <p:txBody>
          <a:bodyPr wrap="square" lIns="0" tIns="0" rIns="0" bIns="0" rtlCol="0"/>
          <a:lstStyle/>
          <a:p>
            <a:endParaRPr/>
          </a:p>
        </p:txBody>
      </p:sp>
      <p:sp>
        <p:nvSpPr>
          <p:cNvPr id="15" name="object 15"/>
          <p:cNvSpPr/>
          <p:nvPr/>
        </p:nvSpPr>
        <p:spPr>
          <a:xfrm>
            <a:off x="5483987" y="2418970"/>
            <a:ext cx="1356995" cy="0"/>
          </a:xfrm>
          <a:custGeom>
            <a:avLst/>
            <a:gdLst/>
            <a:ahLst/>
            <a:cxnLst/>
            <a:rect l="l" t="t" r="r" b="b"/>
            <a:pathLst>
              <a:path w="1356995">
                <a:moveTo>
                  <a:pt x="0" y="0"/>
                </a:moveTo>
                <a:lnTo>
                  <a:pt x="1356868" y="0"/>
                </a:lnTo>
              </a:path>
            </a:pathLst>
          </a:custGeom>
          <a:ln w="9525">
            <a:solidFill>
              <a:srgbClr val="000000"/>
            </a:solidFill>
          </a:ln>
        </p:spPr>
        <p:txBody>
          <a:bodyPr wrap="square" lIns="0" tIns="0" rIns="0" bIns="0" rtlCol="0"/>
          <a:lstStyle/>
          <a:p>
            <a:endParaRPr/>
          </a:p>
        </p:txBody>
      </p:sp>
      <p:sp>
        <p:nvSpPr>
          <p:cNvPr id="16" name="object 16"/>
          <p:cNvSpPr txBox="1"/>
          <p:nvPr/>
        </p:nvSpPr>
        <p:spPr>
          <a:xfrm>
            <a:off x="5578603" y="1965480"/>
            <a:ext cx="2035810" cy="730250"/>
          </a:xfrm>
          <a:prstGeom prst="rect">
            <a:avLst/>
          </a:prstGeom>
        </p:spPr>
        <p:txBody>
          <a:bodyPr vert="horz" wrap="square" lIns="0" tIns="90170" rIns="0" bIns="0" rtlCol="0">
            <a:spAutoFit/>
          </a:bodyPr>
          <a:lstStyle/>
          <a:p>
            <a:pPr>
              <a:lnSpc>
                <a:spcPct val="100000"/>
              </a:lnSpc>
              <a:spcBef>
                <a:spcPts val="710"/>
              </a:spcBef>
            </a:pPr>
            <a:r>
              <a:rPr sz="1800" b="1" dirty="0">
                <a:solidFill>
                  <a:srgbClr val="000066"/>
                </a:solidFill>
                <a:latin typeface="Arial"/>
                <a:cs typeface="Arial"/>
              </a:rPr>
              <a:t>Q </a:t>
            </a:r>
            <a:r>
              <a:rPr sz="1800" b="1" spc="-5" dirty="0">
                <a:solidFill>
                  <a:srgbClr val="000066"/>
                </a:solidFill>
                <a:latin typeface="Arial"/>
                <a:cs typeface="Arial"/>
              </a:rPr>
              <a:t>x </a:t>
            </a:r>
            <a:r>
              <a:rPr sz="1800" b="1" dirty="0">
                <a:solidFill>
                  <a:srgbClr val="000066"/>
                </a:solidFill>
                <a:latin typeface="Arial"/>
                <a:cs typeface="Arial"/>
              </a:rPr>
              <a:t>(hg – hf)  </a:t>
            </a:r>
            <a:r>
              <a:rPr sz="2700" b="1" spc="-7" baseline="-26234" dirty="0">
                <a:solidFill>
                  <a:srgbClr val="000066"/>
                </a:solidFill>
                <a:latin typeface="Arial"/>
                <a:cs typeface="Arial"/>
              </a:rPr>
              <a:t>x</a:t>
            </a:r>
            <a:r>
              <a:rPr sz="2700" b="1" spc="-247" baseline="-26234" dirty="0">
                <a:solidFill>
                  <a:srgbClr val="000066"/>
                </a:solidFill>
                <a:latin typeface="Arial"/>
                <a:cs typeface="Arial"/>
              </a:rPr>
              <a:t> </a:t>
            </a:r>
            <a:r>
              <a:rPr sz="2700" b="1" spc="-7" baseline="-26234" dirty="0">
                <a:solidFill>
                  <a:srgbClr val="000066"/>
                </a:solidFill>
                <a:latin typeface="Arial"/>
                <a:cs typeface="Arial"/>
              </a:rPr>
              <a:t>100</a:t>
            </a:r>
            <a:endParaRPr sz="2700" baseline="-26234">
              <a:latin typeface="Arial"/>
              <a:cs typeface="Arial"/>
            </a:endParaRPr>
          </a:p>
          <a:p>
            <a:pPr marL="176530">
              <a:lnSpc>
                <a:spcPct val="100000"/>
              </a:lnSpc>
              <a:spcBef>
                <a:spcPts val="610"/>
              </a:spcBef>
            </a:pPr>
            <a:r>
              <a:rPr sz="1800" b="1" dirty="0">
                <a:solidFill>
                  <a:srgbClr val="000066"/>
                </a:solidFill>
                <a:latin typeface="Arial"/>
                <a:cs typeface="Arial"/>
              </a:rPr>
              <a:t>Q x</a:t>
            </a:r>
            <a:r>
              <a:rPr sz="1800" b="1" spc="-110" dirty="0">
                <a:solidFill>
                  <a:srgbClr val="000066"/>
                </a:solidFill>
                <a:latin typeface="Arial"/>
                <a:cs typeface="Arial"/>
              </a:rPr>
              <a:t> </a:t>
            </a:r>
            <a:r>
              <a:rPr sz="1800" b="1" dirty="0">
                <a:solidFill>
                  <a:srgbClr val="000066"/>
                </a:solidFill>
                <a:latin typeface="Arial"/>
                <a:cs typeface="Arial"/>
              </a:rPr>
              <a:t>GCV</a:t>
            </a:r>
            <a:endParaRPr sz="1800">
              <a:latin typeface="Arial"/>
              <a:cs typeface="Arial"/>
            </a:endParaRPr>
          </a:p>
        </p:txBody>
      </p:sp>
      <p:sp>
        <p:nvSpPr>
          <p:cNvPr id="17" name="object 17"/>
          <p:cNvSpPr txBox="1"/>
          <p:nvPr/>
        </p:nvSpPr>
        <p:spPr>
          <a:xfrm>
            <a:off x="4510279" y="2124964"/>
            <a:ext cx="880744" cy="330835"/>
          </a:xfrm>
          <a:prstGeom prst="rect">
            <a:avLst/>
          </a:prstGeom>
        </p:spPr>
        <p:txBody>
          <a:bodyPr vert="horz" wrap="square" lIns="0" tIns="13335" rIns="0" bIns="0" rtlCol="0">
            <a:spAutoFit/>
          </a:bodyPr>
          <a:lstStyle/>
          <a:p>
            <a:pPr>
              <a:lnSpc>
                <a:spcPct val="100000"/>
              </a:lnSpc>
              <a:spcBef>
                <a:spcPts val="105"/>
              </a:spcBef>
              <a:tabLst>
                <a:tab pos="718820" algn="l"/>
              </a:tabLst>
            </a:pPr>
            <a:r>
              <a:rPr sz="1800" b="1" spc="-5" dirty="0">
                <a:solidFill>
                  <a:srgbClr val="000066"/>
                </a:solidFill>
                <a:latin typeface="Arial"/>
                <a:cs typeface="Arial"/>
              </a:rPr>
              <a:t>x </a:t>
            </a:r>
            <a:r>
              <a:rPr sz="1800" b="1" spc="-15" dirty="0">
                <a:solidFill>
                  <a:srgbClr val="000066"/>
                </a:solidFill>
                <a:latin typeface="Arial"/>
                <a:cs typeface="Arial"/>
              </a:rPr>
              <a:t>1</a:t>
            </a:r>
            <a:r>
              <a:rPr sz="1800" b="1" spc="-5" dirty="0">
                <a:solidFill>
                  <a:srgbClr val="000066"/>
                </a:solidFill>
                <a:latin typeface="Arial"/>
                <a:cs typeface="Arial"/>
              </a:rPr>
              <a:t>00</a:t>
            </a:r>
            <a:r>
              <a:rPr sz="1800" b="1" dirty="0">
                <a:solidFill>
                  <a:srgbClr val="000066"/>
                </a:solidFill>
                <a:latin typeface="Arial"/>
                <a:cs typeface="Arial"/>
              </a:rPr>
              <a:t>	</a:t>
            </a:r>
            <a:r>
              <a:rPr sz="3000" b="1" baseline="-13888" dirty="0">
                <a:solidFill>
                  <a:srgbClr val="000066"/>
                </a:solidFill>
                <a:latin typeface="Arial"/>
                <a:cs typeface="Arial"/>
              </a:rPr>
              <a:t>=</a:t>
            </a:r>
            <a:endParaRPr sz="3000" baseline="-13888">
              <a:latin typeface="Arial"/>
              <a:cs typeface="Arial"/>
            </a:endParaRPr>
          </a:p>
        </p:txBody>
      </p:sp>
      <p:sp>
        <p:nvSpPr>
          <p:cNvPr id="18" name="object 18"/>
          <p:cNvSpPr txBox="1"/>
          <p:nvPr/>
        </p:nvSpPr>
        <p:spPr>
          <a:xfrm>
            <a:off x="536068" y="2997327"/>
            <a:ext cx="7922132" cy="2972609"/>
          </a:xfrm>
          <a:prstGeom prst="rect">
            <a:avLst/>
          </a:prstGeom>
        </p:spPr>
        <p:txBody>
          <a:bodyPr vert="horz" wrap="square" lIns="0" tIns="12700" rIns="0" bIns="0" rtlCol="0">
            <a:spAutoFit/>
          </a:bodyPr>
          <a:lstStyle/>
          <a:p>
            <a:pPr marL="12700">
              <a:lnSpc>
                <a:spcPct val="100000"/>
              </a:lnSpc>
              <a:spcBef>
                <a:spcPts val="100"/>
              </a:spcBef>
            </a:pPr>
            <a:r>
              <a:rPr sz="2000" b="1" spc="-5" dirty="0">
                <a:solidFill>
                  <a:srgbClr val="000066"/>
                </a:solidFill>
                <a:latin typeface="Arial"/>
                <a:cs typeface="Arial"/>
              </a:rPr>
              <a:t>h</a:t>
            </a:r>
            <a:r>
              <a:rPr sz="1400" b="1" spc="-5" dirty="0">
                <a:solidFill>
                  <a:srgbClr val="000066"/>
                </a:solidFill>
                <a:latin typeface="Arial"/>
                <a:cs typeface="Arial"/>
              </a:rPr>
              <a:t>g </a:t>
            </a:r>
            <a:r>
              <a:rPr sz="1600" b="1" spc="-10" dirty="0">
                <a:solidFill>
                  <a:srgbClr val="000066"/>
                </a:solidFill>
                <a:latin typeface="Arial"/>
                <a:cs typeface="Arial"/>
              </a:rPr>
              <a:t>-the </a:t>
            </a:r>
            <a:r>
              <a:rPr sz="1600" b="1" spc="-5" dirty="0">
                <a:solidFill>
                  <a:srgbClr val="000066"/>
                </a:solidFill>
                <a:latin typeface="Arial"/>
                <a:cs typeface="Arial"/>
              </a:rPr>
              <a:t>enthalpy of saturated steam in kcal/kg of</a:t>
            </a:r>
            <a:r>
              <a:rPr sz="1600" b="1" spc="225" dirty="0">
                <a:solidFill>
                  <a:srgbClr val="000066"/>
                </a:solidFill>
                <a:latin typeface="Arial"/>
                <a:cs typeface="Arial"/>
              </a:rPr>
              <a:t> </a:t>
            </a:r>
            <a:r>
              <a:rPr sz="1600" b="1" spc="-5" dirty="0">
                <a:solidFill>
                  <a:srgbClr val="000066"/>
                </a:solidFill>
                <a:latin typeface="Arial"/>
                <a:cs typeface="Arial"/>
              </a:rPr>
              <a:t>steam</a:t>
            </a:r>
            <a:endParaRPr sz="1600" dirty="0">
              <a:latin typeface="Arial"/>
              <a:cs typeface="Arial"/>
            </a:endParaRPr>
          </a:p>
          <a:p>
            <a:pPr marL="12700">
              <a:lnSpc>
                <a:spcPct val="100000"/>
              </a:lnSpc>
            </a:pPr>
            <a:r>
              <a:rPr sz="2000" b="1" dirty="0">
                <a:solidFill>
                  <a:srgbClr val="000066"/>
                </a:solidFill>
                <a:latin typeface="Arial"/>
                <a:cs typeface="Arial"/>
              </a:rPr>
              <a:t>h</a:t>
            </a:r>
            <a:r>
              <a:rPr sz="1400" b="1" dirty="0">
                <a:solidFill>
                  <a:srgbClr val="000066"/>
                </a:solidFill>
                <a:latin typeface="Arial"/>
                <a:cs typeface="Arial"/>
              </a:rPr>
              <a:t>f </a:t>
            </a:r>
            <a:r>
              <a:rPr sz="1600" b="1" spc="-5" dirty="0">
                <a:solidFill>
                  <a:srgbClr val="000066"/>
                </a:solidFill>
                <a:latin typeface="Arial"/>
                <a:cs typeface="Arial"/>
              </a:rPr>
              <a:t>-the enthalpy of feed </a:t>
            </a:r>
            <a:r>
              <a:rPr sz="1600" b="1" dirty="0">
                <a:solidFill>
                  <a:srgbClr val="000066"/>
                </a:solidFill>
                <a:latin typeface="Arial"/>
                <a:cs typeface="Arial"/>
              </a:rPr>
              <a:t>water </a:t>
            </a:r>
            <a:r>
              <a:rPr sz="1600" b="1" spc="-5" dirty="0">
                <a:solidFill>
                  <a:srgbClr val="000066"/>
                </a:solidFill>
                <a:latin typeface="Arial"/>
                <a:cs typeface="Arial"/>
              </a:rPr>
              <a:t>in kcal/kg of</a:t>
            </a:r>
            <a:r>
              <a:rPr sz="1600" b="1" spc="160" dirty="0">
                <a:solidFill>
                  <a:srgbClr val="000066"/>
                </a:solidFill>
                <a:latin typeface="Arial"/>
                <a:cs typeface="Arial"/>
              </a:rPr>
              <a:t> </a:t>
            </a:r>
            <a:r>
              <a:rPr sz="1600" b="1" dirty="0">
                <a:solidFill>
                  <a:srgbClr val="000066"/>
                </a:solidFill>
                <a:latin typeface="Arial"/>
                <a:cs typeface="Arial"/>
              </a:rPr>
              <a:t>water</a:t>
            </a:r>
            <a:endParaRPr sz="1600" dirty="0">
              <a:latin typeface="Arial"/>
              <a:cs typeface="Arial"/>
            </a:endParaRPr>
          </a:p>
          <a:p>
            <a:pPr marL="81915">
              <a:lnSpc>
                <a:spcPct val="100000"/>
              </a:lnSpc>
              <a:spcBef>
                <a:spcPts val="1805"/>
              </a:spcBef>
            </a:pPr>
            <a:r>
              <a:rPr sz="1600" b="1" spc="-5" dirty="0">
                <a:solidFill>
                  <a:schemeClr val="accent2">
                    <a:lumMod val="50000"/>
                  </a:schemeClr>
                </a:solidFill>
                <a:latin typeface="Arial"/>
                <a:cs typeface="Arial"/>
              </a:rPr>
              <a:t>Parameters to be</a:t>
            </a:r>
            <a:r>
              <a:rPr sz="1600" b="1" spc="-15" dirty="0">
                <a:solidFill>
                  <a:schemeClr val="accent2">
                    <a:lumMod val="50000"/>
                  </a:schemeClr>
                </a:solidFill>
                <a:latin typeface="Arial"/>
                <a:cs typeface="Arial"/>
              </a:rPr>
              <a:t> </a:t>
            </a:r>
            <a:r>
              <a:rPr sz="1600" b="1" spc="-5" dirty="0">
                <a:solidFill>
                  <a:schemeClr val="accent2">
                    <a:lumMod val="50000"/>
                  </a:schemeClr>
                </a:solidFill>
                <a:latin typeface="Arial"/>
                <a:cs typeface="Arial"/>
              </a:rPr>
              <a:t>monitored:</a:t>
            </a:r>
            <a:endParaRPr sz="1600" dirty="0">
              <a:solidFill>
                <a:schemeClr val="accent2">
                  <a:lumMod val="50000"/>
                </a:schemeClr>
              </a:solidFill>
              <a:latin typeface="Arial"/>
              <a:cs typeface="Arial"/>
            </a:endParaRPr>
          </a:p>
          <a:p>
            <a:pPr marL="258445" indent="-176530">
              <a:lnSpc>
                <a:spcPct val="100000"/>
              </a:lnSpc>
              <a:spcBef>
                <a:spcPts val="955"/>
              </a:spcBef>
              <a:buFont typeface="Arial"/>
              <a:buChar char="-"/>
              <a:tabLst>
                <a:tab pos="259079" algn="l"/>
              </a:tabLst>
            </a:pPr>
            <a:r>
              <a:rPr sz="1600" b="1" spc="-5" dirty="0">
                <a:solidFill>
                  <a:srgbClr val="000066"/>
                </a:solidFill>
                <a:latin typeface="Arial"/>
                <a:cs typeface="Arial"/>
              </a:rPr>
              <a:t>Quantity of steam generated per hour </a:t>
            </a:r>
            <a:r>
              <a:rPr sz="1600" b="1" spc="-10" dirty="0">
                <a:solidFill>
                  <a:srgbClr val="000066"/>
                </a:solidFill>
                <a:latin typeface="Arial"/>
                <a:cs typeface="Arial"/>
              </a:rPr>
              <a:t>(Q) </a:t>
            </a:r>
            <a:r>
              <a:rPr sz="1600" b="1" spc="-5" dirty="0">
                <a:solidFill>
                  <a:srgbClr val="000066"/>
                </a:solidFill>
                <a:latin typeface="Arial"/>
                <a:cs typeface="Arial"/>
              </a:rPr>
              <a:t>in</a:t>
            </a:r>
            <a:r>
              <a:rPr sz="1600" b="1" spc="155" dirty="0">
                <a:solidFill>
                  <a:srgbClr val="000066"/>
                </a:solidFill>
                <a:latin typeface="Arial"/>
                <a:cs typeface="Arial"/>
              </a:rPr>
              <a:t> </a:t>
            </a:r>
            <a:r>
              <a:rPr sz="1600" b="1" spc="-5" dirty="0">
                <a:solidFill>
                  <a:srgbClr val="000066"/>
                </a:solidFill>
                <a:latin typeface="Arial"/>
                <a:cs typeface="Arial"/>
              </a:rPr>
              <a:t>kg/hr</a:t>
            </a:r>
            <a:endParaRPr sz="1600" dirty="0">
              <a:latin typeface="Arial"/>
              <a:cs typeface="Arial"/>
            </a:endParaRPr>
          </a:p>
          <a:p>
            <a:pPr marL="258445" indent="-176530">
              <a:lnSpc>
                <a:spcPct val="100000"/>
              </a:lnSpc>
              <a:spcBef>
                <a:spcPts val="955"/>
              </a:spcBef>
              <a:buFont typeface="Arial"/>
              <a:buChar char="-"/>
              <a:tabLst>
                <a:tab pos="259079" algn="l"/>
              </a:tabLst>
            </a:pPr>
            <a:r>
              <a:rPr sz="1600" b="1" spc="-5" dirty="0">
                <a:solidFill>
                  <a:srgbClr val="000066"/>
                </a:solidFill>
                <a:latin typeface="Arial"/>
                <a:cs typeface="Arial"/>
              </a:rPr>
              <a:t>Quantity of fuel used per hour </a:t>
            </a:r>
            <a:r>
              <a:rPr sz="1600" b="1" spc="-10" dirty="0">
                <a:solidFill>
                  <a:srgbClr val="000066"/>
                </a:solidFill>
                <a:latin typeface="Arial"/>
                <a:cs typeface="Arial"/>
              </a:rPr>
              <a:t>(q) </a:t>
            </a:r>
            <a:r>
              <a:rPr sz="1600" b="1" spc="-5" dirty="0">
                <a:solidFill>
                  <a:srgbClr val="000066"/>
                </a:solidFill>
                <a:latin typeface="Arial"/>
                <a:cs typeface="Arial"/>
              </a:rPr>
              <a:t>in</a:t>
            </a:r>
            <a:r>
              <a:rPr sz="1600" b="1" spc="114" dirty="0">
                <a:solidFill>
                  <a:srgbClr val="000066"/>
                </a:solidFill>
                <a:latin typeface="Arial"/>
                <a:cs typeface="Arial"/>
              </a:rPr>
              <a:t> </a:t>
            </a:r>
            <a:r>
              <a:rPr sz="1600" b="1" spc="-5" dirty="0">
                <a:solidFill>
                  <a:srgbClr val="000066"/>
                </a:solidFill>
                <a:latin typeface="Arial"/>
                <a:cs typeface="Arial"/>
              </a:rPr>
              <a:t>kg/hr</a:t>
            </a:r>
            <a:endParaRPr sz="1600" dirty="0">
              <a:latin typeface="Arial"/>
              <a:cs typeface="Arial"/>
            </a:endParaRPr>
          </a:p>
          <a:p>
            <a:pPr marL="258445" marR="5080" indent="-176530">
              <a:lnSpc>
                <a:spcPct val="150000"/>
              </a:lnSpc>
              <a:buFont typeface="Arial"/>
              <a:buChar char="-"/>
              <a:tabLst>
                <a:tab pos="259079" algn="l"/>
              </a:tabLst>
            </a:pPr>
            <a:r>
              <a:rPr sz="1600" b="1" spc="-10" dirty="0">
                <a:solidFill>
                  <a:srgbClr val="000066"/>
                </a:solidFill>
                <a:latin typeface="Arial"/>
                <a:cs typeface="Arial"/>
              </a:rPr>
              <a:t>The </a:t>
            </a:r>
            <a:r>
              <a:rPr sz="1600" b="1" dirty="0">
                <a:solidFill>
                  <a:srgbClr val="000066"/>
                </a:solidFill>
                <a:latin typeface="Arial"/>
                <a:cs typeface="Arial"/>
              </a:rPr>
              <a:t>working </a:t>
            </a:r>
            <a:r>
              <a:rPr sz="1600" b="1" spc="-5" dirty="0">
                <a:solidFill>
                  <a:srgbClr val="000066"/>
                </a:solidFill>
                <a:latin typeface="Arial"/>
                <a:cs typeface="Arial"/>
              </a:rPr>
              <a:t>pressure (in kg/cm2(g)) and superheat temperature (oC), if  any</a:t>
            </a:r>
            <a:endParaRPr sz="1600" dirty="0">
              <a:latin typeface="Arial"/>
              <a:cs typeface="Arial"/>
            </a:endParaRPr>
          </a:p>
          <a:p>
            <a:pPr marL="258445" indent="-176530">
              <a:lnSpc>
                <a:spcPct val="100000"/>
              </a:lnSpc>
              <a:spcBef>
                <a:spcPts val="960"/>
              </a:spcBef>
              <a:buFont typeface="Arial"/>
              <a:buChar char="-"/>
              <a:tabLst>
                <a:tab pos="259079" algn="l"/>
              </a:tabLst>
            </a:pPr>
            <a:r>
              <a:rPr sz="1600" b="1" spc="-10" dirty="0">
                <a:solidFill>
                  <a:srgbClr val="000066"/>
                </a:solidFill>
                <a:latin typeface="Arial"/>
                <a:cs typeface="Arial"/>
              </a:rPr>
              <a:t>The </a:t>
            </a:r>
            <a:r>
              <a:rPr sz="1600" b="1" spc="-5" dirty="0">
                <a:solidFill>
                  <a:srgbClr val="000066"/>
                </a:solidFill>
                <a:latin typeface="Arial"/>
                <a:cs typeface="Arial"/>
              </a:rPr>
              <a:t>temperature of feed </a:t>
            </a:r>
            <a:r>
              <a:rPr sz="1600" b="1" dirty="0">
                <a:solidFill>
                  <a:srgbClr val="000066"/>
                </a:solidFill>
                <a:latin typeface="Arial"/>
                <a:cs typeface="Arial"/>
              </a:rPr>
              <a:t>water</a:t>
            </a:r>
            <a:r>
              <a:rPr sz="1600" b="1" spc="50" dirty="0">
                <a:solidFill>
                  <a:srgbClr val="000066"/>
                </a:solidFill>
                <a:latin typeface="Arial"/>
                <a:cs typeface="Arial"/>
              </a:rPr>
              <a:t> </a:t>
            </a:r>
            <a:r>
              <a:rPr sz="1600" b="1" spc="-5" dirty="0">
                <a:solidFill>
                  <a:srgbClr val="000066"/>
                </a:solidFill>
                <a:latin typeface="Arial"/>
                <a:cs typeface="Arial"/>
              </a:rPr>
              <a:t>(oC)</a:t>
            </a:r>
            <a:endParaRPr sz="1600" dirty="0">
              <a:latin typeface="Arial"/>
              <a:cs typeface="Arial"/>
            </a:endParaRPr>
          </a:p>
          <a:p>
            <a:pPr marL="258445" indent="-176530">
              <a:lnSpc>
                <a:spcPct val="100000"/>
              </a:lnSpc>
              <a:spcBef>
                <a:spcPts val="960"/>
              </a:spcBef>
              <a:buFont typeface="Arial"/>
              <a:buChar char="-"/>
              <a:tabLst>
                <a:tab pos="259079" algn="l"/>
              </a:tabLst>
            </a:pPr>
            <a:r>
              <a:rPr sz="1600" b="1" spc="-45" dirty="0">
                <a:solidFill>
                  <a:srgbClr val="000066"/>
                </a:solidFill>
                <a:latin typeface="Arial"/>
                <a:cs typeface="Arial"/>
              </a:rPr>
              <a:t>Type </a:t>
            </a:r>
            <a:r>
              <a:rPr sz="1600" b="1" spc="-5" dirty="0">
                <a:solidFill>
                  <a:srgbClr val="000066"/>
                </a:solidFill>
                <a:latin typeface="Arial"/>
                <a:cs typeface="Arial"/>
              </a:rPr>
              <a:t>of fuel and gross calorific </a:t>
            </a:r>
            <a:r>
              <a:rPr sz="1600" b="1" spc="-15" dirty="0">
                <a:solidFill>
                  <a:srgbClr val="000066"/>
                </a:solidFill>
                <a:latin typeface="Arial"/>
                <a:cs typeface="Arial"/>
              </a:rPr>
              <a:t>value </a:t>
            </a:r>
            <a:r>
              <a:rPr sz="1600" b="1" spc="-5" dirty="0">
                <a:solidFill>
                  <a:srgbClr val="000066"/>
                </a:solidFill>
                <a:latin typeface="Arial"/>
                <a:cs typeface="Arial"/>
              </a:rPr>
              <a:t>of </a:t>
            </a:r>
            <a:r>
              <a:rPr sz="1600" b="1" spc="-10" dirty="0">
                <a:solidFill>
                  <a:srgbClr val="000066"/>
                </a:solidFill>
                <a:latin typeface="Arial"/>
                <a:cs typeface="Arial"/>
              </a:rPr>
              <a:t>the </a:t>
            </a:r>
            <a:r>
              <a:rPr sz="1600" b="1" spc="-5" dirty="0">
                <a:solidFill>
                  <a:srgbClr val="000066"/>
                </a:solidFill>
                <a:latin typeface="Arial"/>
                <a:cs typeface="Arial"/>
              </a:rPr>
              <a:t>fuel (GCV) in kcal/kg of</a:t>
            </a:r>
            <a:r>
              <a:rPr sz="1600" b="1" spc="409" dirty="0">
                <a:solidFill>
                  <a:srgbClr val="000066"/>
                </a:solidFill>
                <a:latin typeface="Arial"/>
                <a:cs typeface="Arial"/>
              </a:rPr>
              <a:t> </a:t>
            </a:r>
            <a:r>
              <a:rPr sz="1600" b="1" spc="-5" dirty="0">
                <a:solidFill>
                  <a:srgbClr val="000066"/>
                </a:solidFill>
                <a:latin typeface="Arial"/>
                <a:cs typeface="Arial"/>
              </a:rPr>
              <a:t>fuel</a:t>
            </a:r>
            <a:endParaRPr sz="1600" dirty="0">
              <a:latin typeface="Arial"/>
              <a:cs typeface="Arial"/>
            </a:endParaRPr>
          </a:p>
        </p:txBody>
      </p:sp>
      <p:sp>
        <p:nvSpPr>
          <p:cNvPr id="21" name="object 21"/>
          <p:cNvSpPr/>
          <p:nvPr/>
        </p:nvSpPr>
        <p:spPr>
          <a:xfrm>
            <a:off x="1313688" y="361188"/>
            <a:ext cx="5026152" cy="902208"/>
          </a:xfrm>
          <a:prstGeom prst="rect">
            <a:avLst/>
          </a:prstGeom>
          <a:blipFill>
            <a:blip r:embed="rId3" cstate="print"/>
            <a:stretch>
              <a:fillRect/>
            </a:stretch>
          </a:blipFill>
        </p:spPr>
        <p:txBody>
          <a:bodyPr wrap="square" lIns="0" tIns="0" rIns="0" bIns="0" rtlCol="0"/>
          <a:lstStyle/>
          <a:p>
            <a:endParaRPr/>
          </a:p>
        </p:txBody>
      </p:sp>
      <p:sp>
        <p:nvSpPr>
          <p:cNvPr id="22" name="object 22"/>
          <p:cNvSpPr/>
          <p:nvPr/>
        </p:nvSpPr>
        <p:spPr>
          <a:xfrm>
            <a:off x="5803391" y="361188"/>
            <a:ext cx="649224" cy="902208"/>
          </a:xfrm>
          <a:prstGeom prst="rect">
            <a:avLst/>
          </a:prstGeom>
          <a:blipFill>
            <a:blip r:embed="rId4" cstate="print"/>
            <a:stretch>
              <a:fillRect/>
            </a:stretch>
          </a:blipFill>
        </p:spPr>
        <p:txBody>
          <a:bodyPr wrap="square" lIns="0" tIns="0" rIns="0" bIns="0" rtlCol="0"/>
          <a:lstStyle/>
          <a:p>
            <a:endParaRPr/>
          </a:p>
        </p:txBody>
      </p:sp>
      <p:sp>
        <p:nvSpPr>
          <p:cNvPr id="23" name="object 23"/>
          <p:cNvSpPr txBox="1">
            <a:spLocks noGrp="1"/>
          </p:cNvSpPr>
          <p:nvPr>
            <p:ph type="title"/>
          </p:nvPr>
        </p:nvSpPr>
        <p:spPr>
          <a:xfrm>
            <a:off x="1554607" y="467055"/>
            <a:ext cx="4514850" cy="514350"/>
          </a:xfrm>
          <a:prstGeom prst="rect">
            <a:avLst/>
          </a:prstGeom>
        </p:spPr>
        <p:txBody>
          <a:bodyPr vert="horz" wrap="square" lIns="0" tIns="13335" rIns="0" bIns="0" rtlCol="0">
            <a:spAutoFit/>
          </a:bodyPr>
          <a:lstStyle/>
          <a:p>
            <a:pPr marL="12700">
              <a:lnSpc>
                <a:spcPct val="100000"/>
              </a:lnSpc>
              <a:spcBef>
                <a:spcPts val="105"/>
              </a:spcBef>
            </a:pPr>
            <a:r>
              <a:rPr spc="-5" dirty="0"/>
              <a:t>Assessment </a:t>
            </a:r>
            <a:r>
              <a:rPr dirty="0"/>
              <a:t>of a</a:t>
            </a:r>
            <a:r>
              <a:rPr spc="-80" dirty="0"/>
              <a:t> </a:t>
            </a:r>
            <a:r>
              <a:rPr spc="-5" dirty="0"/>
              <a:t>Boiler</a:t>
            </a:r>
          </a:p>
        </p:txBody>
      </p:sp>
      <p:sp>
        <p:nvSpPr>
          <p:cNvPr id="24" name="object 24"/>
          <p:cNvSpPr txBox="1">
            <a:spLocks noGrp="1"/>
          </p:cNvSpPr>
          <p:nvPr>
            <p:ph type="sldNum" sz="quarter" idx="7"/>
          </p:nvPr>
        </p:nvSpPr>
        <p:spPr>
          <a:xfrm>
            <a:off x="8179344" y="6324600"/>
            <a:ext cx="337820" cy="205184"/>
          </a:xfrm>
          <a:prstGeom prst="rect">
            <a:avLst/>
          </a:prstGeom>
        </p:spPr>
        <p:txBody>
          <a:bodyPr vert="horz" wrap="square" lIns="0" tIns="0" rIns="0" bIns="0" rtlCol="0">
            <a:spAutoFit/>
          </a:bodyPr>
          <a:lstStyle/>
          <a:p>
            <a:pPr marL="25400">
              <a:lnSpc>
                <a:spcPts val="1630"/>
              </a:lnSpc>
            </a:pPr>
            <a:fld id="{81D60167-4931-47E6-BA6A-407CBD079E47}" type="slidenum">
              <a:rPr dirty="0"/>
              <a:t>20</a:t>
            </a:fld>
            <a:endParaRP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8"/>
          <p:cNvSpPr txBox="1"/>
          <p:nvPr/>
        </p:nvSpPr>
        <p:spPr>
          <a:xfrm>
            <a:off x="457200" y="1143000"/>
            <a:ext cx="8150732" cy="2229456"/>
          </a:xfrm>
          <a:prstGeom prst="rect">
            <a:avLst/>
          </a:prstGeom>
        </p:spPr>
        <p:txBody>
          <a:bodyPr vert="horz" wrap="square" lIns="0" tIns="13335" rIns="0" bIns="0" rtlCol="0">
            <a:spAutoFit/>
          </a:bodyPr>
          <a:lstStyle/>
          <a:p>
            <a:pPr algn="just">
              <a:tabLst>
                <a:tab pos="457200" algn="l"/>
              </a:tabLst>
            </a:pPr>
            <a:r>
              <a:rPr lang="en-IN" altLang="en-US" sz="2400" dirty="0" smtClean="0"/>
              <a:t>	</a:t>
            </a:r>
            <a:r>
              <a:rPr lang="en-IN" altLang="en-US" sz="2400" dirty="0" smtClean="0">
                <a:solidFill>
                  <a:srgbClr val="002060"/>
                </a:solidFill>
              </a:rPr>
              <a:t>Evaporation </a:t>
            </a:r>
            <a:r>
              <a:rPr lang="en-IN" altLang="en-US" sz="2400" dirty="0">
                <a:solidFill>
                  <a:srgbClr val="002060"/>
                </a:solidFill>
              </a:rPr>
              <a:t>ratio monitoring is best suited for any boiler when its own performance is compared on day to day basis as a performance indicator; given that enthalpy gain in steam and fuel calorific value remain constant. </a:t>
            </a:r>
          </a:p>
          <a:p>
            <a:pPr algn="just">
              <a:tabLst>
                <a:tab pos="457200" algn="l"/>
              </a:tabLst>
            </a:pPr>
            <a:r>
              <a:rPr lang="en-IN" altLang="en-US" sz="2400" dirty="0" smtClean="0"/>
              <a:t>	</a:t>
            </a:r>
            <a:r>
              <a:rPr lang="en-IN" altLang="en-US" sz="2400" dirty="0" smtClean="0">
                <a:solidFill>
                  <a:schemeClr val="accent3">
                    <a:lumMod val="75000"/>
                  </a:schemeClr>
                </a:solidFill>
              </a:rPr>
              <a:t>A </a:t>
            </a:r>
            <a:r>
              <a:rPr lang="en-IN" altLang="en-US" sz="2400" dirty="0">
                <a:solidFill>
                  <a:schemeClr val="accent3">
                    <a:lumMod val="75000"/>
                  </a:schemeClr>
                </a:solidFill>
              </a:rPr>
              <a:t>drop in evaporation ratio indicates a drop in Boiler efficiency</a:t>
            </a:r>
            <a:r>
              <a:rPr lang="en-IN" altLang="en-US" sz="2400" dirty="0" smtClean="0">
                <a:solidFill>
                  <a:schemeClr val="accent3">
                    <a:lumMod val="75000"/>
                  </a:schemeClr>
                </a:solidFill>
              </a:rPr>
              <a:t>.</a:t>
            </a:r>
            <a:endParaRPr sz="2900" dirty="0">
              <a:latin typeface="Arial"/>
              <a:cs typeface="Arial"/>
            </a:endParaRPr>
          </a:p>
        </p:txBody>
      </p:sp>
      <p:sp>
        <p:nvSpPr>
          <p:cNvPr id="21" name="object 21"/>
          <p:cNvSpPr/>
          <p:nvPr/>
        </p:nvSpPr>
        <p:spPr>
          <a:xfrm>
            <a:off x="1313688" y="304800"/>
            <a:ext cx="5026152" cy="902208"/>
          </a:xfrm>
          <a:prstGeom prst="rect">
            <a:avLst/>
          </a:prstGeom>
          <a:blipFill>
            <a:blip r:embed="rId2" cstate="print"/>
            <a:stretch>
              <a:fillRect/>
            </a:stretch>
          </a:blipFill>
        </p:spPr>
        <p:txBody>
          <a:bodyPr wrap="square" lIns="0" tIns="0" rIns="0" bIns="0" rtlCol="0"/>
          <a:lstStyle/>
          <a:p>
            <a:endParaRPr/>
          </a:p>
        </p:txBody>
      </p:sp>
      <p:sp>
        <p:nvSpPr>
          <p:cNvPr id="22" name="object 22"/>
          <p:cNvSpPr/>
          <p:nvPr/>
        </p:nvSpPr>
        <p:spPr>
          <a:xfrm>
            <a:off x="5803391" y="361188"/>
            <a:ext cx="649224" cy="902208"/>
          </a:xfrm>
          <a:prstGeom prst="rect">
            <a:avLst/>
          </a:prstGeom>
          <a:blipFill>
            <a:blip r:embed="rId3" cstate="print"/>
            <a:stretch>
              <a:fillRect/>
            </a:stretch>
          </a:blipFill>
        </p:spPr>
        <p:txBody>
          <a:bodyPr wrap="square" lIns="0" tIns="0" rIns="0" bIns="0" rtlCol="0"/>
          <a:lstStyle/>
          <a:p>
            <a:endParaRPr/>
          </a:p>
        </p:txBody>
      </p:sp>
      <p:sp>
        <p:nvSpPr>
          <p:cNvPr id="23" name="object 23"/>
          <p:cNvSpPr txBox="1">
            <a:spLocks noGrp="1"/>
          </p:cNvSpPr>
          <p:nvPr>
            <p:ph type="title"/>
          </p:nvPr>
        </p:nvSpPr>
        <p:spPr>
          <a:xfrm>
            <a:off x="1554607" y="467055"/>
            <a:ext cx="4514850" cy="514350"/>
          </a:xfrm>
          <a:prstGeom prst="rect">
            <a:avLst/>
          </a:prstGeom>
        </p:spPr>
        <p:txBody>
          <a:bodyPr vert="horz" wrap="square" lIns="0" tIns="13335" rIns="0" bIns="0" rtlCol="0">
            <a:spAutoFit/>
          </a:bodyPr>
          <a:lstStyle/>
          <a:p>
            <a:pPr marL="12700">
              <a:lnSpc>
                <a:spcPct val="100000"/>
              </a:lnSpc>
              <a:spcBef>
                <a:spcPts val="105"/>
              </a:spcBef>
            </a:pPr>
            <a:r>
              <a:rPr spc="-5" dirty="0"/>
              <a:t>Assessment </a:t>
            </a:r>
            <a:r>
              <a:rPr dirty="0"/>
              <a:t>of a</a:t>
            </a:r>
            <a:r>
              <a:rPr spc="-80" dirty="0"/>
              <a:t> </a:t>
            </a:r>
            <a:r>
              <a:rPr spc="-5" dirty="0"/>
              <a:t>Boiler</a:t>
            </a:r>
          </a:p>
        </p:txBody>
      </p:sp>
      <p:sp>
        <p:nvSpPr>
          <p:cNvPr id="24" name="object 24"/>
          <p:cNvSpPr txBox="1">
            <a:spLocks noGrp="1"/>
          </p:cNvSpPr>
          <p:nvPr>
            <p:ph type="sldNum" sz="quarter" idx="7"/>
          </p:nvPr>
        </p:nvSpPr>
        <p:spPr>
          <a:xfrm>
            <a:off x="8179344" y="6324600"/>
            <a:ext cx="337820" cy="205184"/>
          </a:xfrm>
          <a:prstGeom prst="rect">
            <a:avLst/>
          </a:prstGeom>
        </p:spPr>
        <p:txBody>
          <a:bodyPr vert="horz" wrap="square" lIns="0" tIns="0" rIns="0" bIns="0" rtlCol="0">
            <a:spAutoFit/>
          </a:bodyPr>
          <a:lstStyle/>
          <a:p>
            <a:pPr marL="25400">
              <a:lnSpc>
                <a:spcPts val="1630"/>
              </a:lnSpc>
            </a:pPr>
            <a:fld id="{81D60167-4931-47E6-BA6A-407CBD079E47}" type="slidenum">
              <a:rPr dirty="0"/>
              <a:t>21</a:t>
            </a:fld>
            <a:endParaRPr dirty="0"/>
          </a:p>
        </p:txBody>
      </p:sp>
      <p:sp>
        <p:nvSpPr>
          <p:cNvPr id="19" name="Content Placeholder 2"/>
          <p:cNvSpPr txBox="1">
            <a:spLocks/>
          </p:cNvSpPr>
          <p:nvPr/>
        </p:nvSpPr>
        <p:spPr>
          <a:xfrm>
            <a:off x="685800" y="3352800"/>
            <a:ext cx="8037766" cy="1295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200" b="1" i="0" u="none" strike="noStrike" kern="1200" cap="none" spc="0" normalizeH="0" baseline="0" noProof="0" dirty="0" smtClean="0">
                <a:ln>
                  <a:noFill/>
                </a:ln>
                <a:solidFill>
                  <a:srgbClr val="002060"/>
                </a:solidFill>
                <a:effectLst/>
                <a:uLnTx/>
                <a:uFillTx/>
                <a:latin typeface="Calibri"/>
                <a:ea typeface="+mn-ea"/>
                <a:cs typeface="+mn-cs"/>
              </a:rPr>
              <a:t>Evaporation Ratio (Steam-Fuel consumption ratio)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200" b="1" i="0" u="none" strike="noStrike" kern="1200" cap="none" spc="0" normalizeH="0" baseline="0" noProof="0" dirty="0" smtClean="0">
                <a:ln>
                  <a:noFill/>
                </a:ln>
                <a:solidFill>
                  <a:srgbClr val="002060"/>
                </a:solidFill>
                <a:effectLst/>
                <a:uLnTx/>
                <a:uFillTx/>
                <a:latin typeface="Calibri"/>
                <a:ea typeface="+mn-ea"/>
                <a:cs typeface="+mn-cs"/>
              </a:rPr>
              <a:t>                                =  </a:t>
            </a:r>
            <a:r>
              <a:rPr kumimoji="0" lang="en-US" sz="2200" b="1" i="0" u="sng" strike="noStrike" kern="1200" cap="none" spc="0" normalizeH="0" baseline="0" noProof="0" dirty="0" smtClean="0">
                <a:ln>
                  <a:noFill/>
                </a:ln>
                <a:solidFill>
                  <a:srgbClr val="002060"/>
                </a:solidFill>
                <a:effectLst/>
                <a:uLnTx/>
                <a:uFillTx/>
                <a:latin typeface="Calibri"/>
                <a:ea typeface="+mn-ea"/>
                <a:cs typeface="+mn-cs"/>
              </a:rPr>
              <a:t>Feed water consumption (kg/hr)</a:t>
            </a:r>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0" lang="en-US" sz="2200" b="1" i="0" u="none" strike="noStrike" kern="1200" cap="none" spc="0" normalizeH="0" baseline="0" noProof="0" dirty="0" smtClean="0">
                <a:ln>
                  <a:noFill/>
                </a:ln>
                <a:solidFill>
                  <a:srgbClr val="002060"/>
                </a:solidFill>
                <a:effectLst/>
                <a:uLnTx/>
                <a:uFillTx/>
                <a:latin typeface="Calibri"/>
                <a:ea typeface="+mn-ea"/>
                <a:cs typeface="+mn-cs"/>
              </a:rPr>
              <a:t>                                    Fuel consumption (kg/hr)</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1600" b="1" i="0" u="none" strike="noStrike" kern="1200" cap="none" spc="0" normalizeH="0" baseline="0" noProof="0" dirty="0" smtClean="0">
              <a:ln>
                <a:noFill/>
              </a:ln>
              <a:solidFill>
                <a:srgbClr val="00206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1700" b="0" i="0" u="none" strike="noStrike" kern="1200" cap="none" spc="0" normalizeH="0" baseline="0" noProof="0" dirty="0" smtClean="0">
              <a:ln>
                <a:noFill/>
              </a:ln>
              <a:solidFill>
                <a:srgbClr val="002060"/>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100" b="0" i="0" u="none" strike="noStrike" kern="1200" cap="none" spc="0" normalizeH="0" baseline="0" noProof="0" dirty="0">
              <a:ln>
                <a:noFill/>
              </a:ln>
              <a:solidFill>
                <a:srgbClr val="002060"/>
              </a:solidFill>
              <a:effectLst/>
              <a:uLnTx/>
              <a:uFillTx/>
              <a:latin typeface="Calibri"/>
              <a:ea typeface="+mn-ea"/>
              <a:cs typeface="+mn-cs"/>
            </a:endParaRPr>
          </a:p>
        </p:txBody>
      </p:sp>
      <p:graphicFrame>
        <p:nvGraphicFramePr>
          <p:cNvPr id="20" name="Table 19"/>
          <p:cNvGraphicFramePr>
            <a:graphicFrameLocks noGrp="1"/>
          </p:cNvGraphicFramePr>
          <p:nvPr>
            <p:extLst>
              <p:ext uri="{D42A27DB-BD31-4B8C-83A1-F6EECF244321}">
                <p14:modId xmlns:p14="http://schemas.microsoft.com/office/powerpoint/2010/main" val="2860608967"/>
              </p:ext>
            </p:extLst>
          </p:nvPr>
        </p:nvGraphicFramePr>
        <p:xfrm>
          <a:off x="762000" y="4650571"/>
          <a:ext cx="7696200" cy="1597830"/>
        </p:xfrm>
        <a:graphic>
          <a:graphicData uri="http://schemas.openxmlformats.org/drawingml/2006/table">
            <a:tbl>
              <a:tblPr bandRow="1">
                <a:tableStyleId>{3B4B98B0-60AC-42C2-AFA5-B58CD77FA1E5}</a:tableStyleId>
              </a:tblPr>
              <a:tblGrid>
                <a:gridCol w="3853510"/>
                <a:gridCol w="3842690"/>
              </a:tblGrid>
              <a:tr h="383895">
                <a:tc>
                  <a:txBody>
                    <a:bodyPr/>
                    <a:lstStyle/>
                    <a:p>
                      <a:pPr marL="0" marR="67310" algn="ctr">
                        <a:lnSpc>
                          <a:spcPct val="120000"/>
                        </a:lnSpc>
                        <a:spcBef>
                          <a:spcPts val="0"/>
                        </a:spcBef>
                        <a:spcAft>
                          <a:spcPts val="0"/>
                        </a:spcAft>
                      </a:pPr>
                      <a:r>
                        <a:rPr lang="en-IN" sz="2000" b="1" dirty="0">
                          <a:solidFill>
                            <a:schemeClr val="accent3">
                              <a:lumMod val="50000"/>
                            </a:schemeClr>
                          </a:solidFill>
                          <a:effectLst/>
                        </a:rPr>
                        <a:t>Type of fuel</a:t>
                      </a:r>
                      <a:endParaRPr lang="en-US" sz="1800" b="1" dirty="0">
                        <a:solidFill>
                          <a:schemeClr val="accent3">
                            <a:lumMod val="50000"/>
                          </a:schemeClr>
                        </a:solidFill>
                        <a:effectLst/>
                        <a:latin typeface="Verdana"/>
                        <a:ea typeface="Verdana"/>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67310" algn="ctr">
                        <a:lnSpc>
                          <a:spcPct val="120000"/>
                        </a:lnSpc>
                        <a:spcBef>
                          <a:spcPts val="0"/>
                        </a:spcBef>
                        <a:spcAft>
                          <a:spcPts val="0"/>
                        </a:spcAft>
                      </a:pPr>
                      <a:r>
                        <a:rPr lang="en-IN" sz="2000" b="1" dirty="0">
                          <a:solidFill>
                            <a:schemeClr val="accent3">
                              <a:lumMod val="50000"/>
                            </a:schemeClr>
                          </a:solidFill>
                          <a:effectLst/>
                        </a:rPr>
                        <a:t> Typical Evaporation Ratio </a:t>
                      </a:r>
                      <a:endParaRPr lang="en-US" sz="1800" b="1" dirty="0">
                        <a:solidFill>
                          <a:schemeClr val="accent3">
                            <a:lumMod val="50000"/>
                          </a:schemeClr>
                        </a:solidFill>
                        <a:effectLst/>
                        <a:latin typeface="Verdana"/>
                        <a:ea typeface="Verdana"/>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213935">
                <a:tc>
                  <a:txBody>
                    <a:bodyPr/>
                    <a:lstStyle/>
                    <a:p>
                      <a:pPr marL="0" marR="0" algn="just">
                        <a:lnSpc>
                          <a:spcPct val="120000"/>
                        </a:lnSpc>
                        <a:spcBef>
                          <a:spcPts val="0"/>
                        </a:spcBef>
                        <a:spcAft>
                          <a:spcPts val="0"/>
                        </a:spcAft>
                      </a:pPr>
                      <a:r>
                        <a:rPr lang="en-IN" sz="2000" b="1" dirty="0" smtClean="0">
                          <a:solidFill>
                            <a:srgbClr val="00B0F0"/>
                          </a:solidFill>
                          <a:effectLst/>
                        </a:rPr>
                        <a:t>    Fuel </a:t>
                      </a:r>
                      <a:r>
                        <a:rPr lang="en-IN" sz="2000" b="1" dirty="0">
                          <a:solidFill>
                            <a:srgbClr val="00B0F0"/>
                          </a:solidFill>
                          <a:effectLst/>
                        </a:rPr>
                        <a:t>oil</a:t>
                      </a:r>
                      <a:endParaRPr lang="en-US" sz="1800" b="1" dirty="0">
                        <a:solidFill>
                          <a:srgbClr val="00B0F0"/>
                        </a:solidFill>
                        <a:effectLst/>
                      </a:endParaRPr>
                    </a:p>
                    <a:p>
                      <a:pPr marL="0" marR="0" algn="just">
                        <a:lnSpc>
                          <a:spcPct val="120000"/>
                        </a:lnSpc>
                        <a:spcBef>
                          <a:spcPts val="0"/>
                        </a:spcBef>
                        <a:spcAft>
                          <a:spcPts val="0"/>
                        </a:spcAft>
                      </a:pPr>
                      <a:r>
                        <a:rPr lang="en-IN" sz="2000" b="1" dirty="0" smtClean="0">
                          <a:solidFill>
                            <a:srgbClr val="00B0F0"/>
                          </a:solidFill>
                          <a:effectLst/>
                        </a:rPr>
                        <a:t>    Solid </a:t>
                      </a:r>
                      <a:r>
                        <a:rPr lang="en-IN" sz="2000" b="1" dirty="0">
                          <a:solidFill>
                            <a:srgbClr val="00B0F0"/>
                          </a:solidFill>
                          <a:effectLst/>
                        </a:rPr>
                        <a:t>fuel</a:t>
                      </a:r>
                      <a:endParaRPr lang="en-US" sz="1800" b="1" dirty="0">
                        <a:solidFill>
                          <a:srgbClr val="00B0F0"/>
                        </a:solidFill>
                        <a:effectLst/>
                      </a:endParaRPr>
                    </a:p>
                    <a:p>
                      <a:pPr marL="0" marR="0" algn="just">
                        <a:lnSpc>
                          <a:spcPct val="120000"/>
                        </a:lnSpc>
                        <a:spcBef>
                          <a:spcPts val="0"/>
                        </a:spcBef>
                        <a:spcAft>
                          <a:spcPts val="0"/>
                        </a:spcAft>
                      </a:pPr>
                      <a:r>
                        <a:rPr lang="en-IN" sz="2000" b="1" dirty="0" smtClean="0">
                          <a:solidFill>
                            <a:srgbClr val="00B0F0"/>
                          </a:solidFill>
                          <a:effectLst/>
                        </a:rPr>
                        <a:t>    Gaseous </a:t>
                      </a:r>
                      <a:r>
                        <a:rPr lang="en-IN" sz="2000" b="1" dirty="0">
                          <a:solidFill>
                            <a:srgbClr val="00B0F0"/>
                          </a:solidFill>
                          <a:effectLst/>
                        </a:rPr>
                        <a:t>fuel</a:t>
                      </a:r>
                      <a:endParaRPr lang="en-US" sz="1800" b="1" dirty="0">
                        <a:solidFill>
                          <a:srgbClr val="00B0F0"/>
                        </a:solidFill>
                        <a:effectLst/>
                        <a:latin typeface="Verdana"/>
                        <a:ea typeface="Verdana"/>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lnSpc>
                          <a:spcPct val="120000"/>
                        </a:lnSpc>
                        <a:spcBef>
                          <a:spcPts val="0"/>
                        </a:spcBef>
                        <a:spcAft>
                          <a:spcPts val="0"/>
                        </a:spcAft>
                      </a:pPr>
                      <a:r>
                        <a:rPr lang="en-IN" sz="2000" b="1" dirty="0">
                          <a:solidFill>
                            <a:srgbClr val="00B0F0"/>
                          </a:solidFill>
                          <a:effectLst/>
                        </a:rPr>
                        <a:t> </a:t>
                      </a:r>
                      <a:r>
                        <a:rPr lang="en-IN" sz="2000" b="1" dirty="0" smtClean="0">
                          <a:solidFill>
                            <a:srgbClr val="00B0F0"/>
                          </a:solidFill>
                          <a:effectLst/>
                        </a:rPr>
                        <a:t>    ~ </a:t>
                      </a:r>
                      <a:r>
                        <a:rPr lang="en-IN" sz="2000" b="1" dirty="0">
                          <a:solidFill>
                            <a:srgbClr val="00B0F0"/>
                          </a:solidFill>
                          <a:effectLst/>
                        </a:rPr>
                        <a:t>13–14 kg steam/kg fuel oil</a:t>
                      </a:r>
                      <a:endParaRPr lang="en-US" sz="1800" b="1" dirty="0">
                        <a:solidFill>
                          <a:srgbClr val="00B0F0"/>
                        </a:solidFill>
                        <a:effectLst/>
                      </a:endParaRPr>
                    </a:p>
                    <a:p>
                      <a:pPr marL="0" marR="0" algn="just">
                        <a:lnSpc>
                          <a:spcPct val="120000"/>
                        </a:lnSpc>
                        <a:spcBef>
                          <a:spcPts val="0"/>
                        </a:spcBef>
                        <a:spcAft>
                          <a:spcPts val="0"/>
                        </a:spcAft>
                      </a:pPr>
                      <a:r>
                        <a:rPr lang="en-IN" sz="2000" b="1" dirty="0">
                          <a:solidFill>
                            <a:srgbClr val="00B0F0"/>
                          </a:solidFill>
                          <a:effectLst/>
                        </a:rPr>
                        <a:t> </a:t>
                      </a:r>
                      <a:r>
                        <a:rPr lang="en-IN" sz="2000" b="1" dirty="0" smtClean="0">
                          <a:solidFill>
                            <a:srgbClr val="00B0F0"/>
                          </a:solidFill>
                          <a:effectLst/>
                        </a:rPr>
                        <a:t>    ~ </a:t>
                      </a:r>
                      <a:r>
                        <a:rPr lang="en-IN" sz="2000" b="1" dirty="0">
                          <a:solidFill>
                            <a:srgbClr val="00B0F0"/>
                          </a:solidFill>
                          <a:effectLst/>
                        </a:rPr>
                        <a:t>4–5 kg steam/kg solid fuel</a:t>
                      </a:r>
                      <a:endParaRPr lang="en-US" sz="1800" b="1" dirty="0">
                        <a:solidFill>
                          <a:srgbClr val="00B0F0"/>
                        </a:solidFill>
                        <a:effectLst/>
                      </a:endParaRPr>
                    </a:p>
                    <a:p>
                      <a:pPr marL="0" marR="0" algn="just">
                        <a:lnSpc>
                          <a:spcPct val="120000"/>
                        </a:lnSpc>
                        <a:spcBef>
                          <a:spcPts val="0"/>
                        </a:spcBef>
                        <a:spcAft>
                          <a:spcPts val="0"/>
                        </a:spcAft>
                      </a:pPr>
                      <a:r>
                        <a:rPr lang="en-IN" sz="2000" b="1" dirty="0">
                          <a:solidFill>
                            <a:srgbClr val="00B0F0"/>
                          </a:solidFill>
                          <a:effectLst/>
                        </a:rPr>
                        <a:t> </a:t>
                      </a:r>
                      <a:r>
                        <a:rPr lang="en-IN" sz="2000" b="1" dirty="0" smtClean="0">
                          <a:solidFill>
                            <a:srgbClr val="00B0F0"/>
                          </a:solidFill>
                          <a:effectLst/>
                        </a:rPr>
                        <a:t>    ~ </a:t>
                      </a:r>
                      <a:r>
                        <a:rPr lang="en-IN" sz="2000" b="1" dirty="0">
                          <a:solidFill>
                            <a:srgbClr val="00B0F0"/>
                          </a:solidFill>
                          <a:effectLst/>
                        </a:rPr>
                        <a:t>13 kg steam/Nm</a:t>
                      </a:r>
                      <a:r>
                        <a:rPr lang="en-IN" sz="2000" b="1" baseline="30000" dirty="0">
                          <a:solidFill>
                            <a:srgbClr val="00B0F0"/>
                          </a:solidFill>
                          <a:effectLst/>
                        </a:rPr>
                        <a:t>3</a:t>
                      </a:r>
                      <a:r>
                        <a:rPr lang="en-IN" sz="2000" b="1" dirty="0">
                          <a:solidFill>
                            <a:srgbClr val="00B0F0"/>
                          </a:solidFill>
                          <a:effectLst/>
                        </a:rPr>
                        <a:t> gaseous fuel</a:t>
                      </a:r>
                      <a:endParaRPr lang="en-US" sz="1800" b="1" dirty="0">
                        <a:solidFill>
                          <a:srgbClr val="00B0F0"/>
                        </a:solidFill>
                        <a:effectLst/>
                        <a:latin typeface="Verdana"/>
                        <a:ea typeface="Verdana"/>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42758678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8"/>
          <p:cNvSpPr/>
          <p:nvPr/>
        </p:nvSpPr>
        <p:spPr>
          <a:xfrm>
            <a:off x="4994782" y="6135624"/>
            <a:ext cx="411479" cy="569976"/>
          </a:xfrm>
          <a:prstGeom prst="rect">
            <a:avLst/>
          </a:prstGeom>
          <a:blipFill>
            <a:blip r:embed="rId3" cstate="print"/>
            <a:stretch>
              <a:fillRect/>
            </a:stretch>
          </a:blipFill>
        </p:spPr>
        <p:txBody>
          <a:bodyPr wrap="square" lIns="0" tIns="0" rIns="0" bIns="0" rtlCol="0"/>
          <a:lstStyle/>
          <a:p>
            <a:endParaRPr/>
          </a:p>
        </p:txBody>
      </p:sp>
      <p:sp>
        <p:nvSpPr>
          <p:cNvPr id="9" name="object 9"/>
          <p:cNvSpPr/>
          <p:nvPr/>
        </p:nvSpPr>
        <p:spPr>
          <a:xfrm>
            <a:off x="8365235" y="1484375"/>
            <a:ext cx="589787" cy="818388"/>
          </a:xfrm>
          <a:prstGeom prst="rect">
            <a:avLst/>
          </a:prstGeom>
          <a:blipFill>
            <a:blip r:embed="rId4" cstate="print"/>
            <a:stretch>
              <a:fillRect/>
            </a:stretch>
          </a:blipFill>
        </p:spPr>
        <p:txBody>
          <a:bodyPr wrap="square" lIns="0" tIns="0" rIns="0" bIns="0" rtlCol="0"/>
          <a:lstStyle/>
          <a:p>
            <a:endParaRPr/>
          </a:p>
        </p:txBody>
      </p:sp>
      <p:sp>
        <p:nvSpPr>
          <p:cNvPr id="10" name="object 10"/>
          <p:cNvSpPr txBox="1"/>
          <p:nvPr/>
        </p:nvSpPr>
        <p:spPr>
          <a:xfrm>
            <a:off x="827405" y="1262254"/>
            <a:ext cx="7021195" cy="5268595"/>
          </a:xfrm>
          <a:prstGeom prst="rect">
            <a:avLst/>
          </a:prstGeom>
        </p:spPr>
        <p:txBody>
          <a:bodyPr vert="horz" wrap="square" lIns="0" tIns="249554" rIns="0" bIns="0" rtlCol="0">
            <a:spAutoFit/>
          </a:bodyPr>
          <a:lstStyle/>
          <a:p>
            <a:pPr marL="12700">
              <a:lnSpc>
                <a:spcPct val="100000"/>
              </a:lnSpc>
              <a:spcBef>
                <a:spcPts val="1964"/>
              </a:spcBef>
            </a:pPr>
            <a:r>
              <a:rPr sz="2900" b="1" dirty="0">
                <a:solidFill>
                  <a:srgbClr val="FF0000"/>
                </a:solidFill>
                <a:latin typeface="Arial"/>
                <a:cs typeface="Arial"/>
              </a:rPr>
              <a:t>BOILER </a:t>
            </a:r>
            <a:r>
              <a:rPr sz="2900" b="1" spc="-20" dirty="0">
                <a:solidFill>
                  <a:srgbClr val="FF0000"/>
                </a:solidFill>
                <a:latin typeface="Arial"/>
                <a:cs typeface="Arial"/>
              </a:rPr>
              <a:t>EFFICIENCY: </a:t>
            </a:r>
            <a:r>
              <a:rPr sz="2900" b="1" dirty="0">
                <a:solidFill>
                  <a:srgbClr val="FF0000"/>
                </a:solidFill>
                <a:latin typeface="Arial"/>
                <a:cs typeface="Arial"/>
              </a:rPr>
              <a:t>DIRECT</a:t>
            </a:r>
            <a:r>
              <a:rPr sz="2900" b="1" spc="-55" dirty="0">
                <a:solidFill>
                  <a:srgbClr val="FF0000"/>
                </a:solidFill>
                <a:latin typeface="Arial"/>
                <a:cs typeface="Arial"/>
              </a:rPr>
              <a:t> </a:t>
            </a:r>
            <a:r>
              <a:rPr sz="2900" b="1" dirty="0">
                <a:solidFill>
                  <a:srgbClr val="FF0000"/>
                </a:solidFill>
                <a:latin typeface="Arial"/>
                <a:cs typeface="Arial"/>
              </a:rPr>
              <a:t>METHOD</a:t>
            </a:r>
            <a:endParaRPr sz="2900" dirty="0">
              <a:latin typeface="Arial"/>
              <a:cs typeface="Arial"/>
            </a:endParaRPr>
          </a:p>
          <a:p>
            <a:pPr marL="300990">
              <a:lnSpc>
                <a:spcPct val="100000"/>
              </a:lnSpc>
              <a:spcBef>
                <a:spcPts val="1600"/>
              </a:spcBef>
            </a:pPr>
            <a:r>
              <a:rPr sz="2500" b="1" spc="-5" dirty="0">
                <a:solidFill>
                  <a:srgbClr val="000066"/>
                </a:solidFill>
                <a:latin typeface="Arial"/>
                <a:cs typeface="Arial"/>
              </a:rPr>
              <a:t>Advantages</a:t>
            </a:r>
            <a:endParaRPr sz="2500" dirty="0">
              <a:latin typeface="Arial"/>
              <a:cs typeface="Arial"/>
            </a:endParaRPr>
          </a:p>
          <a:p>
            <a:pPr marL="702945" indent="-401955">
              <a:lnSpc>
                <a:spcPct val="100000"/>
              </a:lnSpc>
              <a:spcBef>
                <a:spcPts val="1325"/>
              </a:spcBef>
              <a:buFont typeface="Arial"/>
              <a:buChar char="•"/>
              <a:tabLst>
                <a:tab pos="702945" algn="l"/>
                <a:tab pos="703580" algn="l"/>
              </a:tabLst>
            </a:pPr>
            <a:r>
              <a:rPr sz="2000" b="1" dirty="0">
                <a:solidFill>
                  <a:srgbClr val="000066"/>
                </a:solidFill>
                <a:latin typeface="Arial"/>
                <a:cs typeface="Arial"/>
              </a:rPr>
              <a:t>Quick</a:t>
            </a:r>
            <a:r>
              <a:rPr sz="2000" b="1" spc="-80" dirty="0">
                <a:solidFill>
                  <a:srgbClr val="000066"/>
                </a:solidFill>
                <a:latin typeface="Arial"/>
                <a:cs typeface="Arial"/>
              </a:rPr>
              <a:t> </a:t>
            </a:r>
            <a:r>
              <a:rPr sz="2000" b="1" spc="-5" dirty="0">
                <a:solidFill>
                  <a:srgbClr val="000066"/>
                </a:solidFill>
                <a:latin typeface="Arial"/>
                <a:cs typeface="Arial"/>
              </a:rPr>
              <a:t>evaluation</a:t>
            </a:r>
            <a:endParaRPr sz="2000" dirty="0">
              <a:latin typeface="Arial"/>
              <a:cs typeface="Arial"/>
            </a:endParaRPr>
          </a:p>
          <a:p>
            <a:pPr marL="702945" indent="-401955">
              <a:lnSpc>
                <a:spcPct val="100000"/>
              </a:lnSpc>
              <a:spcBef>
                <a:spcPts val="1195"/>
              </a:spcBef>
              <a:buFont typeface="Arial"/>
              <a:buChar char="•"/>
              <a:tabLst>
                <a:tab pos="702945" algn="l"/>
                <a:tab pos="703580" algn="l"/>
              </a:tabLst>
            </a:pPr>
            <a:r>
              <a:rPr sz="2000" b="1" spc="-5" dirty="0">
                <a:solidFill>
                  <a:srgbClr val="000066"/>
                </a:solidFill>
                <a:latin typeface="Arial"/>
                <a:cs typeface="Arial"/>
              </a:rPr>
              <a:t>Few </a:t>
            </a:r>
            <a:r>
              <a:rPr sz="2000" b="1" dirty="0">
                <a:solidFill>
                  <a:srgbClr val="000066"/>
                </a:solidFill>
                <a:latin typeface="Arial"/>
                <a:cs typeface="Arial"/>
              </a:rPr>
              <a:t>parameters for</a:t>
            </a:r>
            <a:r>
              <a:rPr sz="2000" b="1" spc="-114" dirty="0">
                <a:solidFill>
                  <a:srgbClr val="000066"/>
                </a:solidFill>
                <a:latin typeface="Arial"/>
                <a:cs typeface="Arial"/>
              </a:rPr>
              <a:t> </a:t>
            </a:r>
            <a:r>
              <a:rPr sz="2000" b="1" dirty="0">
                <a:solidFill>
                  <a:srgbClr val="000066"/>
                </a:solidFill>
                <a:latin typeface="Arial"/>
                <a:cs typeface="Arial"/>
              </a:rPr>
              <a:t>computation</a:t>
            </a:r>
            <a:endParaRPr sz="2000" dirty="0">
              <a:latin typeface="Arial"/>
              <a:cs typeface="Arial"/>
            </a:endParaRPr>
          </a:p>
          <a:p>
            <a:pPr marL="702945" indent="-401955">
              <a:lnSpc>
                <a:spcPct val="100000"/>
              </a:lnSpc>
              <a:spcBef>
                <a:spcPts val="1200"/>
              </a:spcBef>
              <a:buFont typeface="Arial"/>
              <a:buChar char="•"/>
              <a:tabLst>
                <a:tab pos="702945" algn="l"/>
                <a:tab pos="703580" algn="l"/>
              </a:tabLst>
            </a:pPr>
            <a:r>
              <a:rPr sz="2000" b="1" spc="-5" dirty="0">
                <a:solidFill>
                  <a:srgbClr val="000066"/>
                </a:solidFill>
                <a:latin typeface="Arial"/>
                <a:cs typeface="Arial"/>
              </a:rPr>
              <a:t>Few </a:t>
            </a:r>
            <a:r>
              <a:rPr sz="2000" b="1" dirty="0">
                <a:solidFill>
                  <a:srgbClr val="000066"/>
                </a:solidFill>
                <a:latin typeface="Arial"/>
                <a:cs typeface="Arial"/>
              </a:rPr>
              <a:t>monitoring</a:t>
            </a:r>
            <a:r>
              <a:rPr sz="2000" b="1" spc="-100" dirty="0">
                <a:solidFill>
                  <a:srgbClr val="000066"/>
                </a:solidFill>
                <a:latin typeface="Arial"/>
                <a:cs typeface="Arial"/>
              </a:rPr>
              <a:t> </a:t>
            </a:r>
            <a:r>
              <a:rPr sz="2000" b="1" dirty="0">
                <a:solidFill>
                  <a:srgbClr val="000066"/>
                </a:solidFill>
                <a:latin typeface="Arial"/>
                <a:cs typeface="Arial"/>
              </a:rPr>
              <a:t>instruments</a:t>
            </a:r>
            <a:endParaRPr sz="2000" dirty="0">
              <a:latin typeface="Arial"/>
              <a:cs typeface="Arial"/>
            </a:endParaRPr>
          </a:p>
          <a:p>
            <a:pPr marL="702945" indent="-401955">
              <a:lnSpc>
                <a:spcPct val="100000"/>
              </a:lnSpc>
              <a:spcBef>
                <a:spcPts val="1200"/>
              </a:spcBef>
              <a:buFont typeface="Arial"/>
              <a:buChar char="•"/>
              <a:tabLst>
                <a:tab pos="702945" algn="l"/>
                <a:tab pos="703580" algn="l"/>
              </a:tabLst>
            </a:pPr>
            <a:r>
              <a:rPr sz="2000" b="1" dirty="0">
                <a:solidFill>
                  <a:srgbClr val="000066"/>
                </a:solidFill>
                <a:latin typeface="Arial"/>
                <a:cs typeface="Arial"/>
              </a:rPr>
              <a:t>Easy to compare </a:t>
            </a:r>
            <a:r>
              <a:rPr sz="2000" b="1" spc="-5" dirty="0">
                <a:solidFill>
                  <a:srgbClr val="000066"/>
                </a:solidFill>
                <a:latin typeface="Arial"/>
                <a:cs typeface="Arial"/>
              </a:rPr>
              <a:t>evaporation </a:t>
            </a:r>
            <a:r>
              <a:rPr sz="2000" b="1" dirty="0">
                <a:solidFill>
                  <a:srgbClr val="000066"/>
                </a:solidFill>
                <a:latin typeface="Arial"/>
                <a:cs typeface="Arial"/>
              </a:rPr>
              <a:t>ratios with</a:t>
            </a:r>
            <a:r>
              <a:rPr sz="2000" b="1" spc="-114" dirty="0">
                <a:solidFill>
                  <a:srgbClr val="000066"/>
                </a:solidFill>
                <a:latin typeface="Arial"/>
                <a:cs typeface="Arial"/>
              </a:rPr>
              <a:t> </a:t>
            </a:r>
            <a:r>
              <a:rPr sz="2000" b="1" dirty="0">
                <a:solidFill>
                  <a:srgbClr val="000066"/>
                </a:solidFill>
                <a:latin typeface="Arial"/>
                <a:cs typeface="Arial"/>
              </a:rPr>
              <a:t>benchmark</a:t>
            </a:r>
            <a:endParaRPr sz="2000" dirty="0">
              <a:latin typeface="Arial"/>
              <a:cs typeface="Arial"/>
            </a:endParaRPr>
          </a:p>
          <a:p>
            <a:pPr marL="702945">
              <a:lnSpc>
                <a:spcPct val="100000"/>
              </a:lnSpc>
              <a:spcBef>
                <a:spcPts val="1200"/>
              </a:spcBef>
            </a:pPr>
            <a:r>
              <a:rPr sz="2000" b="1" dirty="0">
                <a:solidFill>
                  <a:srgbClr val="000066"/>
                </a:solidFill>
                <a:latin typeface="Arial"/>
                <a:cs typeface="Arial"/>
              </a:rPr>
              <a:t>figures</a:t>
            </a:r>
            <a:endParaRPr sz="2000" dirty="0">
              <a:latin typeface="Arial"/>
              <a:cs typeface="Arial"/>
            </a:endParaRPr>
          </a:p>
          <a:p>
            <a:pPr>
              <a:lnSpc>
                <a:spcPct val="100000"/>
              </a:lnSpc>
              <a:spcBef>
                <a:spcPts val="50"/>
              </a:spcBef>
            </a:pPr>
            <a:endParaRPr sz="2450" dirty="0">
              <a:latin typeface="Times New Roman"/>
              <a:cs typeface="Times New Roman"/>
            </a:endParaRPr>
          </a:p>
          <a:p>
            <a:pPr marL="300990">
              <a:lnSpc>
                <a:spcPct val="100000"/>
              </a:lnSpc>
            </a:pPr>
            <a:r>
              <a:rPr sz="2500" b="1" spc="-5" dirty="0">
                <a:solidFill>
                  <a:srgbClr val="000066"/>
                </a:solidFill>
                <a:latin typeface="Arial"/>
                <a:cs typeface="Arial"/>
              </a:rPr>
              <a:t>Disadvantages</a:t>
            </a:r>
            <a:endParaRPr sz="2500" dirty="0">
              <a:latin typeface="Arial"/>
              <a:cs typeface="Arial"/>
            </a:endParaRPr>
          </a:p>
          <a:p>
            <a:pPr marL="702945" indent="-401955">
              <a:lnSpc>
                <a:spcPct val="100000"/>
              </a:lnSpc>
              <a:spcBef>
                <a:spcPts val="1325"/>
              </a:spcBef>
              <a:buFont typeface="Arial"/>
              <a:buChar char="•"/>
              <a:tabLst>
                <a:tab pos="702945" algn="l"/>
                <a:tab pos="703580" algn="l"/>
              </a:tabLst>
            </a:pPr>
            <a:r>
              <a:rPr sz="2000" b="1" dirty="0">
                <a:solidFill>
                  <a:srgbClr val="000066"/>
                </a:solidFill>
                <a:latin typeface="Arial"/>
                <a:cs typeface="Arial"/>
              </a:rPr>
              <a:t>No explanation of </a:t>
            </a:r>
            <a:r>
              <a:rPr sz="2000" b="1" spc="-5" dirty="0">
                <a:solidFill>
                  <a:srgbClr val="000066"/>
                </a:solidFill>
                <a:latin typeface="Arial"/>
                <a:cs typeface="Arial"/>
              </a:rPr>
              <a:t>low</a:t>
            </a:r>
            <a:r>
              <a:rPr sz="2000" b="1" spc="-110" dirty="0">
                <a:solidFill>
                  <a:srgbClr val="000066"/>
                </a:solidFill>
                <a:latin typeface="Arial"/>
                <a:cs typeface="Arial"/>
              </a:rPr>
              <a:t> </a:t>
            </a:r>
            <a:r>
              <a:rPr sz="2000" b="1" dirty="0">
                <a:solidFill>
                  <a:srgbClr val="000066"/>
                </a:solidFill>
                <a:latin typeface="Arial"/>
                <a:cs typeface="Arial"/>
              </a:rPr>
              <a:t>efficiency</a:t>
            </a:r>
            <a:endParaRPr sz="2000" dirty="0">
              <a:latin typeface="Arial"/>
              <a:cs typeface="Arial"/>
            </a:endParaRPr>
          </a:p>
          <a:p>
            <a:pPr marL="702945" indent="-401955">
              <a:lnSpc>
                <a:spcPct val="100000"/>
              </a:lnSpc>
              <a:spcBef>
                <a:spcPts val="1195"/>
              </a:spcBef>
              <a:buFont typeface="Arial"/>
              <a:buChar char="•"/>
              <a:tabLst>
                <a:tab pos="702945" algn="l"/>
                <a:tab pos="703580" algn="l"/>
              </a:tabLst>
            </a:pPr>
            <a:r>
              <a:rPr sz="2000" b="1" spc="-15" dirty="0">
                <a:solidFill>
                  <a:srgbClr val="000066"/>
                </a:solidFill>
                <a:latin typeface="Arial"/>
                <a:cs typeface="Arial"/>
              </a:rPr>
              <a:t>Various </a:t>
            </a:r>
            <a:r>
              <a:rPr sz="2000" b="1" dirty="0">
                <a:solidFill>
                  <a:srgbClr val="000066"/>
                </a:solidFill>
                <a:latin typeface="Arial"/>
                <a:cs typeface="Arial"/>
              </a:rPr>
              <a:t>losses not</a:t>
            </a:r>
            <a:r>
              <a:rPr sz="2000" b="1" spc="-100" dirty="0">
                <a:solidFill>
                  <a:srgbClr val="000066"/>
                </a:solidFill>
                <a:latin typeface="Arial"/>
                <a:cs typeface="Arial"/>
              </a:rPr>
              <a:t> </a:t>
            </a:r>
            <a:r>
              <a:rPr sz="2000" b="1" dirty="0">
                <a:solidFill>
                  <a:srgbClr val="000066"/>
                </a:solidFill>
                <a:latin typeface="Arial"/>
                <a:cs typeface="Arial"/>
              </a:rPr>
              <a:t>calculated</a:t>
            </a:r>
            <a:endParaRPr sz="2000" dirty="0">
              <a:latin typeface="Arial"/>
              <a:cs typeface="Arial"/>
            </a:endParaRPr>
          </a:p>
        </p:txBody>
      </p:sp>
      <p:sp>
        <p:nvSpPr>
          <p:cNvPr id="13" name="object 13"/>
          <p:cNvSpPr/>
          <p:nvPr/>
        </p:nvSpPr>
        <p:spPr>
          <a:xfrm>
            <a:off x="1313688" y="320040"/>
            <a:ext cx="5026152" cy="902207"/>
          </a:xfrm>
          <a:prstGeom prst="rect">
            <a:avLst/>
          </a:prstGeom>
          <a:blipFill>
            <a:blip r:embed="rId5" cstate="print"/>
            <a:stretch>
              <a:fillRect/>
            </a:stretch>
          </a:blipFill>
        </p:spPr>
        <p:txBody>
          <a:bodyPr wrap="square" lIns="0" tIns="0" rIns="0" bIns="0" rtlCol="0"/>
          <a:lstStyle/>
          <a:p>
            <a:endParaRPr/>
          </a:p>
        </p:txBody>
      </p:sp>
      <p:sp>
        <p:nvSpPr>
          <p:cNvPr id="14" name="object 14"/>
          <p:cNvSpPr/>
          <p:nvPr/>
        </p:nvSpPr>
        <p:spPr>
          <a:xfrm>
            <a:off x="5803391" y="320040"/>
            <a:ext cx="649224" cy="902207"/>
          </a:xfrm>
          <a:prstGeom prst="rect">
            <a:avLst/>
          </a:prstGeom>
          <a:blipFill>
            <a:blip r:embed="rId6" cstate="print"/>
            <a:stretch>
              <a:fillRect/>
            </a:stretch>
          </a:blipFill>
        </p:spPr>
        <p:txBody>
          <a:bodyPr wrap="square" lIns="0" tIns="0" rIns="0" bIns="0" rtlCol="0"/>
          <a:lstStyle/>
          <a:p>
            <a:endParaRPr/>
          </a:p>
        </p:txBody>
      </p:sp>
      <p:sp>
        <p:nvSpPr>
          <p:cNvPr id="15" name="object 15"/>
          <p:cNvSpPr txBox="1">
            <a:spLocks noGrp="1"/>
          </p:cNvSpPr>
          <p:nvPr>
            <p:ph type="title"/>
          </p:nvPr>
        </p:nvSpPr>
        <p:spPr>
          <a:xfrm>
            <a:off x="1554607" y="425958"/>
            <a:ext cx="4516120" cy="513715"/>
          </a:xfrm>
          <a:prstGeom prst="rect">
            <a:avLst/>
          </a:prstGeom>
        </p:spPr>
        <p:txBody>
          <a:bodyPr vert="horz" wrap="square" lIns="0" tIns="12700" rIns="0" bIns="0" rtlCol="0">
            <a:spAutoFit/>
          </a:bodyPr>
          <a:lstStyle/>
          <a:p>
            <a:pPr marL="12700">
              <a:lnSpc>
                <a:spcPct val="100000"/>
              </a:lnSpc>
              <a:spcBef>
                <a:spcPts val="100"/>
              </a:spcBef>
            </a:pPr>
            <a:r>
              <a:rPr spc="-5" dirty="0"/>
              <a:t>Assessment </a:t>
            </a:r>
            <a:r>
              <a:rPr dirty="0"/>
              <a:t>of a</a:t>
            </a:r>
            <a:r>
              <a:rPr spc="-60" dirty="0"/>
              <a:t> </a:t>
            </a:r>
            <a:r>
              <a:rPr spc="-5" dirty="0"/>
              <a:t>Boiler</a:t>
            </a:r>
          </a:p>
        </p:txBody>
      </p:sp>
      <p:sp>
        <p:nvSpPr>
          <p:cNvPr id="16" name="object 16"/>
          <p:cNvSpPr txBox="1">
            <a:spLocks noGrp="1"/>
          </p:cNvSpPr>
          <p:nvPr>
            <p:ph type="sldNum" sz="quarter" idx="7"/>
          </p:nvPr>
        </p:nvSpPr>
        <p:spPr>
          <a:prstGeom prst="rect">
            <a:avLst/>
          </a:prstGeom>
        </p:spPr>
        <p:txBody>
          <a:bodyPr vert="horz" wrap="square" lIns="0" tIns="0" rIns="0" bIns="0" rtlCol="0">
            <a:spAutoFit/>
          </a:bodyPr>
          <a:lstStyle/>
          <a:p>
            <a:pPr marL="25400">
              <a:lnSpc>
                <a:spcPts val="1630"/>
              </a:lnSpc>
            </a:pPr>
            <a:fld id="{81D60167-4931-47E6-BA6A-407CBD079E47}" type="slidenum">
              <a:rPr dirty="0"/>
              <a:t>22</a:t>
            </a:fld>
            <a:endParaRP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body" sz="half" idx="2"/>
          </p:nvPr>
        </p:nvSpPr>
        <p:spPr>
          <a:xfrm>
            <a:off x="685800" y="1143000"/>
            <a:ext cx="7848600" cy="5410200"/>
          </a:xfrm>
        </p:spPr>
        <p:txBody>
          <a:bodyPr/>
          <a:lstStyle/>
          <a:p>
            <a:pPr algn="ctr">
              <a:lnSpc>
                <a:spcPct val="90000"/>
              </a:lnSpc>
              <a:buFontTx/>
              <a:buNone/>
            </a:pPr>
            <a:r>
              <a:rPr lang="en-US" altLang="en-US" sz="2800" b="1" dirty="0" smtClean="0">
                <a:solidFill>
                  <a:srgbClr val="000000"/>
                </a:solidFill>
                <a:cs typeface="Times New Roman" pitchFamily="18" charset="0"/>
              </a:rPr>
              <a:t>Example:</a:t>
            </a:r>
          </a:p>
          <a:p>
            <a:pPr>
              <a:lnSpc>
                <a:spcPct val="90000"/>
              </a:lnSpc>
              <a:buFontTx/>
              <a:buNone/>
            </a:pPr>
            <a:r>
              <a:rPr lang="en-US" altLang="en-US" sz="2000" b="1" u="sng" dirty="0" smtClean="0">
                <a:solidFill>
                  <a:srgbClr val="000000"/>
                </a:solidFill>
                <a:cs typeface="Times New Roman" pitchFamily="18" charset="0"/>
              </a:rPr>
              <a:t>Type of boiler: Coal fired Boiler</a:t>
            </a:r>
            <a:endParaRPr lang="en-US" altLang="en-US" sz="2000" u="sng" dirty="0" smtClean="0">
              <a:solidFill>
                <a:srgbClr val="000000"/>
              </a:solidFill>
              <a:latin typeface="Arial" charset="0"/>
              <a:ea typeface="Arial Unicode MS" pitchFamily="34" charset="-128"/>
              <a:cs typeface="Arial Unicode MS" pitchFamily="34" charset="-128"/>
            </a:endParaRPr>
          </a:p>
          <a:p>
            <a:pPr algn="just">
              <a:lnSpc>
                <a:spcPct val="90000"/>
              </a:lnSpc>
              <a:buFontTx/>
              <a:buNone/>
            </a:pPr>
            <a:r>
              <a:rPr lang="en-US" altLang="en-US" sz="2000" b="1" dirty="0" smtClean="0">
                <a:solidFill>
                  <a:schemeClr val="accent2"/>
                </a:solidFill>
                <a:latin typeface="Verdana" pitchFamily="34" charset="0"/>
                <a:ea typeface="Arial Unicode MS" pitchFamily="34" charset="-128"/>
                <a:cs typeface="Arial Unicode MS" pitchFamily="34" charset="-128"/>
              </a:rPr>
              <a:t>Heat input data</a:t>
            </a:r>
          </a:p>
          <a:p>
            <a:pPr>
              <a:lnSpc>
                <a:spcPct val="90000"/>
              </a:lnSpc>
              <a:buFontTx/>
              <a:buNone/>
            </a:pPr>
            <a:r>
              <a:rPr lang="en-US" altLang="en-US" sz="2000" dirty="0" smtClean="0">
                <a:solidFill>
                  <a:srgbClr val="000000"/>
                </a:solidFill>
                <a:latin typeface="Verdana" pitchFamily="34" charset="0"/>
                <a:ea typeface="Arial Unicode MS" pitchFamily="34" charset="-128"/>
                <a:cs typeface="Arial Unicode MS" pitchFamily="34" charset="-128"/>
              </a:rPr>
              <a:t>Qty of coal consumed   	:</a:t>
            </a:r>
            <a:r>
              <a:rPr lang="en-US" altLang="en-US" sz="2000" dirty="0" smtClean="0">
                <a:solidFill>
                  <a:schemeClr val="accent2"/>
                </a:solidFill>
                <a:latin typeface="Verdana" pitchFamily="34" charset="0"/>
                <a:ea typeface="Arial Unicode MS" pitchFamily="34" charset="-128"/>
                <a:cs typeface="Arial Unicode MS" pitchFamily="34" charset="-128"/>
              </a:rPr>
              <a:t>1.8 TPH</a:t>
            </a:r>
          </a:p>
          <a:p>
            <a:pPr>
              <a:lnSpc>
                <a:spcPct val="90000"/>
              </a:lnSpc>
              <a:buFontTx/>
              <a:buNone/>
            </a:pPr>
            <a:r>
              <a:rPr lang="en-US" altLang="en-US" sz="2000" dirty="0" smtClean="0">
                <a:solidFill>
                  <a:srgbClr val="000000"/>
                </a:solidFill>
                <a:latin typeface="Verdana" pitchFamily="34" charset="0"/>
                <a:ea typeface="Arial Unicode MS" pitchFamily="34" charset="-128"/>
                <a:cs typeface="Arial Unicode MS" pitchFamily="34" charset="-128"/>
              </a:rPr>
              <a:t>GCV of coal	              	:3200K.Cal/kg</a:t>
            </a:r>
          </a:p>
          <a:p>
            <a:pPr>
              <a:lnSpc>
                <a:spcPct val="90000"/>
              </a:lnSpc>
              <a:buFontTx/>
              <a:buNone/>
            </a:pPr>
            <a:endParaRPr lang="en-US" altLang="en-US" sz="2000" b="1" dirty="0" smtClean="0">
              <a:cs typeface="Times New Roman" pitchFamily="18" charset="0"/>
            </a:endParaRPr>
          </a:p>
          <a:p>
            <a:pPr>
              <a:lnSpc>
                <a:spcPct val="90000"/>
              </a:lnSpc>
              <a:buFontTx/>
              <a:buNone/>
            </a:pPr>
            <a:r>
              <a:rPr lang="en-US" altLang="en-US" sz="2400" b="1" dirty="0" smtClean="0">
                <a:solidFill>
                  <a:schemeClr val="accent2"/>
                </a:solidFill>
                <a:cs typeface="Times New Roman" pitchFamily="18" charset="0"/>
              </a:rPr>
              <a:t>Heat output data</a:t>
            </a:r>
            <a:endParaRPr lang="en-US" altLang="en-US" sz="2400" dirty="0" smtClean="0">
              <a:solidFill>
                <a:schemeClr val="accent2"/>
              </a:solidFill>
              <a:latin typeface="Verdana" pitchFamily="34" charset="0"/>
              <a:ea typeface="Arial Unicode MS" pitchFamily="34" charset="-128"/>
              <a:cs typeface="Arial Unicode MS" pitchFamily="34" charset="-128"/>
            </a:endParaRPr>
          </a:p>
          <a:p>
            <a:pPr>
              <a:lnSpc>
                <a:spcPct val="90000"/>
              </a:lnSpc>
            </a:pPr>
            <a:r>
              <a:rPr lang="en-US" altLang="en-US" sz="2000" dirty="0" smtClean="0">
                <a:solidFill>
                  <a:srgbClr val="000000"/>
                </a:solidFill>
                <a:latin typeface="Verdana" pitchFamily="34" charset="0"/>
                <a:ea typeface="Arial Unicode MS" pitchFamily="34" charset="-128"/>
                <a:cs typeface="Arial Unicode MS" pitchFamily="34" charset="-128"/>
              </a:rPr>
              <a:t>Qty of steam gen      	:  </a:t>
            </a:r>
            <a:r>
              <a:rPr lang="en-US" altLang="en-US" sz="2000" dirty="0" smtClean="0">
                <a:solidFill>
                  <a:schemeClr val="accent2"/>
                </a:solidFill>
                <a:latin typeface="Verdana" pitchFamily="34" charset="0"/>
                <a:ea typeface="Arial Unicode MS" pitchFamily="34" charset="-128"/>
                <a:cs typeface="Arial Unicode MS" pitchFamily="34" charset="-128"/>
              </a:rPr>
              <a:t>8 TPH</a:t>
            </a:r>
          </a:p>
          <a:p>
            <a:pPr>
              <a:lnSpc>
                <a:spcPct val="90000"/>
              </a:lnSpc>
            </a:pPr>
            <a:r>
              <a:rPr lang="en-US" altLang="en-US" sz="2000" dirty="0" smtClean="0">
                <a:solidFill>
                  <a:srgbClr val="000000"/>
                </a:solidFill>
                <a:latin typeface="Verdana" pitchFamily="34" charset="0"/>
                <a:ea typeface="Arial Unicode MS" pitchFamily="34" charset="-128"/>
                <a:cs typeface="Arial Unicode MS" pitchFamily="34" charset="-128"/>
              </a:rPr>
              <a:t>Steam </a:t>
            </a:r>
            <a:r>
              <a:rPr lang="en-US" altLang="en-US" sz="2000" dirty="0" err="1" smtClean="0">
                <a:solidFill>
                  <a:srgbClr val="000000"/>
                </a:solidFill>
                <a:latin typeface="Verdana" pitchFamily="34" charset="0"/>
                <a:ea typeface="Arial Unicode MS" pitchFamily="34" charset="-128"/>
                <a:cs typeface="Arial Unicode MS" pitchFamily="34" charset="-128"/>
              </a:rPr>
              <a:t>pr</a:t>
            </a:r>
            <a:r>
              <a:rPr lang="en-US" altLang="en-US" sz="2000" dirty="0" smtClean="0">
                <a:solidFill>
                  <a:srgbClr val="000000"/>
                </a:solidFill>
                <a:latin typeface="Verdana" pitchFamily="34" charset="0"/>
                <a:ea typeface="Arial Unicode MS" pitchFamily="34" charset="-128"/>
                <a:cs typeface="Arial Unicode MS" pitchFamily="34" charset="-128"/>
              </a:rPr>
              <a:t>/temp		:10 kg/cm</a:t>
            </a:r>
            <a:r>
              <a:rPr lang="en-US" altLang="en-US" sz="2000" baseline="30000" dirty="0" smtClean="0">
                <a:solidFill>
                  <a:srgbClr val="000000"/>
                </a:solidFill>
                <a:latin typeface="Verdana" pitchFamily="34" charset="0"/>
                <a:ea typeface="Arial Unicode MS" pitchFamily="34" charset="-128"/>
                <a:cs typeface="Arial Unicode MS" pitchFamily="34" charset="-128"/>
              </a:rPr>
              <a:t>2</a:t>
            </a:r>
            <a:r>
              <a:rPr lang="en-US" altLang="en-US" sz="2000" dirty="0" smtClean="0">
                <a:solidFill>
                  <a:srgbClr val="000000"/>
                </a:solidFill>
                <a:latin typeface="Verdana" pitchFamily="34" charset="0"/>
                <a:ea typeface="Arial Unicode MS" pitchFamily="34" charset="-128"/>
                <a:cs typeface="Arial Unicode MS" pitchFamily="34" charset="-128"/>
              </a:rPr>
              <a:t>(g)/180</a:t>
            </a:r>
            <a:r>
              <a:rPr lang="en-US" altLang="en-US" sz="2000" baseline="30000" dirty="0" smtClean="0">
                <a:solidFill>
                  <a:srgbClr val="000000"/>
                </a:solidFill>
                <a:latin typeface="Verdana" pitchFamily="34" charset="0"/>
                <a:ea typeface="Arial Unicode MS" pitchFamily="34" charset="-128"/>
                <a:cs typeface="Arial Unicode MS" pitchFamily="34" charset="-128"/>
              </a:rPr>
              <a:t>0</a:t>
            </a:r>
            <a:r>
              <a:rPr lang="en-US" altLang="en-US" sz="2000" dirty="0" smtClean="0">
                <a:solidFill>
                  <a:srgbClr val="000000"/>
                </a:solidFill>
                <a:latin typeface="Verdana" pitchFamily="34" charset="0"/>
                <a:ea typeface="Arial Unicode MS" pitchFamily="34" charset="-128"/>
                <a:cs typeface="Arial Unicode MS" pitchFamily="34" charset="-128"/>
              </a:rPr>
              <a:t>C</a:t>
            </a:r>
            <a:endParaRPr lang="en-US" altLang="en-US" sz="2000" dirty="0" smtClean="0">
              <a:latin typeface="Verdana" pitchFamily="34" charset="0"/>
              <a:ea typeface="Arial Unicode MS" pitchFamily="34" charset="-128"/>
              <a:cs typeface="Arial Unicode MS" pitchFamily="34" charset="-128"/>
            </a:endParaRPr>
          </a:p>
          <a:p>
            <a:pPr>
              <a:lnSpc>
                <a:spcPct val="90000"/>
              </a:lnSpc>
            </a:pPr>
            <a:r>
              <a:rPr lang="en-US" altLang="en-US" sz="2000" dirty="0" smtClean="0">
                <a:solidFill>
                  <a:srgbClr val="000000"/>
                </a:solidFill>
                <a:latin typeface="Verdana" pitchFamily="34" charset="0"/>
                <a:ea typeface="Arial Unicode MS" pitchFamily="34" charset="-128"/>
                <a:cs typeface="Arial Unicode MS" pitchFamily="34" charset="-128"/>
              </a:rPr>
              <a:t>Enthalpy of steam(sat) at 10 kg/cm</a:t>
            </a:r>
            <a:r>
              <a:rPr lang="en-US" altLang="en-US" sz="2000" baseline="30000" dirty="0" smtClean="0">
                <a:solidFill>
                  <a:srgbClr val="000000"/>
                </a:solidFill>
                <a:latin typeface="Verdana" pitchFamily="34" charset="0"/>
                <a:ea typeface="Arial Unicode MS" pitchFamily="34" charset="-128"/>
                <a:cs typeface="Arial Unicode MS" pitchFamily="34" charset="-128"/>
              </a:rPr>
              <a:t>2</a:t>
            </a:r>
            <a:r>
              <a:rPr lang="en-US" altLang="en-US" sz="2000" dirty="0" smtClean="0">
                <a:solidFill>
                  <a:srgbClr val="000000"/>
                </a:solidFill>
                <a:latin typeface="Verdana" pitchFamily="34" charset="0"/>
                <a:ea typeface="Arial Unicode MS" pitchFamily="34" charset="-128"/>
                <a:cs typeface="Arial Unicode MS" pitchFamily="34" charset="-128"/>
              </a:rPr>
              <a:t>(g) pressure         				:665 KCal/kg </a:t>
            </a:r>
            <a:endParaRPr lang="en-US" altLang="en-US" sz="2000" dirty="0" smtClean="0">
              <a:latin typeface="Verdana" pitchFamily="34" charset="0"/>
              <a:ea typeface="Arial Unicode MS" pitchFamily="34" charset="-128"/>
              <a:cs typeface="Arial Unicode MS" pitchFamily="34" charset="-128"/>
            </a:endParaRPr>
          </a:p>
          <a:p>
            <a:pPr>
              <a:lnSpc>
                <a:spcPct val="90000"/>
              </a:lnSpc>
            </a:pPr>
            <a:r>
              <a:rPr lang="en-US" altLang="en-US" sz="2000" dirty="0" smtClean="0">
                <a:solidFill>
                  <a:srgbClr val="000000"/>
                </a:solidFill>
                <a:latin typeface="Verdana" pitchFamily="34" charset="0"/>
                <a:ea typeface="Arial Unicode MS" pitchFamily="34" charset="-128"/>
                <a:cs typeface="Arial Unicode MS" pitchFamily="34" charset="-128"/>
              </a:rPr>
              <a:t>Feed water temperature 	:  85</a:t>
            </a:r>
            <a:r>
              <a:rPr lang="en-US" altLang="en-US" sz="2000" baseline="30000" dirty="0" smtClean="0">
                <a:solidFill>
                  <a:srgbClr val="000000"/>
                </a:solidFill>
                <a:latin typeface="Verdana" pitchFamily="34" charset="0"/>
                <a:ea typeface="Arial Unicode MS" pitchFamily="34" charset="-128"/>
                <a:cs typeface="Arial Unicode MS" pitchFamily="34" charset="-128"/>
              </a:rPr>
              <a:t>0</a:t>
            </a:r>
            <a:r>
              <a:rPr lang="en-US" altLang="en-US" sz="2000" dirty="0" smtClean="0">
                <a:solidFill>
                  <a:srgbClr val="000000"/>
                </a:solidFill>
                <a:latin typeface="Verdana" pitchFamily="34" charset="0"/>
                <a:ea typeface="Arial Unicode MS" pitchFamily="34" charset="-128"/>
                <a:cs typeface="Arial Unicode MS" pitchFamily="34" charset="-128"/>
              </a:rPr>
              <a:t> C</a:t>
            </a:r>
            <a:endParaRPr lang="en-US" altLang="en-US" sz="2000" dirty="0" smtClean="0">
              <a:latin typeface="Verdana" pitchFamily="34" charset="0"/>
              <a:ea typeface="Arial Unicode MS" pitchFamily="34" charset="-128"/>
              <a:cs typeface="Arial Unicode MS" pitchFamily="34" charset="-128"/>
            </a:endParaRPr>
          </a:p>
          <a:p>
            <a:pPr>
              <a:lnSpc>
                <a:spcPct val="90000"/>
              </a:lnSpc>
            </a:pPr>
            <a:r>
              <a:rPr lang="en-US" altLang="en-US" sz="2000" dirty="0" smtClean="0">
                <a:solidFill>
                  <a:srgbClr val="000000"/>
                </a:solidFill>
                <a:latin typeface="Verdana" pitchFamily="34" charset="0"/>
                <a:ea typeface="Arial Unicode MS" pitchFamily="34" charset="-128"/>
                <a:cs typeface="Arial Unicode MS" pitchFamily="34" charset="-128"/>
              </a:rPr>
              <a:t>Enthalpy of feed water    	: 85 KCal/kg</a:t>
            </a:r>
          </a:p>
          <a:p>
            <a:pPr>
              <a:lnSpc>
                <a:spcPct val="90000"/>
              </a:lnSpc>
              <a:buFontTx/>
              <a:buNone/>
            </a:pPr>
            <a:endParaRPr lang="en-US" altLang="en-US" sz="2000" dirty="0" smtClean="0">
              <a:solidFill>
                <a:srgbClr val="000000"/>
              </a:solidFill>
              <a:latin typeface="Verdana" pitchFamily="34" charset="0"/>
              <a:ea typeface="Arial Unicode MS" pitchFamily="34" charset="-128"/>
              <a:cs typeface="Arial Unicode MS" pitchFamily="34" charset="-128"/>
            </a:endParaRPr>
          </a:p>
          <a:p>
            <a:pPr>
              <a:lnSpc>
                <a:spcPct val="90000"/>
              </a:lnSpc>
              <a:buFontTx/>
              <a:buNone/>
            </a:pPr>
            <a:r>
              <a:rPr lang="en-US" altLang="en-US" sz="2000" b="1" dirty="0" smtClean="0">
                <a:solidFill>
                  <a:srgbClr val="FF0000"/>
                </a:solidFill>
                <a:latin typeface="Verdana" pitchFamily="34" charset="0"/>
                <a:ea typeface="Arial Unicode MS" pitchFamily="34" charset="-128"/>
                <a:cs typeface="Arial Unicode MS" pitchFamily="34" charset="-128"/>
              </a:rPr>
              <a:t>Find out the Find efficiency ?</a:t>
            </a:r>
          </a:p>
          <a:p>
            <a:pPr>
              <a:lnSpc>
                <a:spcPct val="90000"/>
              </a:lnSpc>
              <a:buFontTx/>
              <a:buNone/>
            </a:pPr>
            <a:r>
              <a:rPr lang="en-US" altLang="en-US" sz="2000" b="1" dirty="0" smtClean="0">
                <a:solidFill>
                  <a:srgbClr val="FF0000"/>
                </a:solidFill>
                <a:latin typeface="Verdana" pitchFamily="34" charset="0"/>
                <a:ea typeface="Arial Unicode MS" pitchFamily="34" charset="-128"/>
                <a:cs typeface="Arial Unicode MS" pitchFamily="34" charset="-128"/>
              </a:rPr>
              <a:t>Find out the Evaporation Ratio?</a:t>
            </a:r>
            <a:endParaRPr lang="en-US" altLang="en-US" sz="2000" dirty="0" smtClean="0">
              <a:solidFill>
                <a:srgbClr val="FF0000"/>
              </a:solidFill>
              <a:latin typeface="Verdana" pitchFamily="34" charset="0"/>
              <a:ea typeface="Arial Unicode MS" pitchFamily="34" charset="-128"/>
              <a:cs typeface="Arial Unicode MS" pitchFamily="34" charset="-128"/>
            </a:endParaRPr>
          </a:p>
        </p:txBody>
      </p:sp>
      <p:sp>
        <p:nvSpPr>
          <p:cNvPr id="15363" name="Rectangle 3"/>
          <p:cNvSpPr>
            <a:spLocks noChangeArrowheads="1"/>
          </p:cNvSpPr>
          <p:nvPr/>
        </p:nvSpPr>
        <p:spPr bwMode="auto">
          <a:xfrm>
            <a:off x="6853238" y="3344863"/>
            <a:ext cx="88900" cy="255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0" fontAlgn="base" hangingPunct="0">
              <a:spcBef>
                <a:spcPct val="0"/>
              </a:spcBef>
              <a:spcAft>
                <a:spcPct val="0"/>
              </a:spcAft>
            </a:pPr>
            <a:endParaRPr lang="en-GB" altLang="en-US" sz="3600" smtClean="0">
              <a:solidFill>
                <a:srgbClr val="000000"/>
              </a:solidFill>
            </a:endParaRPr>
          </a:p>
        </p:txBody>
      </p:sp>
      <p:sp>
        <p:nvSpPr>
          <p:cNvPr id="15364" name="Rectangle 23"/>
          <p:cNvSpPr>
            <a:spLocks noGrp="1" noChangeArrowheads="1"/>
          </p:cNvSpPr>
          <p:nvPr>
            <p:ph type="title"/>
          </p:nvPr>
        </p:nvSpPr>
        <p:spPr>
          <a:xfrm>
            <a:off x="0" y="0"/>
            <a:ext cx="9144000" cy="762000"/>
          </a:xfrm>
          <a:solidFill>
            <a:srgbClr val="00FFFF"/>
          </a:solidFill>
        </p:spPr>
        <p:txBody>
          <a:bodyPr/>
          <a:lstStyle/>
          <a:p>
            <a:r>
              <a:rPr lang="en-US" altLang="en-US" sz="3200" b="1" dirty="0" smtClean="0">
                <a:solidFill>
                  <a:srgbClr val="000000"/>
                </a:solidFill>
                <a:latin typeface="Calibri" pitchFamily="34" charset="0"/>
                <a:ea typeface="Arial Unicode MS" pitchFamily="34" charset="-128"/>
                <a:cs typeface="Calibri" pitchFamily="34" charset="0"/>
              </a:rPr>
              <a:t>Efficiency Calculation by Direct Method</a:t>
            </a:r>
            <a:endParaRPr lang="en-GB" altLang="en-US" sz="3200" b="1" dirty="0" smtClean="0">
              <a:solidFill>
                <a:srgbClr val="000000"/>
              </a:solidFill>
              <a:latin typeface="Calibri" pitchFamily="34" charset="0"/>
              <a:ea typeface="Arial Unicode MS" pitchFamily="34" charset="-128"/>
              <a:cs typeface="Calibri" pitchFamily="34" charset="0"/>
            </a:endParaRPr>
          </a:p>
        </p:txBody>
      </p:sp>
    </p:spTree>
    <p:extLst>
      <p:ext uri="{BB962C8B-B14F-4D97-AF65-F5344CB8AC3E}">
        <p14:creationId xmlns:p14="http://schemas.microsoft.com/office/powerpoint/2010/main" val="4870093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ChangeArrowheads="1"/>
          </p:cNvSpPr>
          <p:nvPr/>
        </p:nvSpPr>
        <p:spPr bwMode="auto">
          <a:xfrm>
            <a:off x="228600" y="914400"/>
            <a:ext cx="8763000" cy="557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indent="457200" eaLnBrk="0" fontAlgn="base" hangingPunct="0">
              <a:spcBef>
                <a:spcPct val="0"/>
              </a:spcBef>
              <a:spcAft>
                <a:spcPct val="0"/>
              </a:spcAft>
              <a:tabLst>
                <a:tab pos="4229100" algn="l"/>
              </a:tabLst>
            </a:pPr>
            <a:r>
              <a:rPr lang="en-US" altLang="en-US" sz="2000" dirty="0" smtClean="0">
                <a:solidFill>
                  <a:srgbClr val="000000"/>
                </a:solidFill>
                <a:latin typeface="Verdana" pitchFamily="34" charset="0"/>
                <a:ea typeface="Arial Unicode MS" pitchFamily="34" charset="-128"/>
                <a:cs typeface="Arial Unicode MS" pitchFamily="34" charset="-128"/>
              </a:rPr>
              <a:t>Boiler efficiency (</a:t>
            </a:r>
            <a:r>
              <a:rPr lang="en-US" altLang="en-US" sz="2000" dirty="0" smtClean="0">
                <a:solidFill>
                  <a:srgbClr val="000000"/>
                </a:solidFill>
                <a:ea typeface="Arial Unicode MS" pitchFamily="34" charset="-128"/>
                <a:cs typeface="Arial Unicode MS" pitchFamily="34" charset="-128"/>
                <a:sym typeface="Symbol" pitchFamily="18" charset="2"/>
              </a:rPr>
              <a:t></a:t>
            </a:r>
            <a:r>
              <a:rPr lang="en-US" altLang="en-US" sz="2000" dirty="0" smtClean="0">
                <a:solidFill>
                  <a:srgbClr val="000000"/>
                </a:solidFill>
                <a:latin typeface="Verdana" pitchFamily="34" charset="0"/>
                <a:ea typeface="Arial Unicode MS" pitchFamily="34" charset="-128"/>
                <a:cs typeface="Arial Unicode MS" pitchFamily="34" charset="-128"/>
              </a:rPr>
              <a:t>):</a:t>
            </a:r>
            <a:r>
              <a:rPr lang="en-US" altLang="en-US" sz="2000" dirty="0" smtClean="0">
                <a:solidFill>
                  <a:srgbClr val="000000"/>
                </a:solidFill>
                <a:latin typeface="Verdana" pitchFamily="34" charset="0"/>
                <a:ea typeface="Arial Unicode MS" pitchFamily="34" charset="-128"/>
                <a:cs typeface="Arial Unicode MS" pitchFamily="34" charset="-128"/>
                <a:sym typeface="Symbol" pitchFamily="18" charset="2"/>
              </a:rPr>
              <a:t>   =   </a:t>
            </a:r>
            <a:r>
              <a:rPr lang="en-US" altLang="en-US" sz="2000" b="1" u="sng" dirty="0" smtClean="0">
                <a:solidFill>
                  <a:srgbClr val="000000"/>
                </a:solidFill>
                <a:latin typeface="Verdana" pitchFamily="34" charset="0"/>
                <a:ea typeface="Arial Unicode MS" pitchFamily="34" charset="-128"/>
                <a:cs typeface="Arial Unicode MS" pitchFamily="34" charset="-128"/>
                <a:sym typeface="Symbol" pitchFamily="18" charset="2"/>
              </a:rPr>
              <a:t>Q x (H </a:t>
            </a:r>
            <a:r>
              <a:rPr lang="en-US" altLang="en-US" sz="2000" b="1" u="sng" dirty="0" smtClean="0">
                <a:solidFill>
                  <a:srgbClr val="000000"/>
                </a:solidFill>
                <a:ea typeface="Arial Unicode MS" pitchFamily="34" charset="-128"/>
                <a:cs typeface="Arial Unicode MS" pitchFamily="34" charset="-128"/>
                <a:sym typeface="Symbol" pitchFamily="18" charset="2"/>
              </a:rPr>
              <a:t>–</a:t>
            </a:r>
            <a:r>
              <a:rPr lang="en-US" altLang="en-US" sz="2000" b="1" u="sng" dirty="0" smtClean="0">
                <a:solidFill>
                  <a:srgbClr val="000000"/>
                </a:solidFill>
                <a:latin typeface="Verdana" pitchFamily="34" charset="0"/>
                <a:ea typeface="Arial Unicode MS" pitchFamily="34" charset="-128"/>
                <a:cs typeface="Arial Unicode MS" pitchFamily="34" charset="-128"/>
                <a:sym typeface="Symbol" pitchFamily="18" charset="2"/>
              </a:rPr>
              <a:t> h)   </a:t>
            </a:r>
            <a:r>
              <a:rPr lang="en-US" altLang="en-US" sz="2000" b="1" dirty="0" smtClean="0">
                <a:solidFill>
                  <a:srgbClr val="000000"/>
                </a:solidFill>
                <a:latin typeface="Verdana" pitchFamily="34" charset="0"/>
                <a:ea typeface="Arial Unicode MS" pitchFamily="34" charset="-128"/>
                <a:cs typeface="Arial Unicode MS" pitchFamily="34" charset="-128"/>
                <a:sym typeface="Symbol" pitchFamily="18" charset="2"/>
              </a:rPr>
              <a:t> x 100</a:t>
            </a:r>
            <a:endParaRPr lang="en-US" altLang="en-US" sz="2000" dirty="0" smtClean="0">
              <a:solidFill>
                <a:srgbClr val="000000"/>
              </a:solidFill>
              <a:latin typeface="Verdana" pitchFamily="34" charset="0"/>
              <a:ea typeface="Arial Unicode MS" pitchFamily="34" charset="-128"/>
              <a:cs typeface="Arial Unicode MS" pitchFamily="34" charset="-128"/>
              <a:sym typeface="Symbol" pitchFamily="18" charset="2"/>
            </a:endParaRPr>
          </a:p>
          <a:p>
            <a:pPr indent="457200" eaLnBrk="0" fontAlgn="base" hangingPunct="0">
              <a:spcBef>
                <a:spcPct val="0"/>
              </a:spcBef>
              <a:spcAft>
                <a:spcPct val="0"/>
              </a:spcAft>
              <a:tabLst>
                <a:tab pos="4229100" algn="l"/>
              </a:tabLst>
            </a:pPr>
            <a:r>
              <a:rPr lang="en-US" altLang="en-US" sz="2000" b="1" dirty="0" smtClean="0">
                <a:solidFill>
                  <a:srgbClr val="000000"/>
                </a:solidFill>
                <a:latin typeface="Verdana" pitchFamily="34" charset="0"/>
                <a:ea typeface="Arial Unicode MS" pitchFamily="34" charset="-128"/>
                <a:cs typeface="Arial Unicode MS" pitchFamily="34" charset="-128"/>
                <a:sym typeface="Symbol" pitchFamily="18" charset="2"/>
              </a:rPr>
              <a:t>     	(q x GCV)</a:t>
            </a:r>
            <a:r>
              <a:rPr lang="en-US" altLang="en-US" sz="2000" b="1" i="1" dirty="0" smtClean="0">
                <a:solidFill>
                  <a:srgbClr val="000000"/>
                </a:solidFill>
                <a:latin typeface="Verdana" pitchFamily="34" charset="0"/>
                <a:ea typeface="Arial Unicode MS" pitchFamily="34" charset="-128"/>
                <a:cs typeface="Arial Unicode MS" pitchFamily="34" charset="-128"/>
                <a:sym typeface="Symbol" pitchFamily="18" charset="2"/>
              </a:rPr>
              <a:t>  </a:t>
            </a:r>
          </a:p>
          <a:p>
            <a:pPr indent="457200" eaLnBrk="0" fontAlgn="base" hangingPunct="0">
              <a:spcBef>
                <a:spcPct val="0"/>
              </a:spcBef>
              <a:spcAft>
                <a:spcPct val="0"/>
              </a:spcAft>
              <a:tabLst>
                <a:tab pos="4229100" algn="l"/>
              </a:tabLst>
            </a:pPr>
            <a:r>
              <a:rPr lang="en-US" altLang="en-US" sz="2000" dirty="0" smtClean="0">
                <a:solidFill>
                  <a:srgbClr val="000000"/>
                </a:solidFill>
                <a:ea typeface="Arial Unicode MS" pitchFamily="34" charset="-128"/>
                <a:cs typeface="Arial Unicode MS" pitchFamily="34" charset="-128"/>
                <a:sym typeface="Symbol" pitchFamily="18" charset="2"/>
              </a:rPr>
              <a:t> </a:t>
            </a:r>
            <a:r>
              <a:rPr lang="en-US" altLang="en-US" sz="2000" dirty="0" smtClean="0">
                <a:solidFill>
                  <a:srgbClr val="000000"/>
                </a:solidFill>
                <a:latin typeface="Verdana" pitchFamily="34" charset="0"/>
                <a:ea typeface="Arial Unicode MS" pitchFamily="34" charset="-128"/>
                <a:cs typeface="Arial Unicode MS" pitchFamily="34" charset="-128"/>
                <a:sym typeface="Symbol" pitchFamily="18" charset="2"/>
              </a:rPr>
              <a:t>  </a:t>
            </a:r>
          </a:p>
          <a:p>
            <a:pPr indent="457200" eaLnBrk="0" fontAlgn="base" hangingPunct="0">
              <a:spcBef>
                <a:spcPct val="0"/>
              </a:spcBef>
              <a:spcAft>
                <a:spcPct val="0"/>
              </a:spcAft>
              <a:tabLst>
                <a:tab pos="4229100" algn="l"/>
              </a:tabLst>
            </a:pPr>
            <a:r>
              <a:rPr lang="en-US" altLang="en-US" sz="2000" dirty="0" smtClean="0">
                <a:solidFill>
                  <a:srgbClr val="000000"/>
                </a:solidFill>
                <a:latin typeface="Verdana" pitchFamily="34" charset="0"/>
                <a:ea typeface="Arial Unicode MS" pitchFamily="34" charset="-128"/>
                <a:cs typeface="Arial Unicode MS" pitchFamily="34" charset="-128"/>
                <a:sym typeface="Symbol" pitchFamily="18" charset="2"/>
              </a:rPr>
              <a:t>Where </a:t>
            </a:r>
            <a:r>
              <a:rPr lang="en-US" altLang="en-US" sz="2000" b="1" dirty="0" smtClean="0">
                <a:solidFill>
                  <a:srgbClr val="000000"/>
                </a:solidFill>
                <a:latin typeface="Verdana" pitchFamily="34" charset="0"/>
                <a:ea typeface="Arial Unicode MS" pitchFamily="34" charset="-128"/>
                <a:cs typeface="Arial Unicode MS" pitchFamily="34" charset="-128"/>
                <a:sym typeface="Symbol" pitchFamily="18" charset="2"/>
              </a:rPr>
              <a:t>Q </a:t>
            </a:r>
            <a:r>
              <a:rPr lang="en-US" altLang="en-US" sz="2000" dirty="0" smtClean="0">
                <a:solidFill>
                  <a:srgbClr val="000000"/>
                </a:solidFill>
                <a:latin typeface="Verdana" pitchFamily="34" charset="0"/>
                <a:ea typeface="Arial Unicode MS" pitchFamily="34" charset="-128"/>
                <a:cs typeface="Arial Unicode MS" pitchFamily="34" charset="-128"/>
                <a:sym typeface="Symbol" pitchFamily="18" charset="2"/>
              </a:rPr>
              <a:t>=  Quantity of steam generated per hour (kg/hr)</a:t>
            </a:r>
          </a:p>
          <a:p>
            <a:pPr indent="457200" eaLnBrk="0" fontAlgn="base" hangingPunct="0">
              <a:spcBef>
                <a:spcPct val="0"/>
              </a:spcBef>
              <a:spcAft>
                <a:spcPct val="0"/>
              </a:spcAft>
              <a:tabLst>
                <a:tab pos="4229100" algn="l"/>
              </a:tabLst>
            </a:pPr>
            <a:r>
              <a:rPr lang="en-US" altLang="en-US" sz="2000" b="1" dirty="0" smtClean="0">
                <a:solidFill>
                  <a:srgbClr val="000000"/>
                </a:solidFill>
                <a:latin typeface="Verdana" pitchFamily="34" charset="0"/>
                <a:ea typeface="Arial Unicode MS" pitchFamily="34" charset="-128"/>
                <a:cs typeface="Arial Unicode MS" pitchFamily="34" charset="-128"/>
                <a:sym typeface="Symbol" pitchFamily="18" charset="2"/>
              </a:rPr>
              <a:t>           H</a:t>
            </a:r>
            <a:r>
              <a:rPr lang="en-US" altLang="en-US" sz="2000" dirty="0" smtClean="0">
                <a:solidFill>
                  <a:srgbClr val="000000"/>
                </a:solidFill>
                <a:latin typeface="Verdana" pitchFamily="34" charset="0"/>
                <a:ea typeface="Arial Unicode MS" pitchFamily="34" charset="-128"/>
                <a:cs typeface="Arial Unicode MS" pitchFamily="34" charset="-128"/>
                <a:sym typeface="Symbol" pitchFamily="18" charset="2"/>
              </a:rPr>
              <a:t> = Enthalpy of saturated steam (kcal/kg)</a:t>
            </a:r>
          </a:p>
          <a:p>
            <a:pPr indent="457200" eaLnBrk="0" fontAlgn="base" hangingPunct="0">
              <a:spcBef>
                <a:spcPct val="0"/>
              </a:spcBef>
              <a:spcAft>
                <a:spcPct val="0"/>
              </a:spcAft>
              <a:tabLst>
                <a:tab pos="4229100" algn="l"/>
              </a:tabLst>
            </a:pPr>
            <a:r>
              <a:rPr lang="en-US" altLang="en-US" sz="2000" dirty="0" smtClean="0">
                <a:solidFill>
                  <a:srgbClr val="000000"/>
                </a:solidFill>
                <a:latin typeface="Verdana" pitchFamily="34" charset="0"/>
                <a:ea typeface="Arial Unicode MS" pitchFamily="34" charset="-128"/>
                <a:cs typeface="Arial Unicode MS" pitchFamily="34" charset="-128"/>
                <a:sym typeface="Symbol" pitchFamily="18" charset="2"/>
              </a:rPr>
              <a:t>           </a:t>
            </a:r>
            <a:r>
              <a:rPr lang="en-US" altLang="en-US" sz="2000" b="1" dirty="0" smtClean="0">
                <a:solidFill>
                  <a:srgbClr val="000000"/>
                </a:solidFill>
                <a:latin typeface="Verdana" pitchFamily="34" charset="0"/>
                <a:ea typeface="Arial Unicode MS" pitchFamily="34" charset="-128"/>
                <a:cs typeface="Arial Unicode MS" pitchFamily="34" charset="-128"/>
                <a:sym typeface="Symbol" pitchFamily="18" charset="2"/>
              </a:rPr>
              <a:t>h</a:t>
            </a:r>
            <a:r>
              <a:rPr lang="en-US" altLang="en-US" sz="2000" dirty="0" smtClean="0">
                <a:solidFill>
                  <a:srgbClr val="000000"/>
                </a:solidFill>
                <a:latin typeface="Verdana" pitchFamily="34" charset="0"/>
                <a:ea typeface="Arial Unicode MS" pitchFamily="34" charset="-128"/>
                <a:cs typeface="Arial Unicode MS" pitchFamily="34" charset="-128"/>
                <a:sym typeface="Symbol" pitchFamily="18" charset="2"/>
              </a:rPr>
              <a:t> = Enthalpy of feed water (kcal/kg)</a:t>
            </a:r>
          </a:p>
          <a:p>
            <a:pPr indent="457200" eaLnBrk="0" fontAlgn="base" hangingPunct="0">
              <a:spcBef>
                <a:spcPct val="0"/>
              </a:spcBef>
              <a:spcAft>
                <a:spcPct val="0"/>
              </a:spcAft>
              <a:tabLst>
                <a:tab pos="4229100" algn="l"/>
              </a:tabLst>
            </a:pPr>
            <a:endParaRPr lang="en-US" altLang="en-US" sz="2000" dirty="0" smtClean="0">
              <a:solidFill>
                <a:srgbClr val="000000"/>
              </a:solidFill>
              <a:latin typeface="Verdana" pitchFamily="34" charset="0"/>
              <a:ea typeface="Arial Unicode MS" pitchFamily="34" charset="-128"/>
              <a:cs typeface="Arial Unicode MS" pitchFamily="34" charset="-128"/>
              <a:sym typeface="Symbol" pitchFamily="18" charset="2"/>
            </a:endParaRPr>
          </a:p>
          <a:p>
            <a:pPr indent="457200" eaLnBrk="0" fontAlgn="base" hangingPunct="0">
              <a:spcBef>
                <a:spcPct val="0"/>
              </a:spcBef>
              <a:spcAft>
                <a:spcPct val="0"/>
              </a:spcAft>
              <a:tabLst>
                <a:tab pos="4229100" algn="l"/>
              </a:tabLst>
            </a:pPr>
            <a:r>
              <a:rPr lang="en-US" altLang="en-US" sz="2000" b="1" dirty="0" smtClean="0">
                <a:solidFill>
                  <a:srgbClr val="000000"/>
                </a:solidFill>
                <a:latin typeface="Verdana" pitchFamily="34" charset="0"/>
                <a:ea typeface="Arial Unicode MS" pitchFamily="34" charset="-128"/>
                <a:cs typeface="Arial Unicode MS" pitchFamily="34" charset="-128"/>
                <a:sym typeface="Symbol" pitchFamily="18" charset="2"/>
              </a:rPr>
              <a:t>           q </a:t>
            </a:r>
            <a:r>
              <a:rPr lang="en-US" altLang="en-US" sz="2000" dirty="0" smtClean="0">
                <a:solidFill>
                  <a:srgbClr val="000000"/>
                </a:solidFill>
                <a:latin typeface="Verdana" pitchFamily="34" charset="0"/>
                <a:ea typeface="Arial Unicode MS" pitchFamily="34" charset="-128"/>
                <a:cs typeface="Arial Unicode MS" pitchFamily="34" charset="-128"/>
                <a:sym typeface="Symbol" pitchFamily="18" charset="2"/>
              </a:rPr>
              <a:t>= Quantity of fuel used per hour (kg/hr)</a:t>
            </a:r>
          </a:p>
          <a:p>
            <a:pPr indent="457200" eaLnBrk="0" fontAlgn="base" hangingPunct="0">
              <a:spcBef>
                <a:spcPct val="0"/>
              </a:spcBef>
              <a:spcAft>
                <a:spcPct val="0"/>
              </a:spcAft>
              <a:tabLst>
                <a:tab pos="4229100" algn="l"/>
              </a:tabLst>
            </a:pPr>
            <a:r>
              <a:rPr lang="en-US" altLang="en-US" sz="2000" b="1" dirty="0" smtClean="0">
                <a:solidFill>
                  <a:srgbClr val="000000"/>
                </a:solidFill>
                <a:latin typeface="Verdana" pitchFamily="34" charset="0"/>
                <a:ea typeface="Arial Unicode MS" pitchFamily="34" charset="-128"/>
                <a:cs typeface="Arial Unicode MS" pitchFamily="34" charset="-128"/>
                <a:sym typeface="Symbol" pitchFamily="18" charset="2"/>
              </a:rPr>
              <a:t>      GCV </a:t>
            </a:r>
            <a:r>
              <a:rPr lang="en-US" altLang="en-US" sz="2000" dirty="0" smtClean="0">
                <a:solidFill>
                  <a:srgbClr val="000000"/>
                </a:solidFill>
                <a:latin typeface="Verdana" pitchFamily="34" charset="0"/>
                <a:ea typeface="Arial Unicode MS" pitchFamily="34" charset="-128"/>
                <a:cs typeface="Arial Unicode MS" pitchFamily="34" charset="-128"/>
                <a:sym typeface="Symbol" pitchFamily="18" charset="2"/>
              </a:rPr>
              <a:t>= Gross calorific value of the fuel (kcal/kg)</a:t>
            </a:r>
          </a:p>
          <a:p>
            <a:pPr indent="457200" eaLnBrk="0" fontAlgn="base" hangingPunct="0">
              <a:spcBef>
                <a:spcPct val="0"/>
              </a:spcBef>
              <a:spcAft>
                <a:spcPct val="0"/>
              </a:spcAft>
              <a:tabLst>
                <a:tab pos="4229100" algn="l"/>
              </a:tabLst>
            </a:pPr>
            <a:endParaRPr lang="en-US" altLang="en-US" sz="2000" dirty="0" smtClean="0">
              <a:solidFill>
                <a:srgbClr val="000000"/>
              </a:solidFill>
              <a:latin typeface="Verdana" pitchFamily="34" charset="0"/>
              <a:ea typeface="Arial Unicode MS" pitchFamily="34" charset="-128"/>
              <a:cs typeface="Arial Unicode MS" pitchFamily="34" charset="-128"/>
              <a:sym typeface="Symbol" pitchFamily="18" charset="2"/>
            </a:endParaRPr>
          </a:p>
          <a:p>
            <a:pPr indent="457200" eaLnBrk="0" fontAlgn="base" hangingPunct="0">
              <a:spcBef>
                <a:spcPct val="0"/>
              </a:spcBef>
              <a:spcAft>
                <a:spcPct val="0"/>
              </a:spcAft>
              <a:tabLst>
                <a:tab pos="4229100" algn="l"/>
              </a:tabLst>
            </a:pPr>
            <a:r>
              <a:rPr lang="en-US" altLang="en-US" sz="2000" dirty="0" smtClean="0">
                <a:solidFill>
                  <a:srgbClr val="000000"/>
                </a:solidFill>
                <a:ea typeface="Arial Unicode MS" pitchFamily="34" charset="-128"/>
                <a:cs typeface="Arial Unicode MS" pitchFamily="34" charset="-128"/>
                <a:sym typeface="Symbol" pitchFamily="18" charset="2"/>
              </a:rPr>
              <a:t> </a:t>
            </a:r>
            <a:endParaRPr lang="en-US" altLang="en-US" sz="2000" dirty="0" smtClean="0">
              <a:solidFill>
                <a:srgbClr val="000000"/>
              </a:solidFill>
              <a:latin typeface="Verdana" pitchFamily="34" charset="0"/>
              <a:ea typeface="Arial Unicode MS" pitchFamily="34" charset="-128"/>
              <a:cs typeface="Arial Unicode MS" pitchFamily="34" charset="-128"/>
              <a:sym typeface="Symbol" pitchFamily="18" charset="2"/>
            </a:endParaRPr>
          </a:p>
          <a:p>
            <a:pPr indent="457200" eaLnBrk="0" fontAlgn="base" hangingPunct="0">
              <a:spcBef>
                <a:spcPct val="0"/>
              </a:spcBef>
              <a:spcAft>
                <a:spcPct val="0"/>
              </a:spcAft>
              <a:tabLst>
                <a:tab pos="4229100" algn="l"/>
              </a:tabLst>
            </a:pPr>
            <a:r>
              <a:rPr lang="en-US" altLang="en-US" sz="2000" b="1" dirty="0" smtClean="0">
                <a:solidFill>
                  <a:srgbClr val="FF0000"/>
                </a:solidFill>
                <a:latin typeface="Verdana" pitchFamily="34" charset="0"/>
                <a:ea typeface="Arial Unicode MS" pitchFamily="34" charset="-128"/>
                <a:cs typeface="Arial Unicode MS" pitchFamily="34" charset="-128"/>
                <a:sym typeface="Symbol" pitchFamily="18" charset="2"/>
              </a:rPr>
              <a:t>Boiler efficiency (</a:t>
            </a:r>
            <a:r>
              <a:rPr lang="en-US" altLang="en-US" sz="2000" b="1" dirty="0" smtClean="0">
                <a:solidFill>
                  <a:srgbClr val="FF0000"/>
                </a:solidFill>
                <a:ea typeface="Arial Unicode MS" pitchFamily="34" charset="-128"/>
                <a:cs typeface="Arial Unicode MS" pitchFamily="34" charset="-128"/>
                <a:sym typeface="Symbol" pitchFamily="18" charset="2"/>
              </a:rPr>
              <a:t></a:t>
            </a:r>
            <a:r>
              <a:rPr lang="en-US" altLang="en-US" sz="2000" b="1" dirty="0" smtClean="0">
                <a:solidFill>
                  <a:srgbClr val="FF0000"/>
                </a:solidFill>
                <a:latin typeface="Verdana" pitchFamily="34" charset="0"/>
                <a:ea typeface="Arial Unicode MS" pitchFamily="34" charset="-128"/>
                <a:cs typeface="Arial Unicode MS" pitchFamily="34" charset="-128"/>
              </a:rPr>
              <a:t>)</a:t>
            </a:r>
            <a:r>
              <a:rPr lang="en-US" altLang="en-US" sz="2000" b="1" dirty="0" smtClean="0">
                <a:solidFill>
                  <a:srgbClr val="FF0000"/>
                </a:solidFill>
                <a:latin typeface="Verdana" pitchFamily="34" charset="0"/>
                <a:ea typeface="Arial Unicode MS" pitchFamily="34" charset="-128"/>
                <a:cs typeface="Arial Unicode MS" pitchFamily="34" charset="-128"/>
                <a:sym typeface="Symbol" pitchFamily="18" charset="2"/>
              </a:rPr>
              <a:t>=</a:t>
            </a:r>
            <a:r>
              <a:rPr lang="en-US" altLang="en-US" sz="2000" b="1" dirty="0" smtClean="0">
                <a:solidFill>
                  <a:srgbClr val="000000"/>
                </a:solidFill>
                <a:latin typeface="Verdana" pitchFamily="34" charset="0"/>
                <a:ea typeface="Arial Unicode MS" pitchFamily="34" charset="-128"/>
                <a:cs typeface="Arial Unicode MS" pitchFamily="34" charset="-128"/>
                <a:sym typeface="Symbol" pitchFamily="18" charset="2"/>
              </a:rPr>
              <a:t>   </a:t>
            </a:r>
            <a:r>
              <a:rPr lang="en-US" altLang="en-US" sz="2000" u="sng" dirty="0" smtClean="0">
                <a:solidFill>
                  <a:srgbClr val="000000"/>
                </a:solidFill>
                <a:latin typeface="Verdana" pitchFamily="34" charset="0"/>
                <a:ea typeface="Arial Unicode MS" pitchFamily="34" charset="-128"/>
                <a:cs typeface="Arial Unicode MS" pitchFamily="34" charset="-128"/>
                <a:sym typeface="Symbol" pitchFamily="18" charset="2"/>
              </a:rPr>
              <a:t>8 TPH x1000Kg/</a:t>
            </a:r>
            <a:r>
              <a:rPr lang="en-US" altLang="en-US" sz="2000" u="sng" dirty="0" err="1" smtClean="0">
                <a:solidFill>
                  <a:srgbClr val="000000"/>
                </a:solidFill>
                <a:latin typeface="Verdana" pitchFamily="34" charset="0"/>
                <a:ea typeface="Arial Unicode MS" pitchFamily="34" charset="-128"/>
                <a:cs typeface="Arial Unicode MS" pitchFamily="34" charset="-128"/>
                <a:sym typeface="Symbol" pitchFamily="18" charset="2"/>
              </a:rPr>
              <a:t>Tx</a:t>
            </a:r>
            <a:r>
              <a:rPr lang="en-US" altLang="en-US" sz="2000" u="sng" dirty="0" smtClean="0">
                <a:solidFill>
                  <a:srgbClr val="000000"/>
                </a:solidFill>
                <a:latin typeface="Verdana" pitchFamily="34" charset="0"/>
                <a:ea typeface="Arial Unicode MS" pitchFamily="34" charset="-128"/>
                <a:cs typeface="Arial Unicode MS" pitchFamily="34" charset="-128"/>
                <a:sym typeface="Symbol" pitchFamily="18" charset="2"/>
              </a:rPr>
              <a:t> (665</a:t>
            </a:r>
            <a:r>
              <a:rPr lang="en-US" altLang="en-US" sz="2000" u="sng" dirty="0" smtClean="0">
                <a:solidFill>
                  <a:srgbClr val="000000"/>
                </a:solidFill>
                <a:ea typeface="Arial Unicode MS" pitchFamily="34" charset="-128"/>
                <a:cs typeface="Arial Unicode MS" pitchFamily="34" charset="-128"/>
                <a:sym typeface="Symbol" pitchFamily="18" charset="2"/>
              </a:rPr>
              <a:t>–</a:t>
            </a:r>
            <a:r>
              <a:rPr lang="en-US" altLang="en-US" sz="2000" u="sng" dirty="0" smtClean="0">
                <a:solidFill>
                  <a:srgbClr val="000000"/>
                </a:solidFill>
                <a:latin typeface="Verdana" pitchFamily="34" charset="0"/>
                <a:ea typeface="Arial Unicode MS" pitchFamily="34" charset="-128"/>
                <a:cs typeface="Arial Unicode MS" pitchFamily="34" charset="-128"/>
                <a:sym typeface="Symbol" pitchFamily="18" charset="2"/>
              </a:rPr>
              <a:t>85) x 100</a:t>
            </a:r>
            <a:endParaRPr lang="en-US" altLang="en-US" sz="2000" dirty="0" smtClean="0">
              <a:solidFill>
                <a:srgbClr val="000000"/>
              </a:solidFill>
              <a:latin typeface="Verdana" pitchFamily="34" charset="0"/>
              <a:ea typeface="Arial Unicode MS" pitchFamily="34" charset="-128"/>
              <a:cs typeface="Arial Unicode MS" pitchFamily="34" charset="-128"/>
              <a:sym typeface="Symbol" pitchFamily="18" charset="2"/>
            </a:endParaRPr>
          </a:p>
          <a:p>
            <a:pPr indent="457200" eaLnBrk="0" fontAlgn="base" hangingPunct="0">
              <a:spcBef>
                <a:spcPct val="0"/>
              </a:spcBef>
              <a:spcAft>
                <a:spcPct val="0"/>
              </a:spcAft>
              <a:tabLst>
                <a:tab pos="4229100" algn="l"/>
              </a:tabLst>
            </a:pPr>
            <a:r>
              <a:rPr lang="en-US" altLang="en-US" sz="2000" dirty="0" smtClean="0">
                <a:solidFill>
                  <a:srgbClr val="000000"/>
                </a:solidFill>
                <a:latin typeface="Verdana" pitchFamily="34" charset="0"/>
                <a:ea typeface="Arial Unicode MS" pitchFamily="34" charset="-128"/>
                <a:cs typeface="Arial Unicode MS" pitchFamily="34" charset="-128"/>
                <a:sym typeface="Symbol" pitchFamily="18" charset="2"/>
              </a:rPr>
              <a:t>                                      1.8 TPH x 1000Kg/T x 3200</a:t>
            </a:r>
            <a:r>
              <a:rPr lang="en-US" altLang="en-US" sz="2000" b="1" dirty="0" smtClean="0">
                <a:solidFill>
                  <a:srgbClr val="000000"/>
                </a:solidFill>
                <a:latin typeface="Verdana" pitchFamily="34" charset="0"/>
                <a:ea typeface="Arial Unicode MS" pitchFamily="34" charset="-128"/>
                <a:cs typeface="Arial Unicode MS" pitchFamily="34" charset="-128"/>
                <a:sym typeface="Symbol" pitchFamily="18" charset="2"/>
              </a:rPr>
              <a:t> 	</a:t>
            </a:r>
          </a:p>
          <a:p>
            <a:pPr indent="457200" eaLnBrk="0" fontAlgn="base" hangingPunct="0">
              <a:spcBef>
                <a:spcPct val="0"/>
              </a:spcBef>
              <a:spcAft>
                <a:spcPct val="0"/>
              </a:spcAft>
              <a:tabLst>
                <a:tab pos="4229100" algn="l"/>
              </a:tabLst>
            </a:pPr>
            <a:r>
              <a:rPr lang="en-US" altLang="en-US" sz="2000" b="1" dirty="0" smtClean="0">
                <a:solidFill>
                  <a:srgbClr val="000000"/>
                </a:solidFill>
                <a:latin typeface="Verdana" pitchFamily="34" charset="0"/>
                <a:ea typeface="Arial Unicode MS" pitchFamily="34" charset="-128"/>
                <a:cs typeface="Arial Unicode MS" pitchFamily="34" charset="-128"/>
                <a:sym typeface="Symbol" pitchFamily="18" charset="2"/>
              </a:rPr>
              <a:t>                                </a:t>
            </a:r>
            <a:r>
              <a:rPr lang="en-US" altLang="en-US" sz="2000" b="1" dirty="0" smtClean="0">
                <a:solidFill>
                  <a:srgbClr val="FF0000"/>
                </a:solidFill>
                <a:latin typeface="Verdana" pitchFamily="34" charset="0"/>
                <a:ea typeface="Arial Unicode MS" pitchFamily="34" charset="-128"/>
                <a:cs typeface="Arial Unicode MS" pitchFamily="34" charset="-128"/>
                <a:sym typeface="Symbol" pitchFamily="18" charset="2"/>
              </a:rPr>
              <a:t>=  80.0%</a:t>
            </a:r>
            <a:endParaRPr lang="en-US" altLang="en-US" sz="2000" dirty="0" smtClean="0">
              <a:solidFill>
                <a:srgbClr val="FF0000"/>
              </a:solidFill>
              <a:latin typeface="Verdana" pitchFamily="34" charset="0"/>
              <a:ea typeface="Arial Unicode MS" pitchFamily="34" charset="-128"/>
              <a:cs typeface="Arial Unicode MS" pitchFamily="34" charset="-128"/>
              <a:sym typeface="Symbol" pitchFamily="18" charset="2"/>
            </a:endParaRPr>
          </a:p>
          <a:p>
            <a:pPr indent="457200" eaLnBrk="0" fontAlgn="base" hangingPunct="0">
              <a:spcBef>
                <a:spcPct val="0"/>
              </a:spcBef>
              <a:spcAft>
                <a:spcPct val="0"/>
              </a:spcAft>
              <a:tabLst>
                <a:tab pos="4229100" algn="l"/>
              </a:tabLst>
            </a:pPr>
            <a:r>
              <a:rPr lang="en-US" altLang="en-US" sz="2000" b="1" dirty="0" smtClean="0">
                <a:solidFill>
                  <a:srgbClr val="000000"/>
                </a:solidFill>
                <a:ea typeface="Arial Unicode MS" pitchFamily="34" charset="-128"/>
                <a:cs typeface="Arial Unicode MS" pitchFamily="34" charset="-128"/>
                <a:sym typeface="Symbol" pitchFamily="18" charset="2"/>
              </a:rPr>
              <a:t> </a:t>
            </a:r>
            <a:endParaRPr lang="en-US" altLang="en-US" sz="2000" b="1" dirty="0" smtClean="0">
              <a:solidFill>
                <a:srgbClr val="000000"/>
              </a:solidFill>
              <a:latin typeface="Verdana" pitchFamily="34" charset="0"/>
              <a:ea typeface="Arial Unicode MS" pitchFamily="34" charset="-128"/>
              <a:cs typeface="Arial Unicode MS" pitchFamily="34" charset="-128"/>
              <a:sym typeface="Symbol" pitchFamily="18" charset="2"/>
            </a:endParaRPr>
          </a:p>
          <a:p>
            <a:pPr indent="457200" eaLnBrk="0" fontAlgn="base" hangingPunct="0">
              <a:spcBef>
                <a:spcPct val="0"/>
              </a:spcBef>
              <a:spcAft>
                <a:spcPct val="0"/>
              </a:spcAft>
              <a:tabLst>
                <a:tab pos="4229100" algn="l"/>
              </a:tabLst>
            </a:pPr>
            <a:r>
              <a:rPr lang="en-US" altLang="en-US" sz="2000" b="1" dirty="0" smtClean="0">
                <a:solidFill>
                  <a:srgbClr val="FF0000"/>
                </a:solidFill>
                <a:latin typeface="Verdana" pitchFamily="34" charset="0"/>
                <a:ea typeface="Arial Unicode MS" pitchFamily="34" charset="-128"/>
                <a:cs typeface="Arial Unicode MS" pitchFamily="34" charset="-128"/>
                <a:sym typeface="Symbol" pitchFamily="18" charset="2"/>
              </a:rPr>
              <a:t>Evaporation Ratio</a:t>
            </a:r>
            <a:r>
              <a:rPr lang="en-US" altLang="en-US" sz="2000" b="1" dirty="0" smtClean="0">
                <a:solidFill>
                  <a:srgbClr val="000000"/>
                </a:solidFill>
                <a:latin typeface="Verdana" pitchFamily="34" charset="0"/>
                <a:ea typeface="Arial Unicode MS" pitchFamily="34" charset="-128"/>
                <a:cs typeface="Arial Unicode MS" pitchFamily="34" charset="-128"/>
                <a:sym typeface="Symbol" pitchFamily="18" charset="2"/>
              </a:rPr>
              <a:t>   </a:t>
            </a:r>
            <a:r>
              <a:rPr lang="en-US" altLang="en-US" sz="2000" dirty="0" smtClean="0">
                <a:solidFill>
                  <a:srgbClr val="000000"/>
                </a:solidFill>
                <a:latin typeface="Verdana" pitchFamily="34" charset="0"/>
                <a:ea typeface="Arial Unicode MS" pitchFamily="34" charset="-128"/>
                <a:cs typeface="Arial Unicode MS" pitchFamily="34" charset="-128"/>
                <a:sym typeface="Symbol" pitchFamily="18" charset="2"/>
              </a:rPr>
              <a:t>=  8 Tonne of steam/1.8 Ton of coal</a:t>
            </a:r>
            <a:r>
              <a:rPr lang="en-US" altLang="en-US" sz="2000" b="1" dirty="0" smtClean="0">
                <a:solidFill>
                  <a:srgbClr val="000000"/>
                </a:solidFill>
                <a:latin typeface="Verdana" pitchFamily="34" charset="0"/>
                <a:ea typeface="Arial Unicode MS" pitchFamily="34" charset="-128"/>
                <a:cs typeface="Arial Unicode MS" pitchFamily="34" charset="-128"/>
                <a:sym typeface="Symbol" pitchFamily="18" charset="2"/>
              </a:rPr>
              <a:t>   </a:t>
            </a:r>
          </a:p>
          <a:p>
            <a:pPr indent="457200" eaLnBrk="0" fontAlgn="base" hangingPunct="0">
              <a:spcBef>
                <a:spcPct val="0"/>
              </a:spcBef>
              <a:spcAft>
                <a:spcPct val="0"/>
              </a:spcAft>
              <a:tabLst>
                <a:tab pos="4229100" algn="l"/>
              </a:tabLst>
            </a:pPr>
            <a:r>
              <a:rPr lang="en-US" altLang="en-US" sz="2000" b="1" dirty="0" smtClean="0">
                <a:solidFill>
                  <a:srgbClr val="000000"/>
                </a:solidFill>
                <a:latin typeface="Verdana" pitchFamily="34" charset="0"/>
                <a:ea typeface="Arial Unicode MS" pitchFamily="34" charset="-128"/>
                <a:cs typeface="Arial Unicode MS" pitchFamily="34" charset="-128"/>
                <a:sym typeface="Symbol" pitchFamily="18" charset="2"/>
              </a:rPr>
              <a:t>                                </a:t>
            </a:r>
            <a:r>
              <a:rPr lang="en-US" altLang="en-US" sz="2000" b="1" dirty="0" smtClean="0">
                <a:solidFill>
                  <a:srgbClr val="FF0000"/>
                </a:solidFill>
                <a:latin typeface="Verdana" pitchFamily="34" charset="0"/>
                <a:ea typeface="Arial Unicode MS" pitchFamily="34" charset="-128"/>
                <a:cs typeface="Arial Unicode MS" pitchFamily="34" charset="-128"/>
                <a:sym typeface="Symbol" pitchFamily="18" charset="2"/>
              </a:rPr>
              <a:t>= 4.4</a:t>
            </a:r>
            <a:endParaRPr lang="en-US" altLang="en-US" sz="2000" dirty="0" smtClean="0">
              <a:solidFill>
                <a:srgbClr val="FF0000"/>
              </a:solidFill>
              <a:latin typeface="Verdana" pitchFamily="34" charset="0"/>
              <a:ea typeface="Arial Unicode MS" pitchFamily="34" charset="-128"/>
              <a:cs typeface="Arial Unicode MS" pitchFamily="34" charset="-128"/>
              <a:sym typeface="Symbol" pitchFamily="18" charset="2"/>
            </a:endParaRPr>
          </a:p>
          <a:p>
            <a:pPr indent="457200" eaLnBrk="0" fontAlgn="base" hangingPunct="0">
              <a:spcBef>
                <a:spcPct val="0"/>
              </a:spcBef>
              <a:spcAft>
                <a:spcPct val="0"/>
              </a:spcAft>
              <a:tabLst>
                <a:tab pos="4229100" algn="l"/>
              </a:tabLst>
            </a:pPr>
            <a:endParaRPr lang="en-US" altLang="en-US" sz="2000" b="1" dirty="0" smtClean="0">
              <a:solidFill>
                <a:srgbClr val="000000"/>
              </a:solidFill>
              <a:ea typeface="Arial Unicode MS" pitchFamily="34" charset="-128"/>
              <a:cs typeface="Arial Unicode MS" pitchFamily="34" charset="-128"/>
              <a:sym typeface="Symbol" pitchFamily="18" charset="2"/>
            </a:endParaRPr>
          </a:p>
        </p:txBody>
      </p:sp>
    </p:spTree>
    <p:extLst>
      <p:ext uri="{BB962C8B-B14F-4D97-AF65-F5344CB8AC3E}">
        <p14:creationId xmlns:p14="http://schemas.microsoft.com/office/powerpoint/2010/main" val="39788593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8"/>
          <p:cNvSpPr/>
          <p:nvPr/>
        </p:nvSpPr>
        <p:spPr>
          <a:xfrm>
            <a:off x="1269112" y="2362200"/>
            <a:ext cx="7007352" cy="813815"/>
          </a:xfrm>
          <a:prstGeom prst="rect">
            <a:avLst/>
          </a:prstGeom>
          <a:blipFill>
            <a:blip r:embed="rId2" cstate="print"/>
            <a:stretch>
              <a:fillRect/>
            </a:stretch>
          </a:blipFill>
        </p:spPr>
        <p:txBody>
          <a:bodyPr wrap="square" lIns="0" tIns="0" rIns="0" bIns="0" rtlCol="0"/>
          <a:lstStyle/>
          <a:p>
            <a:endParaRPr/>
          </a:p>
        </p:txBody>
      </p:sp>
      <p:sp>
        <p:nvSpPr>
          <p:cNvPr id="9" name="object 9"/>
          <p:cNvSpPr/>
          <p:nvPr/>
        </p:nvSpPr>
        <p:spPr>
          <a:xfrm>
            <a:off x="1203834" y="2296604"/>
            <a:ext cx="6985000" cy="792480"/>
          </a:xfrm>
          <a:custGeom>
            <a:avLst/>
            <a:gdLst/>
            <a:ahLst/>
            <a:cxnLst/>
            <a:rect l="l" t="t" r="r" b="b"/>
            <a:pathLst>
              <a:path w="6985000" h="792480">
                <a:moveTo>
                  <a:pt x="0" y="792162"/>
                </a:moveTo>
                <a:lnTo>
                  <a:pt x="6985000" y="792162"/>
                </a:lnTo>
                <a:lnTo>
                  <a:pt x="6985000" y="0"/>
                </a:lnTo>
                <a:lnTo>
                  <a:pt x="0" y="0"/>
                </a:lnTo>
                <a:lnTo>
                  <a:pt x="0" y="792162"/>
                </a:lnTo>
                <a:close/>
              </a:path>
            </a:pathLst>
          </a:custGeom>
          <a:solidFill>
            <a:srgbClr val="99CCFF"/>
          </a:solidFill>
        </p:spPr>
        <p:txBody>
          <a:bodyPr wrap="square" lIns="0" tIns="0" rIns="0" bIns="0" rtlCol="0"/>
          <a:lstStyle/>
          <a:p>
            <a:endParaRPr/>
          </a:p>
        </p:txBody>
      </p:sp>
      <p:sp>
        <p:nvSpPr>
          <p:cNvPr id="10" name="object 10"/>
          <p:cNvSpPr txBox="1"/>
          <p:nvPr/>
        </p:nvSpPr>
        <p:spPr>
          <a:xfrm>
            <a:off x="1203834" y="2296604"/>
            <a:ext cx="6985000" cy="792480"/>
          </a:xfrm>
          <a:prstGeom prst="rect">
            <a:avLst/>
          </a:prstGeom>
          <a:ln w="19050">
            <a:solidFill>
              <a:srgbClr val="000000"/>
            </a:solidFill>
          </a:ln>
        </p:spPr>
        <p:txBody>
          <a:bodyPr vert="horz" wrap="square" lIns="0" tIns="213995" rIns="0" bIns="0" rtlCol="0">
            <a:spAutoFit/>
          </a:bodyPr>
          <a:lstStyle/>
          <a:p>
            <a:pPr marL="164465">
              <a:lnSpc>
                <a:spcPct val="100000"/>
              </a:lnSpc>
              <a:spcBef>
                <a:spcPts val="1685"/>
              </a:spcBef>
            </a:pPr>
            <a:r>
              <a:rPr sz="2200" b="1" spc="-5" dirty="0">
                <a:solidFill>
                  <a:srgbClr val="000066"/>
                </a:solidFill>
                <a:latin typeface="Arial"/>
                <a:cs typeface="Arial"/>
              </a:rPr>
              <a:t>Efficiency of boiler </a:t>
            </a:r>
            <a:r>
              <a:rPr sz="2200" b="1" dirty="0">
                <a:solidFill>
                  <a:srgbClr val="000066"/>
                </a:solidFill>
                <a:latin typeface="Arial"/>
                <a:cs typeface="Arial"/>
              </a:rPr>
              <a:t>(</a:t>
            </a:r>
            <a:r>
              <a:rPr sz="2200" b="1" dirty="0">
                <a:solidFill>
                  <a:srgbClr val="000066"/>
                </a:solidFill>
                <a:latin typeface="Symbol"/>
                <a:cs typeface="Symbol"/>
              </a:rPr>
              <a:t></a:t>
            </a:r>
            <a:r>
              <a:rPr sz="2200" b="1" dirty="0">
                <a:solidFill>
                  <a:srgbClr val="000066"/>
                </a:solidFill>
                <a:latin typeface="Arial"/>
                <a:cs typeface="Arial"/>
              </a:rPr>
              <a:t>) </a:t>
            </a:r>
            <a:r>
              <a:rPr sz="2200" b="1" spc="-5" dirty="0">
                <a:solidFill>
                  <a:srgbClr val="000066"/>
                </a:solidFill>
                <a:latin typeface="Arial"/>
                <a:cs typeface="Arial"/>
              </a:rPr>
              <a:t>= 100 –</a:t>
            </a:r>
            <a:r>
              <a:rPr sz="2200" b="1" spc="155" dirty="0">
                <a:solidFill>
                  <a:srgbClr val="000066"/>
                </a:solidFill>
                <a:latin typeface="Arial"/>
                <a:cs typeface="Arial"/>
              </a:rPr>
              <a:t> </a:t>
            </a:r>
            <a:r>
              <a:rPr sz="2200" b="1" spc="-5" dirty="0">
                <a:solidFill>
                  <a:srgbClr val="000066"/>
                </a:solidFill>
                <a:latin typeface="Arial"/>
                <a:cs typeface="Arial"/>
              </a:rPr>
              <a:t>(i+ii+iii+iv+v+vi+vii)</a:t>
            </a:r>
            <a:endParaRPr sz="2200">
              <a:latin typeface="Arial"/>
              <a:cs typeface="Arial"/>
            </a:endParaRPr>
          </a:p>
        </p:txBody>
      </p:sp>
      <p:sp>
        <p:nvSpPr>
          <p:cNvPr id="11" name="object 11"/>
          <p:cNvSpPr/>
          <p:nvPr/>
        </p:nvSpPr>
        <p:spPr>
          <a:xfrm>
            <a:off x="8689847" y="1520952"/>
            <a:ext cx="454151" cy="818388"/>
          </a:xfrm>
          <a:prstGeom prst="rect">
            <a:avLst/>
          </a:prstGeom>
          <a:blipFill>
            <a:blip r:embed="rId3" cstate="print"/>
            <a:stretch>
              <a:fillRect/>
            </a:stretch>
          </a:blipFill>
        </p:spPr>
        <p:txBody>
          <a:bodyPr wrap="square" lIns="0" tIns="0" rIns="0" bIns="0" rtlCol="0"/>
          <a:lstStyle/>
          <a:p>
            <a:endParaRPr/>
          </a:p>
        </p:txBody>
      </p:sp>
      <p:sp>
        <p:nvSpPr>
          <p:cNvPr id="12" name="object 12"/>
          <p:cNvSpPr txBox="1"/>
          <p:nvPr/>
        </p:nvSpPr>
        <p:spPr>
          <a:xfrm>
            <a:off x="914400" y="1383093"/>
            <a:ext cx="7349490" cy="467995"/>
          </a:xfrm>
          <a:prstGeom prst="rect">
            <a:avLst/>
          </a:prstGeom>
        </p:spPr>
        <p:txBody>
          <a:bodyPr vert="horz" wrap="square" lIns="0" tIns="12700" rIns="0" bIns="0" rtlCol="0">
            <a:spAutoFit/>
          </a:bodyPr>
          <a:lstStyle/>
          <a:p>
            <a:pPr marL="12700">
              <a:lnSpc>
                <a:spcPct val="100000"/>
              </a:lnSpc>
              <a:spcBef>
                <a:spcPts val="100"/>
              </a:spcBef>
            </a:pPr>
            <a:r>
              <a:rPr sz="2900" b="1" dirty="0">
                <a:solidFill>
                  <a:srgbClr val="FF0000"/>
                </a:solidFill>
                <a:latin typeface="Arial"/>
                <a:cs typeface="Arial"/>
              </a:rPr>
              <a:t>BOILER </a:t>
            </a:r>
            <a:r>
              <a:rPr sz="2900" b="1" spc="-20" dirty="0">
                <a:solidFill>
                  <a:srgbClr val="FF0000"/>
                </a:solidFill>
                <a:latin typeface="Arial"/>
                <a:cs typeface="Arial"/>
              </a:rPr>
              <a:t>EFFICIENCY: </a:t>
            </a:r>
            <a:r>
              <a:rPr sz="2900" b="1" dirty="0">
                <a:solidFill>
                  <a:srgbClr val="FF0000"/>
                </a:solidFill>
                <a:latin typeface="Arial"/>
                <a:cs typeface="Arial"/>
              </a:rPr>
              <a:t>INDIRECT</a:t>
            </a:r>
            <a:r>
              <a:rPr sz="2900" b="1" spc="-45" dirty="0">
                <a:solidFill>
                  <a:srgbClr val="FF0000"/>
                </a:solidFill>
                <a:latin typeface="Arial"/>
                <a:cs typeface="Arial"/>
              </a:rPr>
              <a:t> </a:t>
            </a:r>
            <a:r>
              <a:rPr sz="2900" b="1" dirty="0">
                <a:solidFill>
                  <a:srgbClr val="FF0000"/>
                </a:solidFill>
                <a:latin typeface="Arial"/>
                <a:cs typeface="Arial"/>
              </a:rPr>
              <a:t>METHOD</a:t>
            </a:r>
            <a:endParaRPr sz="2900" dirty="0">
              <a:latin typeface="Arial"/>
              <a:cs typeface="Arial"/>
            </a:endParaRPr>
          </a:p>
        </p:txBody>
      </p:sp>
      <p:sp>
        <p:nvSpPr>
          <p:cNvPr id="13" name="object 13"/>
          <p:cNvSpPr txBox="1"/>
          <p:nvPr/>
        </p:nvSpPr>
        <p:spPr>
          <a:xfrm>
            <a:off x="762000" y="3352800"/>
            <a:ext cx="7772400" cy="3078407"/>
          </a:xfrm>
          <a:prstGeom prst="rect">
            <a:avLst/>
          </a:prstGeom>
        </p:spPr>
        <p:txBody>
          <a:bodyPr vert="horz" wrap="square" lIns="0" tIns="89535" rIns="0" bIns="0" rtlCol="0">
            <a:spAutoFit/>
          </a:bodyPr>
          <a:lstStyle/>
          <a:p>
            <a:pPr marL="12700">
              <a:lnSpc>
                <a:spcPct val="100000"/>
              </a:lnSpc>
              <a:spcBef>
                <a:spcPts val="705"/>
              </a:spcBef>
            </a:pPr>
            <a:r>
              <a:rPr sz="2500" b="1" spc="-5" dirty="0">
                <a:solidFill>
                  <a:srgbClr val="FF0000"/>
                </a:solidFill>
                <a:cs typeface="Arial"/>
              </a:rPr>
              <a:t>Principle losses:</a:t>
            </a:r>
            <a:endParaRPr sz="2500" dirty="0">
              <a:cs typeface="Arial"/>
            </a:endParaRPr>
          </a:p>
          <a:p>
            <a:pPr marL="236220" indent="-223520">
              <a:lnSpc>
                <a:spcPct val="100000"/>
              </a:lnSpc>
              <a:spcBef>
                <a:spcPts val="490"/>
              </a:spcBef>
              <a:buAutoNum type="romanLcParenR"/>
              <a:tabLst>
                <a:tab pos="236854" algn="l"/>
              </a:tabLst>
            </a:pPr>
            <a:r>
              <a:rPr lang="en-US" sz="2000" b="1" dirty="0" smtClean="0">
                <a:solidFill>
                  <a:schemeClr val="bg2">
                    <a:lumMod val="10000"/>
                  </a:schemeClr>
                </a:solidFill>
                <a:cs typeface="Arial"/>
              </a:rPr>
              <a:t>   Loss of heat due to d</a:t>
            </a:r>
            <a:r>
              <a:rPr sz="2000" b="1" dirty="0" smtClean="0">
                <a:solidFill>
                  <a:schemeClr val="bg2">
                    <a:lumMod val="10000"/>
                  </a:schemeClr>
                </a:solidFill>
                <a:cs typeface="Arial"/>
              </a:rPr>
              <a:t>ry </a:t>
            </a:r>
            <a:r>
              <a:rPr sz="2000" b="1" dirty="0">
                <a:solidFill>
                  <a:schemeClr val="bg2">
                    <a:lumMod val="10000"/>
                  </a:schemeClr>
                </a:solidFill>
                <a:cs typeface="Arial"/>
              </a:rPr>
              <a:t>flue</a:t>
            </a:r>
            <a:r>
              <a:rPr sz="2000" b="1" spc="-130" dirty="0">
                <a:solidFill>
                  <a:schemeClr val="bg2">
                    <a:lumMod val="10000"/>
                  </a:schemeClr>
                </a:solidFill>
                <a:cs typeface="Arial"/>
              </a:rPr>
              <a:t> </a:t>
            </a:r>
            <a:r>
              <a:rPr sz="2000" b="1" dirty="0">
                <a:solidFill>
                  <a:schemeClr val="bg2">
                    <a:lumMod val="10000"/>
                  </a:schemeClr>
                </a:solidFill>
                <a:cs typeface="Arial"/>
              </a:rPr>
              <a:t>gas</a:t>
            </a:r>
            <a:endParaRPr sz="2000" dirty="0">
              <a:solidFill>
                <a:schemeClr val="bg2">
                  <a:lumMod val="10000"/>
                </a:schemeClr>
              </a:solidFill>
              <a:cs typeface="Arial"/>
            </a:endParaRPr>
          </a:p>
          <a:p>
            <a:pPr marL="306705" indent="-294005">
              <a:lnSpc>
                <a:spcPct val="100000"/>
              </a:lnSpc>
              <a:spcBef>
                <a:spcPts val="480"/>
              </a:spcBef>
              <a:buAutoNum type="romanLcParenR"/>
              <a:tabLst>
                <a:tab pos="307340" algn="l"/>
              </a:tabLst>
            </a:pPr>
            <a:r>
              <a:rPr lang="en-US" sz="2000" b="1" spc="-5" dirty="0" smtClean="0">
                <a:solidFill>
                  <a:schemeClr val="bg2">
                    <a:lumMod val="10000"/>
                  </a:schemeClr>
                </a:solidFill>
                <a:cs typeface="Arial"/>
              </a:rPr>
              <a:t>  Loss of heat due to e</a:t>
            </a:r>
            <a:r>
              <a:rPr sz="2000" b="1" spc="-5" dirty="0" smtClean="0">
                <a:solidFill>
                  <a:schemeClr val="bg2">
                    <a:lumMod val="10000"/>
                  </a:schemeClr>
                </a:solidFill>
                <a:cs typeface="Arial"/>
              </a:rPr>
              <a:t>vaporation </a:t>
            </a:r>
            <a:r>
              <a:rPr sz="2000" b="1" dirty="0">
                <a:solidFill>
                  <a:schemeClr val="bg2">
                    <a:lumMod val="10000"/>
                  </a:schemeClr>
                </a:solidFill>
                <a:cs typeface="Arial"/>
              </a:rPr>
              <a:t>of </a:t>
            </a:r>
            <a:r>
              <a:rPr sz="2000" b="1" spc="0" dirty="0">
                <a:solidFill>
                  <a:schemeClr val="bg2">
                    <a:lumMod val="10000"/>
                  </a:schemeClr>
                </a:solidFill>
                <a:cs typeface="Arial"/>
              </a:rPr>
              <a:t>water </a:t>
            </a:r>
            <a:r>
              <a:rPr sz="2000" b="1" dirty="0">
                <a:solidFill>
                  <a:schemeClr val="bg2">
                    <a:lumMod val="10000"/>
                  </a:schemeClr>
                </a:solidFill>
                <a:cs typeface="Arial"/>
              </a:rPr>
              <a:t>formed due to H</a:t>
            </a:r>
            <a:r>
              <a:rPr sz="2000" b="1" baseline="-25000" dirty="0">
                <a:solidFill>
                  <a:schemeClr val="bg2">
                    <a:lumMod val="10000"/>
                  </a:schemeClr>
                </a:solidFill>
                <a:cs typeface="Arial"/>
              </a:rPr>
              <a:t>2</a:t>
            </a:r>
            <a:r>
              <a:rPr sz="2000" b="1" dirty="0">
                <a:solidFill>
                  <a:schemeClr val="bg2">
                    <a:lumMod val="10000"/>
                  </a:schemeClr>
                </a:solidFill>
                <a:cs typeface="Arial"/>
              </a:rPr>
              <a:t> in</a:t>
            </a:r>
            <a:r>
              <a:rPr sz="2000" b="1" spc="-150" dirty="0">
                <a:solidFill>
                  <a:schemeClr val="bg2">
                    <a:lumMod val="10000"/>
                  </a:schemeClr>
                </a:solidFill>
                <a:cs typeface="Arial"/>
              </a:rPr>
              <a:t> </a:t>
            </a:r>
            <a:r>
              <a:rPr sz="2000" b="1" dirty="0">
                <a:solidFill>
                  <a:schemeClr val="bg2">
                    <a:lumMod val="10000"/>
                  </a:schemeClr>
                </a:solidFill>
                <a:cs typeface="Arial"/>
              </a:rPr>
              <a:t>fuel</a:t>
            </a:r>
            <a:endParaRPr sz="2000" dirty="0">
              <a:solidFill>
                <a:schemeClr val="bg2">
                  <a:lumMod val="10000"/>
                </a:schemeClr>
              </a:solidFill>
              <a:cs typeface="Arial"/>
            </a:endParaRPr>
          </a:p>
          <a:p>
            <a:pPr marL="376555" indent="-363855">
              <a:lnSpc>
                <a:spcPct val="100000"/>
              </a:lnSpc>
              <a:spcBef>
                <a:spcPts val="480"/>
              </a:spcBef>
              <a:buAutoNum type="romanLcParenR"/>
              <a:tabLst>
                <a:tab pos="377190" algn="l"/>
              </a:tabLst>
            </a:pPr>
            <a:r>
              <a:rPr lang="en-US" sz="2000" b="1" spc="-5" dirty="0" smtClean="0">
                <a:solidFill>
                  <a:schemeClr val="bg2">
                    <a:lumMod val="10000"/>
                  </a:schemeClr>
                </a:solidFill>
                <a:cs typeface="Arial"/>
              </a:rPr>
              <a:t> Loss of heat due to e</a:t>
            </a:r>
            <a:r>
              <a:rPr sz="2000" b="1" spc="-5" dirty="0" smtClean="0">
                <a:solidFill>
                  <a:schemeClr val="bg2">
                    <a:lumMod val="10000"/>
                  </a:schemeClr>
                </a:solidFill>
                <a:cs typeface="Arial"/>
              </a:rPr>
              <a:t>vaporation </a:t>
            </a:r>
            <a:r>
              <a:rPr sz="2000" b="1" dirty="0">
                <a:solidFill>
                  <a:schemeClr val="bg2">
                    <a:lumMod val="10000"/>
                  </a:schemeClr>
                </a:solidFill>
                <a:cs typeface="Arial"/>
              </a:rPr>
              <a:t>of moisture in</a:t>
            </a:r>
            <a:r>
              <a:rPr sz="2000" b="1" spc="-100" dirty="0">
                <a:solidFill>
                  <a:schemeClr val="bg2">
                    <a:lumMod val="10000"/>
                  </a:schemeClr>
                </a:solidFill>
                <a:cs typeface="Arial"/>
              </a:rPr>
              <a:t> </a:t>
            </a:r>
            <a:r>
              <a:rPr sz="2000" b="1" dirty="0">
                <a:solidFill>
                  <a:schemeClr val="bg2">
                    <a:lumMod val="10000"/>
                  </a:schemeClr>
                </a:solidFill>
                <a:cs typeface="Arial"/>
              </a:rPr>
              <a:t>fuel</a:t>
            </a:r>
            <a:endParaRPr sz="2000" dirty="0">
              <a:solidFill>
                <a:schemeClr val="bg2">
                  <a:lumMod val="10000"/>
                </a:schemeClr>
              </a:solidFill>
              <a:cs typeface="Arial"/>
            </a:endParaRPr>
          </a:p>
          <a:p>
            <a:pPr marL="377825" indent="-365125">
              <a:lnSpc>
                <a:spcPct val="100000"/>
              </a:lnSpc>
              <a:spcBef>
                <a:spcPts val="480"/>
              </a:spcBef>
              <a:buAutoNum type="romanLcParenR"/>
              <a:tabLst>
                <a:tab pos="378460" algn="l"/>
              </a:tabLst>
            </a:pPr>
            <a:r>
              <a:rPr lang="en-US" sz="2000" b="1" dirty="0" smtClean="0">
                <a:solidFill>
                  <a:schemeClr val="bg2">
                    <a:lumMod val="10000"/>
                  </a:schemeClr>
                </a:solidFill>
                <a:cs typeface="Arial"/>
              </a:rPr>
              <a:t> Loss of heat due to mo</a:t>
            </a:r>
            <a:r>
              <a:rPr sz="2000" b="1" dirty="0" smtClean="0">
                <a:solidFill>
                  <a:schemeClr val="bg2">
                    <a:lumMod val="10000"/>
                  </a:schemeClr>
                </a:solidFill>
                <a:cs typeface="Arial"/>
              </a:rPr>
              <a:t>isture </a:t>
            </a:r>
            <a:r>
              <a:rPr sz="2000" b="1" dirty="0">
                <a:solidFill>
                  <a:schemeClr val="bg2">
                    <a:lumMod val="10000"/>
                  </a:schemeClr>
                </a:solidFill>
                <a:cs typeface="Arial"/>
              </a:rPr>
              <a:t>present in combustion</a:t>
            </a:r>
            <a:r>
              <a:rPr sz="2000" b="1" spc="-160" dirty="0">
                <a:solidFill>
                  <a:schemeClr val="bg2">
                    <a:lumMod val="10000"/>
                  </a:schemeClr>
                </a:solidFill>
                <a:cs typeface="Arial"/>
              </a:rPr>
              <a:t> </a:t>
            </a:r>
            <a:r>
              <a:rPr sz="2000" b="1" dirty="0">
                <a:solidFill>
                  <a:schemeClr val="bg2">
                    <a:lumMod val="10000"/>
                  </a:schemeClr>
                </a:solidFill>
                <a:cs typeface="Arial"/>
              </a:rPr>
              <a:t>air</a:t>
            </a:r>
            <a:endParaRPr sz="2000" dirty="0">
              <a:solidFill>
                <a:schemeClr val="bg2">
                  <a:lumMod val="10000"/>
                </a:schemeClr>
              </a:solidFill>
              <a:cs typeface="Arial"/>
            </a:endParaRPr>
          </a:p>
          <a:p>
            <a:pPr marL="307975" indent="-295275">
              <a:lnSpc>
                <a:spcPct val="100000"/>
              </a:lnSpc>
              <a:spcBef>
                <a:spcPts val="475"/>
              </a:spcBef>
              <a:buAutoNum type="romanLcParenR"/>
              <a:tabLst>
                <a:tab pos="308610" algn="l"/>
              </a:tabLst>
            </a:pPr>
            <a:r>
              <a:rPr lang="en-US" sz="2000" b="1" dirty="0" smtClean="0">
                <a:solidFill>
                  <a:schemeClr val="bg2">
                    <a:lumMod val="10000"/>
                  </a:schemeClr>
                </a:solidFill>
                <a:cs typeface="Arial"/>
              </a:rPr>
              <a:t>  Loss of heat due to u</a:t>
            </a:r>
            <a:r>
              <a:rPr sz="2000" b="1" dirty="0" smtClean="0">
                <a:solidFill>
                  <a:schemeClr val="bg2">
                    <a:lumMod val="10000"/>
                  </a:schemeClr>
                </a:solidFill>
                <a:cs typeface="Arial"/>
              </a:rPr>
              <a:t>nburnt  </a:t>
            </a:r>
            <a:r>
              <a:rPr sz="2000" b="1" dirty="0">
                <a:solidFill>
                  <a:schemeClr val="bg2">
                    <a:lumMod val="10000"/>
                  </a:schemeClr>
                </a:solidFill>
                <a:cs typeface="Arial"/>
              </a:rPr>
              <a:t>in fly</a:t>
            </a:r>
            <a:r>
              <a:rPr sz="2000" b="1" spc="-130" dirty="0">
                <a:solidFill>
                  <a:schemeClr val="bg2">
                    <a:lumMod val="10000"/>
                  </a:schemeClr>
                </a:solidFill>
                <a:cs typeface="Arial"/>
              </a:rPr>
              <a:t> </a:t>
            </a:r>
            <a:r>
              <a:rPr sz="2000" b="1" dirty="0">
                <a:solidFill>
                  <a:schemeClr val="bg2">
                    <a:lumMod val="10000"/>
                  </a:schemeClr>
                </a:solidFill>
                <a:cs typeface="Arial"/>
              </a:rPr>
              <a:t>ash</a:t>
            </a:r>
            <a:endParaRPr sz="2000" dirty="0">
              <a:solidFill>
                <a:schemeClr val="bg2">
                  <a:lumMod val="10000"/>
                </a:schemeClr>
              </a:solidFill>
              <a:cs typeface="Arial"/>
            </a:endParaRPr>
          </a:p>
          <a:p>
            <a:pPr marL="378460" indent="-365760">
              <a:lnSpc>
                <a:spcPct val="100000"/>
              </a:lnSpc>
              <a:spcBef>
                <a:spcPts val="475"/>
              </a:spcBef>
              <a:buAutoNum type="romanLcParenR"/>
              <a:tabLst>
                <a:tab pos="378460" algn="l"/>
              </a:tabLst>
            </a:pPr>
            <a:r>
              <a:rPr lang="en-US" sz="2000" b="1" dirty="0" smtClean="0">
                <a:solidFill>
                  <a:schemeClr val="bg2">
                    <a:lumMod val="10000"/>
                  </a:schemeClr>
                </a:solidFill>
                <a:cs typeface="Arial"/>
              </a:rPr>
              <a:t> Loss due to u</a:t>
            </a:r>
            <a:r>
              <a:rPr sz="2000" b="1" dirty="0" smtClean="0">
                <a:solidFill>
                  <a:schemeClr val="bg2">
                    <a:lumMod val="10000"/>
                  </a:schemeClr>
                </a:solidFill>
                <a:cs typeface="Arial"/>
              </a:rPr>
              <a:t>nburnt </a:t>
            </a:r>
            <a:r>
              <a:rPr lang="en-US" sz="2000" b="1" dirty="0" smtClean="0">
                <a:solidFill>
                  <a:schemeClr val="bg2">
                    <a:lumMod val="10000"/>
                  </a:schemeClr>
                </a:solidFill>
                <a:cs typeface="Arial"/>
              </a:rPr>
              <a:t> </a:t>
            </a:r>
            <a:r>
              <a:rPr sz="2000" b="1" dirty="0" smtClean="0">
                <a:solidFill>
                  <a:schemeClr val="bg2">
                    <a:lumMod val="10000"/>
                  </a:schemeClr>
                </a:solidFill>
                <a:cs typeface="Arial"/>
              </a:rPr>
              <a:t>in </a:t>
            </a:r>
            <a:r>
              <a:rPr sz="2000" b="1" dirty="0">
                <a:solidFill>
                  <a:schemeClr val="bg2">
                    <a:lumMod val="10000"/>
                  </a:schemeClr>
                </a:solidFill>
                <a:cs typeface="Arial"/>
              </a:rPr>
              <a:t>bottom</a:t>
            </a:r>
            <a:r>
              <a:rPr sz="2000" b="1" spc="-130" dirty="0">
                <a:solidFill>
                  <a:schemeClr val="bg2">
                    <a:lumMod val="10000"/>
                  </a:schemeClr>
                </a:solidFill>
                <a:cs typeface="Arial"/>
              </a:rPr>
              <a:t> </a:t>
            </a:r>
            <a:r>
              <a:rPr sz="2000" b="1" dirty="0">
                <a:solidFill>
                  <a:schemeClr val="bg2">
                    <a:lumMod val="10000"/>
                  </a:schemeClr>
                </a:solidFill>
                <a:cs typeface="Arial"/>
              </a:rPr>
              <a:t>ash</a:t>
            </a:r>
            <a:endParaRPr sz="2000" dirty="0">
              <a:solidFill>
                <a:schemeClr val="bg2">
                  <a:lumMod val="10000"/>
                </a:schemeClr>
              </a:solidFill>
              <a:cs typeface="Arial"/>
            </a:endParaRPr>
          </a:p>
          <a:p>
            <a:pPr marL="447040" indent="-434340">
              <a:lnSpc>
                <a:spcPct val="100000"/>
              </a:lnSpc>
              <a:spcBef>
                <a:spcPts val="480"/>
              </a:spcBef>
              <a:buAutoNum type="romanLcParenR"/>
              <a:tabLst>
                <a:tab pos="447675" algn="l"/>
              </a:tabLst>
            </a:pPr>
            <a:r>
              <a:rPr lang="en-US" sz="2000" b="1" dirty="0" smtClean="0">
                <a:solidFill>
                  <a:schemeClr val="bg2">
                    <a:lumMod val="10000"/>
                  </a:schemeClr>
                </a:solidFill>
                <a:cs typeface="Arial"/>
              </a:rPr>
              <a:t>Loss due to r</a:t>
            </a:r>
            <a:r>
              <a:rPr sz="2000" b="1" dirty="0" smtClean="0">
                <a:solidFill>
                  <a:schemeClr val="bg2">
                    <a:lumMod val="10000"/>
                  </a:schemeClr>
                </a:solidFill>
                <a:cs typeface="Arial"/>
              </a:rPr>
              <a:t>adiation </a:t>
            </a:r>
            <a:r>
              <a:rPr sz="2000" b="1" dirty="0">
                <a:solidFill>
                  <a:schemeClr val="bg2">
                    <a:lumMod val="10000"/>
                  </a:schemeClr>
                </a:solidFill>
                <a:cs typeface="Arial"/>
              </a:rPr>
              <a:t>and other unaccounted</a:t>
            </a:r>
            <a:r>
              <a:rPr sz="2000" b="1" spc="-110" dirty="0">
                <a:solidFill>
                  <a:schemeClr val="bg2">
                    <a:lumMod val="10000"/>
                  </a:schemeClr>
                </a:solidFill>
                <a:cs typeface="Arial"/>
              </a:rPr>
              <a:t> </a:t>
            </a:r>
            <a:r>
              <a:rPr sz="2000" b="1" dirty="0" smtClean="0">
                <a:solidFill>
                  <a:schemeClr val="bg2">
                    <a:lumMod val="10000"/>
                  </a:schemeClr>
                </a:solidFill>
                <a:cs typeface="Arial"/>
              </a:rPr>
              <a:t>losses</a:t>
            </a:r>
            <a:endParaRPr sz="2000" dirty="0">
              <a:solidFill>
                <a:schemeClr val="bg2">
                  <a:lumMod val="10000"/>
                </a:schemeClr>
              </a:solidFill>
              <a:cs typeface="Arial"/>
            </a:endParaRPr>
          </a:p>
        </p:txBody>
      </p:sp>
      <p:sp>
        <p:nvSpPr>
          <p:cNvPr id="16" name="object 16"/>
          <p:cNvSpPr/>
          <p:nvPr/>
        </p:nvSpPr>
        <p:spPr>
          <a:xfrm>
            <a:off x="1313688" y="361188"/>
            <a:ext cx="5026152" cy="902208"/>
          </a:xfrm>
          <a:prstGeom prst="rect">
            <a:avLst/>
          </a:prstGeom>
          <a:blipFill>
            <a:blip r:embed="rId4" cstate="print"/>
            <a:stretch>
              <a:fillRect/>
            </a:stretch>
          </a:blipFill>
        </p:spPr>
        <p:txBody>
          <a:bodyPr wrap="square" lIns="0" tIns="0" rIns="0" bIns="0" rtlCol="0"/>
          <a:lstStyle/>
          <a:p>
            <a:endParaRPr/>
          </a:p>
        </p:txBody>
      </p:sp>
      <p:sp>
        <p:nvSpPr>
          <p:cNvPr id="17" name="object 17"/>
          <p:cNvSpPr/>
          <p:nvPr/>
        </p:nvSpPr>
        <p:spPr>
          <a:xfrm>
            <a:off x="5803391" y="361188"/>
            <a:ext cx="649224" cy="902208"/>
          </a:xfrm>
          <a:prstGeom prst="rect">
            <a:avLst/>
          </a:prstGeom>
          <a:blipFill>
            <a:blip r:embed="rId5" cstate="print"/>
            <a:stretch>
              <a:fillRect/>
            </a:stretch>
          </a:blipFill>
        </p:spPr>
        <p:txBody>
          <a:bodyPr wrap="square" lIns="0" tIns="0" rIns="0" bIns="0" rtlCol="0"/>
          <a:lstStyle/>
          <a:p>
            <a:endParaRPr/>
          </a:p>
        </p:txBody>
      </p:sp>
      <p:sp>
        <p:nvSpPr>
          <p:cNvPr id="18" name="object 18"/>
          <p:cNvSpPr txBox="1">
            <a:spLocks noGrp="1"/>
          </p:cNvSpPr>
          <p:nvPr>
            <p:ph type="title"/>
          </p:nvPr>
        </p:nvSpPr>
        <p:spPr>
          <a:xfrm>
            <a:off x="1554607" y="467055"/>
            <a:ext cx="4514850" cy="514350"/>
          </a:xfrm>
          <a:prstGeom prst="rect">
            <a:avLst/>
          </a:prstGeom>
        </p:spPr>
        <p:txBody>
          <a:bodyPr vert="horz" wrap="square" lIns="0" tIns="13335" rIns="0" bIns="0" rtlCol="0">
            <a:spAutoFit/>
          </a:bodyPr>
          <a:lstStyle/>
          <a:p>
            <a:pPr marL="12700">
              <a:lnSpc>
                <a:spcPct val="100000"/>
              </a:lnSpc>
              <a:spcBef>
                <a:spcPts val="105"/>
              </a:spcBef>
            </a:pPr>
            <a:r>
              <a:rPr spc="-5" dirty="0"/>
              <a:t>Assessment </a:t>
            </a:r>
            <a:r>
              <a:rPr dirty="0"/>
              <a:t>of a</a:t>
            </a:r>
            <a:r>
              <a:rPr spc="-80" dirty="0"/>
              <a:t> </a:t>
            </a:r>
            <a:r>
              <a:rPr spc="-5" dirty="0"/>
              <a:t>Boiler</a:t>
            </a:r>
          </a:p>
        </p:txBody>
      </p:sp>
      <p:sp>
        <p:nvSpPr>
          <p:cNvPr id="19" name="object 19"/>
          <p:cNvSpPr txBox="1">
            <a:spLocks noGrp="1"/>
          </p:cNvSpPr>
          <p:nvPr>
            <p:ph type="sldNum" sz="quarter" idx="7"/>
          </p:nvPr>
        </p:nvSpPr>
        <p:spPr>
          <a:prstGeom prst="rect">
            <a:avLst/>
          </a:prstGeom>
        </p:spPr>
        <p:txBody>
          <a:bodyPr vert="horz" wrap="square" lIns="0" tIns="0" rIns="0" bIns="0" rtlCol="0">
            <a:spAutoFit/>
          </a:bodyPr>
          <a:lstStyle/>
          <a:p>
            <a:pPr marL="25400">
              <a:lnSpc>
                <a:spcPts val="1630"/>
              </a:lnSpc>
            </a:pPr>
            <a:fld id="{81D60167-4931-47E6-BA6A-407CBD079E47}" type="slidenum">
              <a:rPr dirty="0"/>
              <a:t>25</a:t>
            </a:fld>
            <a:endParaRP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8"/>
          <p:cNvSpPr/>
          <p:nvPr/>
        </p:nvSpPr>
        <p:spPr>
          <a:xfrm>
            <a:off x="8689847" y="1484375"/>
            <a:ext cx="454151" cy="818388"/>
          </a:xfrm>
          <a:prstGeom prst="rect">
            <a:avLst/>
          </a:prstGeom>
          <a:blipFill>
            <a:blip r:embed="rId2" cstate="print"/>
            <a:stretch>
              <a:fillRect/>
            </a:stretch>
          </a:blipFill>
        </p:spPr>
        <p:txBody>
          <a:bodyPr wrap="square" lIns="0" tIns="0" rIns="0" bIns="0" rtlCol="0"/>
          <a:lstStyle/>
          <a:p>
            <a:endParaRPr/>
          </a:p>
        </p:txBody>
      </p:sp>
      <p:sp>
        <p:nvSpPr>
          <p:cNvPr id="9" name="object 9"/>
          <p:cNvSpPr txBox="1"/>
          <p:nvPr/>
        </p:nvSpPr>
        <p:spPr>
          <a:xfrm>
            <a:off x="838200" y="1025405"/>
            <a:ext cx="7349490" cy="5527795"/>
          </a:xfrm>
          <a:prstGeom prst="rect">
            <a:avLst/>
          </a:prstGeom>
        </p:spPr>
        <p:txBody>
          <a:bodyPr vert="horz" wrap="square" lIns="0" tIns="13335" rIns="0" bIns="0" rtlCol="0">
            <a:spAutoFit/>
          </a:bodyPr>
          <a:lstStyle/>
          <a:p>
            <a:pPr algn="ctr">
              <a:lnSpc>
                <a:spcPct val="100000"/>
              </a:lnSpc>
              <a:spcBef>
                <a:spcPts val="105"/>
              </a:spcBef>
            </a:pPr>
            <a:r>
              <a:rPr sz="2900" b="1" dirty="0">
                <a:solidFill>
                  <a:srgbClr val="FF0000"/>
                </a:solidFill>
                <a:latin typeface="Arial"/>
                <a:cs typeface="Arial"/>
              </a:rPr>
              <a:t>BOILER </a:t>
            </a:r>
            <a:r>
              <a:rPr sz="2900" b="1" spc="-20" dirty="0">
                <a:solidFill>
                  <a:srgbClr val="FF0000"/>
                </a:solidFill>
                <a:latin typeface="Arial"/>
                <a:cs typeface="Arial"/>
              </a:rPr>
              <a:t>EFFICIENCY: </a:t>
            </a:r>
            <a:r>
              <a:rPr sz="2900" b="1" dirty="0">
                <a:solidFill>
                  <a:srgbClr val="FF0000"/>
                </a:solidFill>
                <a:latin typeface="Arial"/>
                <a:cs typeface="Arial"/>
              </a:rPr>
              <a:t>INDIRECT</a:t>
            </a:r>
            <a:r>
              <a:rPr sz="2900" b="1" spc="-45" dirty="0">
                <a:solidFill>
                  <a:srgbClr val="FF0000"/>
                </a:solidFill>
                <a:latin typeface="Arial"/>
                <a:cs typeface="Arial"/>
              </a:rPr>
              <a:t> </a:t>
            </a:r>
            <a:r>
              <a:rPr sz="2900" b="1" dirty="0">
                <a:solidFill>
                  <a:srgbClr val="FF0000"/>
                </a:solidFill>
                <a:latin typeface="Arial"/>
                <a:cs typeface="Arial"/>
              </a:rPr>
              <a:t>METHOD</a:t>
            </a:r>
            <a:endParaRPr sz="2900" dirty="0">
              <a:latin typeface="Arial"/>
              <a:cs typeface="Arial"/>
            </a:endParaRPr>
          </a:p>
          <a:p>
            <a:pPr marL="417830">
              <a:lnSpc>
                <a:spcPct val="100000"/>
              </a:lnSpc>
              <a:spcBef>
                <a:spcPts val="2205"/>
              </a:spcBef>
            </a:pPr>
            <a:r>
              <a:rPr sz="2500" b="1" spc="-5" dirty="0">
                <a:solidFill>
                  <a:srgbClr val="FF0000"/>
                </a:solidFill>
                <a:cs typeface="Arial"/>
              </a:rPr>
              <a:t>Required calculation</a:t>
            </a:r>
            <a:r>
              <a:rPr sz="2500" b="1" spc="-15" dirty="0">
                <a:solidFill>
                  <a:srgbClr val="FF0000"/>
                </a:solidFill>
                <a:cs typeface="Arial"/>
              </a:rPr>
              <a:t> </a:t>
            </a:r>
            <a:r>
              <a:rPr sz="2500" b="1" spc="-5" dirty="0">
                <a:solidFill>
                  <a:srgbClr val="FF0000"/>
                </a:solidFill>
                <a:cs typeface="Arial"/>
              </a:rPr>
              <a:t>data</a:t>
            </a:r>
            <a:endParaRPr sz="2500" dirty="0">
              <a:cs typeface="Arial"/>
            </a:endParaRPr>
          </a:p>
          <a:p>
            <a:pPr marL="650875" indent="-233045">
              <a:lnSpc>
                <a:spcPct val="100000"/>
              </a:lnSpc>
              <a:spcBef>
                <a:spcPts val="1205"/>
              </a:spcBef>
              <a:buFont typeface="Arial"/>
              <a:buChar char="•"/>
              <a:tabLst>
                <a:tab pos="650875" algn="l"/>
                <a:tab pos="651510" algn="l"/>
              </a:tabLst>
            </a:pPr>
            <a:r>
              <a:rPr sz="2400" b="1" dirty="0">
                <a:solidFill>
                  <a:srgbClr val="000066"/>
                </a:solidFill>
                <a:cs typeface="Arial"/>
              </a:rPr>
              <a:t>Ultimate </a:t>
            </a:r>
            <a:r>
              <a:rPr sz="2400" b="1" spc="-5" dirty="0">
                <a:solidFill>
                  <a:srgbClr val="000066"/>
                </a:solidFill>
                <a:cs typeface="Arial"/>
              </a:rPr>
              <a:t>analysis </a:t>
            </a:r>
            <a:r>
              <a:rPr sz="2400" b="1" dirty="0">
                <a:solidFill>
                  <a:srgbClr val="000066"/>
                </a:solidFill>
                <a:cs typeface="Arial"/>
              </a:rPr>
              <a:t>of fuel (H2, O2, S, C,</a:t>
            </a:r>
            <a:r>
              <a:rPr sz="2400" b="1" spc="-170" dirty="0">
                <a:solidFill>
                  <a:srgbClr val="000066"/>
                </a:solidFill>
                <a:cs typeface="Arial"/>
              </a:rPr>
              <a:t> </a:t>
            </a:r>
            <a:r>
              <a:rPr sz="2400" b="1" dirty="0">
                <a:solidFill>
                  <a:srgbClr val="000066"/>
                </a:solidFill>
                <a:cs typeface="Arial"/>
              </a:rPr>
              <a:t>moisture</a:t>
            </a:r>
            <a:endParaRPr sz="2400" dirty="0">
              <a:cs typeface="Arial"/>
            </a:endParaRPr>
          </a:p>
          <a:p>
            <a:pPr marL="650875">
              <a:lnSpc>
                <a:spcPct val="100000"/>
              </a:lnSpc>
            </a:pPr>
            <a:r>
              <a:rPr sz="2400" b="1" dirty="0">
                <a:solidFill>
                  <a:srgbClr val="000066"/>
                </a:solidFill>
                <a:cs typeface="Arial"/>
              </a:rPr>
              <a:t>content, ash</a:t>
            </a:r>
            <a:r>
              <a:rPr sz="2400" b="1" spc="-95" dirty="0">
                <a:solidFill>
                  <a:srgbClr val="000066"/>
                </a:solidFill>
                <a:cs typeface="Arial"/>
              </a:rPr>
              <a:t> </a:t>
            </a:r>
            <a:r>
              <a:rPr sz="2400" b="1" dirty="0">
                <a:solidFill>
                  <a:srgbClr val="000066"/>
                </a:solidFill>
                <a:cs typeface="Arial"/>
              </a:rPr>
              <a:t>content)</a:t>
            </a:r>
            <a:endParaRPr sz="2400" dirty="0">
              <a:cs typeface="Arial"/>
            </a:endParaRPr>
          </a:p>
          <a:p>
            <a:pPr marL="650875" indent="-233045">
              <a:lnSpc>
                <a:spcPct val="100000"/>
              </a:lnSpc>
              <a:spcBef>
                <a:spcPts val="1200"/>
              </a:spcBef>
              <a:buFont typeface="Arial"/>
              <a:buChar char="•"/>
              <a:tabLst>
                <a:tab pos="650875" algn="l"/>
                <a:tab pos="651510" algn="l"/>
              </a:tabLst>
            </a:pPr>
            <a:r>
              <a:rPr sz="2400" b="1" dirty="0">
                <a:solidFill>
                  <a:schemeClr val="bg2">
                    <a:lumMod val="10000"/>
                  </a:schemeClr>
                </a:solidFill>
                <a:cs typeface="Arial"/>
              </a:rPr>
              <a:t>% </a:t>
            </a:r>
            <a:r>
              <a:rPr sz="2400" b="1" spc="-5" dirty="0">
                <a:solidFill>
                  <a:schemeClr val="bg2">
                    <a:lumMod val="10000"/>
                  </a:schemeClr>
                </a:solidFill>
                <a:cs typeface="Arial"/>
              </a:rPr>
              <a:t>oxygen </a:t>
            </a:r>
            <a:r>
              <a:rPr sz="2400" b="1" dirty="0">
                <a:solidFill>
                  <a:schemeClr val="bg2">
                    <a:lumMod val="10000"/>
                  </a:schemeClr>
                </a:solidFill>
                <a:cs typeface="Arial"/>
              </a:rPr>
              <a:t>or CO2 in the flue</a:t>
            </a:r>
            <a:r>
              <a:rPr sz="2400" b="1" spc="-145" dirty="0">
                <a:solidFill>
                  <a:schemeClr val="bg2">
                    <a:lumMod val="10000"/>
                  </a:schemeClr>
                </a:solidFill>
                <a:cs typeface="Arial"/>
              </a:rPr>
              <a:t> </a:t>
            </a:r>
            <a:r>
              <a:rPr sz="2400" b="1" dirty="0">
                <a:solidFill>
                  <a:schemeClr val="bg2">
                    <a:lumMod val="10000"/>
                  </a:schemeClr>
                </a:solidFill>
                <a:cs typeface="Arial"/>
              </a:rPr>
              <a:t>gas</a:t>
            </a:r>
            <a:endParaRPr sz="2400" dirty="0">
              <a:solidFill>
                <a:schemeClr val="bg2">
                  <a:lumMod val="10000"/>
                </a:schemeClr>
              </a:solidFill>
              <a:cs typeface="Arial"/>
            </a:endParaRPr>
          </a:p>
          <a:p>
            <a:pPr marL="650875" indent="-233045">
              <a:lnSpc>
                <a:spcPct val="100000"/>
              </a:lnSpc>
              <a:spcBef>
                <a:spcPts val="1200"/>
              </a:spcBef>
              <a:buFont typeface="Arial"/>
              <a:buChar char="•"/>
              <a:tabLst>
                <a:tab pos="650875" algn="l"/>
                <a:tab pos="651510" algn="l"/>
              </a:tabLst>
            </a:pPr>
            <a:r>
              <a:rPr sz="2400" b="1" dirty="0">
                <a:solidFill>
                  <a:srgbClr val="000066"/>
                </a:solidFill>
                <a:cs typeface="Arial"/>
              </a:rPr>
              <a:t>Fuel gas temperature in </a:t>
            </a:r>
            <a:r>
              <a:rPr sz="2400" b="1" spc="-5" dirty="0">
                <a:solidFill>
                  <a:srgbClr val="000066"/>
                </a:solidFill>
                <a:cs typeface="Arial"/>
              </a:rPr>
              <a:t>◦C</a:t>
            </a:r>
            <a:r>
              <a:rPr sz="2400" b="1" spc="-130" dirty="0">
                <a:solidFill>
                  <a:srgbClr val="000066"/>
                </a:solidFill>
                <a:cs typeface="Arial"/>
              </a:rPr>
              <a:t> </a:t>
            </a:r>
            <a:r>
              <a:rPr sz="2400" b="1" dirty="0">
                <a:solidFill>
                  <a:srgbClr val="000066"/>
                </a:solidFill>
                <a:cs typeface="Arial"/>
              </a:rPr>
              <a:t>(Tf)</a:t>
            </a:r>
            <a:endParaRPr sz="2400" dirty="0">
              <a:cs typeface="Arial"/>
            </a:endParaRPr>
          </a:p>
          <a:p>
            <a:pPr marL="650875" indent="-233045">
              <a:lnSpc>
                <a:spcPct val="100000"/>
              </a:lnSpc>
              <a:spcBef>
                <a:spcPts val="1200"/>
              </a:spcBef>
              <a:buFont typeface="Arial"/>
              <a:buChar char="•"/>
              <a:tabLst>
                <a:tab pos="650875" algn="l"/>
                <a:tab pos="651510" algn="l"/>
              </a:tabLst>
            </a:pPr>
            <a:r>
              <a:rPr sz="2400" b="1" dirty="0">
                <a:solidFill>
                  <a:schemeClr val="bg2">
                    <a:lumMod val="10000"/>
                  </a:schemeClr>
                </a:solidFill>
                <a:cs typeface="Arial"/>
              </a:rPr>
              <a:t>Ambient temperature in ◦C </a:t>
            </a:r>
            <a:r>
              <a:rPr sz="2400" b="1" spc="-35" dirty="0">
                <a:solidFill>
                  <a:schemeClr val="bg2">
                    <a:lumMod val="10000"/>
                  </a:schemeClr>
                </a:solidFill>
                <a:cs typeface="Arial"/>
              </a:rPr>
              <a:t>(Ta) </a:t>
            </a:r>
            <a:r>
              <a:rPr sz="2400" b="1" dirty="0">
                <a:solidFill>
                  <a:schemeClr val="bg2">
                    <a:lumMod val="10000"/>
                  </a:schemeClr>
                </a:solidFill>
                <a:cs typeface="Arial"/>
              </a:rPr>
              <a:t>and humidity of air</a:t>
            </a:r>
            <a:r>
              <a:rPr sz="2400" b="1" spc="-175" dirty="0">
                <a:solidFill>
                  <a:schemeClr val="bg2">
                    <a:lumMod val="10000"/>
                  </a:schemeClr>
                </a:solidFill>
                <a:cs typeface="Arial"/>
              </a:rPr>
              <a:t> </a:t>
            </a:r>
            <a:r>
              <a:rPr sz="2400" b="1" dirty="0">
                <a:solidFill>
                  <a:schemeClr val="bg2">
                    <a:lumMod val="10000"/>
                  </a:schemeClr>
                </a:solidFill>
                <a:cs typeface="Arial"/>
              </a:rPr>
              <a:t>in</a:t>
            </a:r>
            <a:endParaRPr sz="2400" dirty="0">
              <a:solidFill>
                <a:schemeClr val="bg2">
                  <a:lumMod val="10000"/>
                </a:schemeClr>
              </a:solidFill>
              <a:cs typeface="Arial"/>
            </a:endParaRPr>
          </a:p>
          <a:p>
            <a:pPr marL="650875">
              <a:lnSpc>
                <a:spcPct val="100000"/>
              </a:lnSpc>
            </a:pPr>
            <a:r>
              <a:rPr sz="2400" b="1" dirty="0">
                <a:solidFill>
                  <a:schemeClr val="bg2">
                    <a:lumMod val="10000"/>
                  </a:schemeClr>
                </a:solidFill>
                <a:cs typeface="Arial"/>
              </a:rPr>
              <a:t>kg/kg of dry</a:t>
            </a:r>
            <a:r>
              <a:rPr sz="2400" b="1" spc="-120" dirty="0">
                <a:solidFill>
                  <a:schemeClr val="bg2">
                    <a:lumMod val="10000"/>
                  </a:schemeClr>
                </a:solidFill>
                <a:cs typeface="Arial"/>
              </a:rPr>
              <a:t> </a:t>
            </a:r>
            <a:r>
              <a:rPr sz="2400" b="1" dirty="0">
                <a:solidFill>
                  <a:schemeClr val="bg2">
                    <a:lumMod val="10000"/>
                  </a:schemeClr>
                </a:solidFill>
                <a:cs typeface="Arial"/>
              </a:rPr>
              <a:t>air</a:t>
            </a:r>
            <a:endParaRPr sz="2400" dirty="0">
              <a:solidFill>
                <a:schemeClr val="bg2">
                  <a:lumMod val="10000"/>
                </a:schemeClr>
              </a:solidFill>
              <a:cs typeface="Arial"/>
            </a:endParaRPr>
          </a:p>
          <a:p>
            <a:pPr marL="650875" indent="-233045">
              <a:lnSpc>
                <a:spcPct val="100000"/>
              </a:lnSpc>
              <a:spcBef>
                <a:spcPts val="1200"/>
              </a:spcBef>
              <a:buFont typeface="Arial"/>
              <a:buChar char="•"/>
              <a:tabLst>
                <a:tab pos="650875" algn="l"/>
                <a:tab pos="651510" algn="l"/>
              </a:tabLst>
            </a:pPr>
            <a:r>
              <a:rPr sz="2400" b="1" dirty="0">
                <a:solidFill>
                  <a:srgbClr val="000066"/>
                </a:solidFill>
                <a:cs typeface="Arial"/>
              </a:rPr>
              <a:t>GCV of fuel in</a:t>
            </a:r>
            <a:r>
              <a:rPr sz="2400" b="1" spc="-125" dirty="0">
                <a:solidFill>
                  <a:srgbClr val="000066"/>
                </a:solidFill>
                <a:cs typeface="Arial"/>
              </a:rPr>
              <a:t> </a:t>
            </a:r>
            <a:r>
              <a:rPr sz="2400" b="1" dirty="0">
                <a:solidFill>
                  <a:srgbClr val="000066"/>
                </a:solidFill>
                <a:cs typeface="Arial"/>
              </a:rPr>
              <a:t>kcal/kg</a:t>
            </a:r>
            <a:endParaRPr sz="2400" dirty="0">
              <a:cs typeface="Arial"/>
            </a:endParaRPr>
          </a:p>
          <a:p>
            <a:pPr marL="650875" indent="-233045">
              <a:lnSpc>
                <a:spcPct val="100000"/>
              </a:lnSpc>
              <a:spcBef>
                <a:spcPts val="1200"/>
              </a:spcBef>
              <a:buFont typeface="Arial"/>
              <a:buChar char="•"/>
              <a:tabLst>
                <a:tab pos="650875" algn="l"/>
                <a:tab pos="651510" algn="l"/>
              </a:tabLst>
            </a:pPr>
            <a:r>
              <a:rPr sz="2400" b="1" dirty="0">
                <a:solidFill>
                  <a:schemeClr val="bg2">
                    <a:lumMod val="10000"/>
                  </a:schemeClr>
                </a:solidFill>
                <a:cs typeface="Arial"/>
              </a:rPr>
              <a:t>% combustible in ash (in case of </a:t>
            </a:r>
            <a:r>
              <a:rPr sz="2400" b="1" spc="-5" dirty="0">
                <a:solidFill>
                  <a:schemeClr val="bg2">
                    <a:lumMod val="10000"/>
                  </a:schemeClr>
                </a:solidFill>
                <a:cs typeface="Arial"/>
              </a:rPr>
              <a:t>solid</a:t>
            </a:r>
            <a:r>
              <a:rPr sz="2400" b="1" spc="-170" dirty="0">
                <a:solidFill>
                  <a:schemeClr val="bg2">
                    <a:lumMod val="10000"/>
                  </a:schemeClr>
                </a:solidFill>
                <a:cs typeface="Arial"/>
              </a:rPr>
              <a:t> </a:t>
            </a:r>
            <a:r>
              <a:rPr sz="2400" b="1" dirty="0">
                <a:solidFill>
                  <a:schemeClr val="bg2">
                    <a:lumMod val="10000"/>
                  </a:schemeClr>
                </a:solidFill>
                <a:cs typeface="Arial"/>
              </a:rPr>
              <a:t>fuels)</a:t>
            </a:r>
            <a:endParaRPr sz="2400" dirty="0">
              <a:solidFill>
                <a:schemeClr val="bg2">
                  <a:lumMod val="10000"/>
                </a:schemeClr>
              </a:solidFill>
              <a:cs typeface="Arial"/>
            </a:endParaRPr>
          </a:p>
          <a:p>
            <a:pPr marL="650875" indent="-233045">
              <a:lnSpc>
                <a:spcPct val="100000"/>
              </a:lnSpc>
              <a:spcBef>
                <a:spcPts val="1200"/>
              </a:spcBef>
              <a:buFont typeface="Arial"/>
              <a:buChar char="•"/>
              <a:tabLst>
                <a:tab pos="650875" algn="l"/>
                <a:tab pos="651510" algn="l"/>
              </a:tabLst>
            </a:pPr>
            <a:r>
              <a:rPr sz="2400" b="1" dirty="0">
                <a:solidFill>
                  <a:srgbClr val="000066"/>
                </a:solidFill>
                <a:cs typeface="Arial"/>
              </a:rPr>
              <a:t>GCV of ash </a:t>
            </a:r>
            <a:r>
              <a:rPr sz="2400" b="1" spc="-5" dirty="0">
                <a:solidFill>
                  <a:srgbClr val="000066"/>
                </a:solidFill>
                <a:cs typeface="Arial"/>
              </a:rPr>
              <a:t>in kcal/kg </a:t>
            </a:r>
            <a:r>
              <a:rPr sz="2400" b="1" dirty="0">
                <a:solidFill>
                  <a:srgbClr val="000066"/>
                </a:solidFill>
                <a:cs typeface="Arial"/>
              </a:rPr>
              <a:t>(in case of </a:t>
            </a:r>
            <a:r>
              <a:rPr sz="2400" b="1" spc="-5" dirty="0">
                <a:solidFill>
                  <a:srgbClr val="000066"/>
                </a:solidFill>
                <a:cs typeface="Arial"/>
              </a:rPr>
              <a:t>solid</a:t>
            </a:r>
            <a:r>
              <a:rPr sz="2400" b="1" spc="-120" dirty="0">
                <a:solidFill>
                  <a:srgbClr val="000066"/>
                </a:solidFill>
                <a:cs typeface="Arial"/>
              </a:rPr>
              <a:t> </a:t>
            </a:r>
            <a:r>
              <a:rPr sz="2400" b="1" dirty="0">
                <a:solidFill>
                  <a:srgbClr val="000066"/>
                </a:solidFill>
                <a:cs typeface="Arial"/>
              </a:rPr>
              <a:t>fuels)</a:t>
            </a:r>
            <a:endParaRPr sz="2400" dirty="0">
              <a:cs typeface="Arial"/>
            </a:endParaRPr>
          </a:p>
        </p:txBody>
      </p:sp>
      <p:sp>
        <p:nvSpPr>
          <p:cNvPr id="12" name="object 12"/>
          <p:cNvSpPr/>
          <p:nvPr/>
        </p:nvSpPr>
        <p:spPr>
          <a:xfrm>
            <a:off x="1313688" y="361188"/>
            <a:ext cx="5026152" cy="902208"/>
          </a:xfrm>
          <a:prstGeom prst="rect">
            <a:avLst/>
          </a:prstGeom>
          <a:blipFill>
            <a:blip r:embed="rId3" cstate="print"/>
            <a:stretch>
              <a:fillRect/>
            </a:stretch>
          </a:blipFill>
        </p:spPr>
        <p:txBody>
          <a:bodyPr wrap="square" lIns="0" tIns="0" rIns="0" bIns="0" rtlCol="0"/>
          <a:lstStyle/>
          <a:p>
            <a:endParaRPr/>
          </a:p>
        </p:txBody>
      </p:sp>
      <p:sp>
        <p:nvSpPr>
          <p:cNvPr id="13" name="object 13"/>
          <p:cNvSpPr/>
          <p:nvPr/>
        </p:nvSpPr>
        <p:spPr>
          <a:xfrm>
            <a:off x="5803391" y="361188"/>
            <a:ext cx="649224" cy="902208"/>
          </a:xfrm>
          <a:prstGeom prst="rect">
            <a:avLst/>
          </a:prstGeom>
          <a:blipFill>
            <a:blip r:embed="rId4" cstate="print"/>
            <a:stretch>
              <a:fillRect/>
            </a:stretch>
          </a:blipFill>
        </p:spPr>
        <p:txBody>
          <a:bodyPr wrap="square" lIns="0" tIns="0" rIns="0" bIns="0" rtlCol="0"/>
          <a:lstStyle/>
          <a:p>
            <a:endParaRPr/>
          </a:p>
        </p:txBody>
      </p:sp>
      <p:sp>
        <p:nvSpPr>
          <p:cNvPr id="14" name="object 14"/>
          <p:cNvSpPr txBox="1">
            <a:spLocks noGrp="1"/>
          </p:cNvSpPr>
          <p:nvPr>
            <p:ph type="title"/>
          </p:nvPr>
        </p:nvSpPr>
        <p:spPr>
          <a:xfrm>
            <a:off x="1554607" y="467055"/>
            <a:ext cx="4514850" cy="514350"/>
          </a:xfrm>
          <a:prstGeom prst="rect">
            <a:avLst/>
          </a:prstGeom>
        </p:spPr>
        <p:txBody>
          <a:bodyPr vert="horz" wrap="square" lIns="0" tIns="13335" rIns="0" bIns="0" rtlCol="0">
            <a:spAutoFit/>
          </a:bodyPr>
          <a:lstStyle/>
          <a:p>
            <a:pPr marL="12700">
              <a:lnSpc>
                <a:spcPct val="100000"/>
              </a:lnSpc>
              <a:spcBef>
                <a:spcPts val="105"/>
              </a:spcBef>
            </a:pPr>
            <a:r>
              <a:rPr spc="-5" dirty="0"/>
              <a:t>Assessment </a:t>
            </a:r>
            <a:r>
              <a:rPr dirty="0"/>
              <a:t>of a</a:t>
            </a:r>
            <a:r>
              <a:rPr spc="-80" dirty="0"/>
              <a:t> </a:t>
            </a:r>
            <a:r>
              <a:rPr spc="-5" dirty="0"/>
              <a:t>Boiler</a:t>
            </a:r>
          </a:p>
        </p:txBody>
      </p:sp>
      <p:sp>
        <p:nvSpPr>
          <p:cNvPr id="15" name="object 15"/>
          <p:cNvSpPr txBox="1">
            <a:spLocks noGrp="1"/>
          </p:cNvSpPr>
          <p:nvPr>
            <p:ph type="sldNum" sz="quarter" idx="7"/>
          </p:nvPr>
        </p:nvSpPr>
        <p:spPr>
          <a:xfrm>
            <a:off x="8574277" y="6340384"/>
            <a:ext cx="231140" cy="222884"/>
          </a:xfrm>
          <a:prstGeom prst="rect">
            <a:avLst/>
          </a:prstGeom>
        </p:spPr>
        <p:txBody>
          <a:bodyPr vert="horz" wrap="square" lIns="0" tIns="0" rIns="0" bIns="0" rtlCol="0">
            <a:spAutoFit/>
          </a:bodyPr>
          <a:lstStyle/>
          <a:p>
            <a:pPr marL="25400">
              <a:lnSpc>
                <a:spcPts val="1630"/>
              </a:lnSpc>
            </a:pPr>
            <a:fld id="{81D60167-4931-47E6-BA6A-407CBD079E47}" type="slidenum">
              <a:rPr dirty="0"/>
              <a:t>26</a:t>
            </a:fld>
            <a:endParaRP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8"/>
          <p:cNvSpPr/>
          <p:nvPr/>
        </p:nvSpPr>
        <p:spPr>
          <a:xfrm>
            <a:off x="8689847" y="1484375"/>
            <a:ext cx="454151" cy="818388"/>
          </a:xfrm>
          <a:prstGeom prst="rect">
            <a:avLst/>
          </a:prstGeom>
          <a:blipFill>
            <a:blip r:embed="rId2" cstate="print"/>
            <a:stretch>
              <a:fillRect/>
            </a:stretch>
          </a:blipFill>
        </p:spPr>
        <p:txBody>
          <a:bodyPr wrap="square" lIns="0" tIns="0" rIns="0" bIns="0" rtlCol="0"/>
          <a:lstStyle/>
          <a:p>
            <a:endParaRPr/>
          </a:p>
        </p:txBody>
      </p:sp>
      <p:sp>
        <p:nvSpPr>
          <p:cNvPr id="9" name="object 9"/>
          <p:cNvSpPr txBox="1"/>
          <p:nvPr/>
        </p:nvSpPr>
        <p:spPr>
          <a:xfrm>
            <a:off x="457201" y="1295400"/>
            <a:ext cx="8232646" cy="5104603"/>
          </a:xfrm>
          <a:prstGeom prst="rect">
            <a:avLst/>
          </a:prstGeom>
        </p:spPr>
        <p:txBody>
          <a:bodyPr vert="horz" wrap="square" lIns="0" tIns="13335" rIns="0" bIns="0" rtlCol="0">
            <a:spAutoFit/>
          </a:bodyPr>
          <a:lstStyle/>
          <a:p>
            <a:pPr algn="ctr">
              <a:lnSpc>
                <a:spcPct val="100000"/>
              </a:lnSpc>
              <a:spcBef>
                <a:spcPts val="105"/>
              </a:spcBef>
            </a:pPr>
            <a:r>
              <a:rPr sz="2900" b="1" dirty="0">
                <a:solidFill>
                  <a:srgbClr val="FF0000"/>
                </a:solidFill>
                <a:latin typeface="Arial"/>
                <a:cs typeface="Arial"/>
              </a:rPr>
              <a:t>BOILER </a:t>
            </a:r>
            <a:r>
              <a:rPr sz="2900" b="1" spc="-20" dirty="0">
                <a:solidFill>
                  <a:srgbClr val="FF0000"/>
                </a:solidFill>
                <a:latin typeface="Arial"/>
                <a:cs typeface="Arial"/>
              </a:rPr>
              <a:t>EFFICIENCY: </a:t>
            </a:r>
            <a:r>
              <a:rPr sz="2900" b="1" dirty="0">
                <a:solidFill>
                  <a:srgbClr val="FF0000"/>
                </a:solidFill>
                <a:latin typeface="Arial"/>
                <a:cs typeface="Arial"/>
              </a:rPr>
              <a:t>INDIRECT</a:t>
            </a:r>
            <a:r>
              <a:rPr sz="2900" b="1" spc="-45" dirty="0">
                <a:solidFill>
                  <a:srgbClr val="FF0000"/>
                </a:solidFill>
                <a:latin typeface="Arial"/>
                <a:cs typeface="Arial"/>
              </a:rPr>
              <a:t> </a:t>
            </a:r>
            <a:r>
              <a:rPr sz="2900" b="1" dirty="0" smtClean="0">
                <a:solidFill>
                  <a:srgbClr val="FF0000"/>
                </a:solidFill>
                <a:latin typeface="Arial"/>
                <a:cs typeface="Arial"/>
              </a:rPr>
              <a:t>METHOD</a:t>
            </a:r>
            <a:endParaRPr lang="en-US" sz="2900" b="1" dirty="0" smtClean="0">
              <a:solidFill>
                <a:srgbClr val="FF0000"/>
              </a:solidFill>
              <a:latin typeface="Arial"/>
              <a:cs typeface="Arial"/>
            </a:endParaRPr>
          </a:p>
          <a:p>
            <a:pPr algn="ctr">
              <a:lnSpc>
                <a:spcPct val="100000"/>
              </a:lnSpc>
              <a:spcBef>
                <a:spcPts val="105"/>
              </a:spcBef>
            </a:pPr>
            <a:endParaRPr lang="en-US" sz="2900" b="1" dirty="0">
              <a:solidFill>
                <a:srgbClr val="FF0000"/>
              </a:solidFill>
              <a:latin typeface="Arial"/>
              <a:cs typeface="Arial"/>
            </a:endParaRPr>
          </a:p>
          <a:p>
            <a:pPr marL="342900" lvl="0" indent="-342900">
              <a:spcBef>
                <a:spcPct val="20000"/>
              </a:spcBef>
              <a:buFont typeface="Arial" pitchFamily="34" charset="0"/>
              <a:buChar char="•"/>
            </a:pPr>
            <a:r>
              <a:rPr lang="en-US" sz="2800" dirty="0">
                <a:solidFill>
                  <a:srgbClr val="0070C0"/>
                </a:solidFill>
              </a:rPr>
              <a:t>Solution : </a:t>
            </a:r>
          </a:p>
          <a:p>
            <a:pPr marL="342900" lvl="0" indent="-342900">
              <a:spcBef>
                <a:spcPct val="20000"/>
              </a:spcBef>
              <a:buFont typeface="Arial" pitchFamily="34" charset="0"/>
              <a:buChar char="•"/>
            </a:pPr>
            <a:r>
              <a:rPr lang="en-US" sz="2800" dirty="0">
                <a:solidFill>
                  <a:schemeClr val="bg2">
                    <a:lumMod val="25000"/>
                  </a:schemeClr>
                </a:solidFill>
              </a:rPr>
              <a:t> Theoretical air </a:t>
            </a:r>
            <a:r>
              <a:rPr lang="en-US" sz="2800" dirty="0" smtClean="0">
                <a:solidFill>
                  <a:schemeClr val="bg2">
                    <a:lumMod val="25000"/>
                  </a:schemeClr>
                </a:solidFill>
              </a:rPr>
              <a:t>requirement</a:t>
            </a:r>
          </a:p>
          <a:p>
            <a:pPr lvl="0">
              <a:spcBef>
                <a:spcPct val="20000"/>
              </a:spcBef>
            </a:pPr>
            <a:endParaRPr lang="en-US" sz="2800" dirty="0" smtClean="0">
              <a:solidFill>
                <a:prstClr val="black"/>
              </a:solidFill>
            </a:endParaRPr>
          </a:p>
          <a:p>
            <a:pPr lvl="0">
              <a:spcBef>
                <a:spcPct val="20000"/>
              </a:spcBef>
            </a:pPr>
            <a:endParaRPr lang="en-US" sz="2800" dirty="0">
              <a:solidFill>
                <a:prstClr val="black"/>
              </a:solidFill>
            </a:endParaRPr>
          </a:p>
          <a:p>
            <a:pPr lvl="0">
              <a:spcBef>
                <a:spcPct val="20000"/>
              </a:spcBef>
            </a:pPr>
            <a:endParaRPr lang="en-US" sz="2800" dirty="0" smtClean="0">
              <a:solidFill>
                <a:prstClr val="black"/>
              </a:solidFill>
            </a:endParaRPr>
          </a:p>
          <a:p>
            <a:pPr lvl="0">
              <a:spcBef>
                <a:spcPct val="20000"/>
              </a:spcBef>
            </a:pPr>
            <a:endParaRPr lang="en-US" sz="2800" dirty="0">
              <a:solidFill>
                <a:prstClr val="black"/>
              </a:solidFill>
            </a:endParaRPr>
          </a:p>
          <a:p>
            <a:pPr marL="342900" lvl="0" indent="-342900">
              <a:spcBef>
                <a:spcPct val="20000"/>
              </a:spcBef>
              <a:buFont typeface="Arial" pitchFamily="34" charset="0"/>
              <a:buChar char="•"/>
            </a:pPr>
            <a:r>
              <a:rPr lang="en-US" sz="3200" dirty="0" smtClean="0">
                <a:solidFill>
                  <a:prstClr val="black"/>
                </a:solidFill>
              </a:rPr>
              <a:t> </a:t>
            </a:r>
            <a:r>
              <a:rPr lang="en-US" sz="2800" dirty="0">
                <a:solidFill>
                  <a:schemeClr val="bg2">
                    <a:lumMod val="25000"/>
                  </a:schemeClr>
                </a:solidFill>
              </a:rPr>
              <a:t>Actual mass of air supplied/ kg of fuel (AAS) = {1 + EA/100} x theoretical air</a:t>
            </a:r>
            <a:r>
              <a:rPr lang="en-US" sz="3200" dirty="0">
                <a:solidFill>
                  <a:schemeClr val="bg2">
                    <a:lumMod val="25000"/>
                  </a:schemeClr>
                </a:solidFill>
              </a:rPr>
              <a:t> </a:t>
            </a:r>
            <a:r>
              <a:rPr lang="en-US" sz="2800" dirty="0">
                <a:solidFill>
                  <a:schemeClr val="bg2">
                    <a:lumMod val="25000"/>
                  </a:schemeClr>
                </a:solidFill>
              </a:rPr>
              <a:t> </a:t>
            </a:r>
            <a:endParaRPr sz="2900" dirty="0">
              <a:solidFill>
                <a:schemeClr val="bg2">
                  <a:lumMod val="25000"/>
                </a:schemeClr>
              </a:solidFill>
              <a:latin typeface="Arial"/>
              <a:cs typeface="Arial"/>
            </a:endParaRPr>
          </a:p>
        </p:txBody>
      </p:sp>
      <p:sp>
        <p:nvSpPr>
          <p:cNvPr id="12" name="object 12"/>
          <p:cNvSpPr/>
          <p:nvPr/>
        </p:nvSpPr>
        <p:spPr>
          <a:xfrm>
            <a:off x="1313688" y="361188"/>
            <a:ext cx="5026152" cy="902208"/>
          </a:xfrm>
          <a:prstGeom prst="rect">
            <a:avLst/>
          </a:prstGeom>
          <a:blipFill>
            <a:blip r:embed="rId3" cstate="print"/>
            <a:stretch>
              <a:fillRect/>
            </a:stretch>
          </a:blipFill>
        </p:spPr>
        <p:txBody>
          <a:bodyPr wrap="square" lIns="0" tIns="0" rIns="0" bIns="0" rtlCol="0"/>
          <a:lstStyle/>
          <a:p>
            <a:endParaRPr/>
          </a:p>
        </p:txBody>
      </p:sp>
      <p:sp>
        <p:nvSpPr>
          <p:cNvPr id="13" name="object 13"/>
          <p:cNvSpPr/>
          <p:nvPr/>
        </p:nvSpPr>
        <p:spPr>
          <a:xfrm>
            <a:off x="5803391" y="361188"/>
            <a:ext cx="649224" cy="902208"/>
          </a:xfrm>
          <a:prstGeom prst="rect">
            <a:avLst/>
          </a:prstGeom>
          <a:blipFill>
            <a:blip r:embed="rId4" cstate="print"/>
            <a:stretch>
              <a:fillRect/>
            </a:stretch>
          </a:blipFill>
        </p:spPr>
        <p:txBody>
          <a:bodyPr wrap="square" lIns="0" tIns="0" rIns="0" bIns="0" rtlCol="0"/>
          <a:lstStyle/>
          <a:p>
            <a:endParaRPr/>
          </a:p>
        </p:txBody>
      </p:sp>
      <p:sp>
        <p:nvSpPr>
          <p:cNvPr id="14" name="object 14"/>
          <p:cNvSpPr txBox="1">
            <a:spLocks noGrp="1"/>
          </p:cNvSpPr>
          <p:nvPr>
            <p:ph type="title"/>
          </p:nvPr>
        </p:nvSpPr>
        <p:spPr>
          <a:xfrm>
            <a:off x="1554607" y="467055"/>
            <a:ext cx="4514850" cy="514350"/>
          </a:xfrm>
          <a:prstGeom prst="rect">
            <a:avLst/>
          </a:prstGeom>
        </p:spPr>
        <p:txBody>
          <a:bodyPr vert="horz" wrap="square" lIns="0" tIns="13335" rIns="0" bIns="0" rtlCol="0">
            <a:spAutoFit/>
          </a:bodyPr>
          <a:lstStyle/>
          <a:p>
            <a:pPr marL="12700">
              <a:lnSpc>
                <a:spcPct val="100000"/>
              </a:lnSpc>
              <a:spcBef>
                <a:spcPts val="105"/>
              </a:spcBef>
            </a:pPr>
            <a:r>
              <a:rPr spc="-5" dirty="0"/>
              <a:t>Assessment </a:t>
            </a:r>
            <a:r>
              <a:rPr dirty="0"/>
              <a:t>of a</a:t>
            </a:r>
            <a:r>
              <a:rPr spc="-80" dirty="0"/>
              <a:t> </a:t>
            </a:r>
            <a:r>
              <a:rPr spc="-5" dirty="0"/>
              <a:t>Boiler</a:t>
            </a:r>
          </a:p>
        </p:txBody>
      </p:sp>
      <p:sp>
        <p:nvSpPr>
          <p:cNvPr id="15" name="object 15"/>
          <p:cNvSpPr txBox="1">
            <a:spLocks noGrp="1"/>
          </p:cNvSpPr>
          <p:nvPr>
            <p:ph type="sldNum" sz="quarter" idx="7"/>
          </p:nvPr>
        </p:nvSpPr>
        <p:spPr>
          <a:xfrm>
            <a:off x="8574277" y="6340384"/>
            <a:ext cx="231140" cy="222884"/>
          </a:xfrm>
          <a:prstGeom prst="rect">
            <a:avLst/>
          </a:prstGeom>
        </p:spPr>
        <p:txBody>
          <a:bodyPr vert="horz" wrap="square" lIns="0" tIns="0" rIns="0" bIns="0" rtlCol="0">
            <a:spAutoFit/>
          </a:bodyPr>
          <a:lstStyle/>
          <a:p>
            <a:pPr marL="25400">
              <a:lnSpc>
                <a:spcPts val="1630"/>
              </a:lnSpc>
            </a:pPr>
            <a:fld id="{81D60167-4931-47E6-BA6A-407CBD079E47}" type="slidenum">
              <a:rPr dirty="0"/>
              <a:t>27</a:t>
            </a:fld>
            <a:endParaRPr dirty="0"/>
          </a:p>
        </p:txBody>
      </p:sp>
      <p:pic>
        <p:nvPicPr>
          <p:cNvPr id="1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2" y="3519486"/>
            <a:ext cx="8232646" cy="5067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35944" y="4408142"/>
            <a:ext cx="6307856" cy="849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858775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8"/>
          <p:cNvSpPr/>
          <p:nvPr/>
        </p:nvSpPr>
        <p:spPr>
          <a:xfrm>
            <a:off x="8689847" y="1484375"/>
            <a:ext cx="454151" cy="818388"/>
          </a:xfrm>
          <a:prstGeom prst="rect">
            <a:avLst/>
          </a:prstGeom>
          <a:blipFill>
            <a:blip r:embed="rId2" cstate="print"/>
            <a:stretch>
              <a:fillRect/>
            </a:stretch>
          </a:blipFill>
        </p:spPr>
        <p:txBody>
          <a:bodyPr wrap="square" lIns="0" tIns="0" rIns="0" bIns="0" rtlCol="0"/>
          <a:lstStyle/>
          <a:p>
            <a:endParaRPr/>
          </a:p>
        </p:txBody>
      </p:sp>
      <p:sp>
        <p:nvSpPr>
          <p:cNvPr id="9" name="object 9"/>
          <p:cNvSpPr txBox="1"/>
          <p:nvPr/>
        </p:nvSpPr>
        <p:spPr>
          <a:xfrm>
            <a:off x="457201" y="1295400"/>
            <a:ext cx="8232646" cy="918841"/>
          </a:xfrm>
          <a:prstGeom prst="rect">
            <a:avLst/>
          </a:prstGeom>
        </p:spPr>
        <p:txBody>
          <a:bodyPr vert="horz" wrap="square" lIns="0" tIns="13335" rIns="0" bIns="0" rtlCol="0">
            <a:spAutoFit/>
          </a:bodyPr>
          <a:lstStyle/>
          <a:p>
            <a:pPr algn="ctr">
              <a:lnSpc>
                <a:spcPct val="100000"/>
              </a:lnSpc>
              <a:spcBef>
                <a:spcPts val="105"/>
              </a:spcBef>
            </a:pPr>
            <a:r>
              <a:rPr sz="2900" b="1" dirty="0">
                <a:solidFill>
                  <a:srgbClr val="FF0000"/>
                </a:solidFill>
                <a:latin typeface="Arial"/>
                <a:cs typeface="Arial"/>
              </a:rPr>
              <a:t>BOILER </a:t>
            </a:r>
            <a:r>
              <a:rPr sz="2900" b="1" spc="-20" dirty="0">
                <a:solidFill>
                  <a:srgbClr val="FF0000"/>
                </a:solidFill>
                <a:latin typeface="Arial"/>
                <a:cs typeface="Arial"/>
              </a:rPr>
              <a:t>EFFICIENCY: </a:t>
            </a:r>
            <a:r>
              <a:rPr sz="2900" b="1" dirty="0">
                <a:solidFill>
                  <a:srgbClr val="FF0000"/>
                </a:solidFill>
                <a:latin typeface="Arial"/>
                <a:cs typeface="Arial"/>
              </a:rPr>
              <a:t>INDIRECT</a:t>
            </a:r>
            <a:r>
              <a:rPr sz="2900" b="1" spc="-45" dirty="0">
                <a:solidFill>
                  <a:srgbClr val="FF0000"/>
                </a:solidFill>
                <a:latin typeface="Arial"/>
                <a:cs typeface="Arial"/>
              </a:rPr>
              <a:t> </a:t>
            </a:r>
            <a:r>
              <a:rPr sz="2900" b="1" dirty="0" smtClean="0">
                <a:solidFill>
                  <a:srgbClr val="FF0000"/>
                </a:solidFill>
                <a:latin typeface="Arial"/>
                <a:cs typeface="Arial"/>
              </a:rPr>
              <a:t>METHOD</a:t>
            </a:r>
            <a:endParaRPr lang="en-US" sz="2900" b="1" dirty="0" smtClean="0">
              <a:solidFill>
                <a:srgbClr val="FF0000"/>
              </a:solidFill>
              <a:latin typeface="Arial"/>
              <a:cs typeface="Arial"/>
            </a:endParaRPr>
          </a:p>
          <a:p>
            <a:pPr algn="ctr">
              <a:lnSpc>
                <a:spcPct val="100000"/>
              </a:lnSpc>
              <a:spcBef>
                <a:spcPts val="105"/>
              </a:spcBef>
            </a:pPr>
            <a:endParaRPr lang="en-US" sz="2900" b="1" dirty="0">
              <a:solidFill>
                <a:srgbClr val="FF0000"/>
              </a:solidFill>
              <a:latin typeface="Arial"/>
              <a:cs typeface="Arial"/>
            </a:endParaRPr>
          </a:p>
        </p:txBody>
      </p:sp>
      <p:sp>
        <p:nvSpPr>
          <p:cNvPr id="12" name="object 12"/>
          <p:cNvSpPr/>
          <p:nvPr/>
        </p:nvSpPr>
        <p:spPr>
          <a:xfrm>
            <a:off x="1313688" y="361188"/>
            <a:ext cx="5026152" cy="902208"/>
          </a:xfrm>
          <a:prstGeom prst="rect">
            <a:avLst/>
          </a:prstGeom>
          <a:blipFill>
            <a:blip r:embed="rId3" cstate="print"/>
            <a:stretch>
              <a:fillRect/>
            </a:stretch>
          </a:blipFill>
        </p:spPr>
        <p:txBody>
          <a:bodyPr wrap="square" lIns="0" tIns="0" rIns="0" bIns="0" rtlCol="0"/>
          <a:lstStyle/>
          <a:p>
            <a:endParaRPr/>
          </a:p>
        </p:txBody>
      </p:sp>
      <p:sp>
        <p:nvSpPr>
          <p:cNvPr id="13" name="object 13"/>
          <p:cNvSpPr/>
          <p:nvPr/>
        </p:nvSpPr>
        <p:spPr>
          <a:xfrm>
            <a:off x="5803391" y="361188"/>
            <a:ext cx="649224" cy="902208"/>
          </a:xfrm>
          <a:prstGeom prst="rect">
            <a:avLst/>
          </a:prstGeom>
          <a:blipFill>
            <a:blip r:embed="rId4" cstate="print"/>
            <a:stretch>
              <a:fillRect/>
            </a:stretch>
          </a:blipFill>
        </p:spPr>
        <p:txBody>
          <a:bodyPr wrap="square" lIns="0" tIns="0" rIns="0" bIns="0" rtlCol="0"/>
          <a:lstStyle/>
          <a:p>
            <a:endParaRPr/>
          </a:p>
        </p:txBody>
      </p:sp>
      <p:sp>
        <p:nvSpPr>
          <p:cNvPr id="14" name="object 14"/>
          <p:cNvSpPr txBox="1">
            <a:spLocks noGrp="1"/>
          </p:cNvSpPr>
          <p:nvPr>
            <p:ph type="title"/>
          </p:nvPr>
        </p:nvSpPr>
        <p:spPr>
          <a:xfrm>
            <a:off x="1554607" y="467055"/>
            <a:ext cx="4514850" cy="514350"/>
          </a:xfrm>
          <a:prstGeom prst="rect">
            <a:avLst/>
          </a:prstGeom>
        </p:spPr>
        <p:txBody>
          <a:bodyPr vert="horz" wrap="square" lIns="0" tIns="13335" rIns="0" bIns="0" rtlCol="0">
            <a:spAutoFit/>
          </a:bodyPr>
          <a:lstStyle/>
          <a:p>
            <a:pPr marL="12700">
              <a:lnSpc>
                <a:spcPct val="100000"/>
              </a:lnSpc>
              <a:spcBef>
                <a:spcPts val="105"/>
              </a:spcBef>
            </a:pPr>
            <a:r>
              <a:rPr spc="-5" dirty="0"/>
              <a:t>Assessment </a:t>
            </a:r>
            <a:r>
              <a:rPr dirty="0"/>
              <a:t>of a</a:t>
            </a:r>
            <a:r>
              <a:rPr spc="-80" dirty="0"/>
              <a:t> </a:t>
            </a:r>
            <a:r>
              <a:rPr spc="-5" dirty="0"/>
              <a:t>Boiler</a:t>
            </a:r>
          </a:p>
        </p:txBody>
      </p:sp>
      <p:sp>
        <p:nvSpPr>
          <p:cNvPr id="15" name="object 15"/>
          <p:cNvSpPr txBox="1">
            <a:spLocks noGrp="1"/>
          </p:cNvSpPr>
          <p:nvPr>
            <p:ph type="sldNum" sz="quarter" idx="7"/>
          </p:nvPr>
        </p:nvSpPr>
        <p:spPr>
          <a:xfrm>
            <a:off x="8574277" y="6340384"/>
            <a:ext cx="231140" cy="222884"/>
          </a:xfrm>
          <a:prstGeom prst="rect">
            <a:avLst/>
          </a:prstGeom>
        </p:spPr>
        <p:txBody>
          <a:bodyPr vert="horz" wrap="square" lIns="0" tIns="0" rIns="0" bIns="0" rtlCol="0">
            <a:spAutoFit/>
          </a:bodyPr>
          <a:lstStyle/>
          <a:p>
            <a:pPr marL="25400">
              <a:lnSpc>
                <a:spcPts val="1630"/>
              </a:lnSpc>
            </a:pPr>
            <a:fld id="{81D60167-4931-47E6-BA6A-407CBD079E47}" type="slidenum">
              <a:rPr dirty="0"/>
              <a:t>28</a:t>
            </a:fld>
            <a:endParaRPr dirty="0"/>
          </a:p>
        </p:txBody>
      </p:sp>
      <p:pic>
        <p:nvPicPr>
          <p:cNvPr id="16"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4047" y="2214240"/>
            <a:ext cx="8305800" cy="11385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990600" y="3962400"/>
            <a:ext cx="7467600" cy="1175706"/>
          </a:xfrm>
          <a:prstGeom prst="rect">
            <a:avLst/>
          </a:prstGeom>
        </p:spPr>
        <p:txBody>
          <a:bodyPr wrap="square">
            <a:spAutoFit/>
          </a:bodyPr>
          <a:lstStyle/>
          <a:p>
            <a:pPr marL="342900" marR="0" lvl="0" indent="-342900" defTabSz="91440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0" cap="none" spc="0" normalizeH="0" baseline="0" noProof="0" dirty="0" smtClean="0">
                <a:ln>
                  <a:noFill/>
                </a:ln>
                <a:solidFill>
                  <a:srgbClr val="C00000"/>
                </a:solidFill>
                <a:effectLst/>
                <a:uLnTx/>
                <a:uFillTx/>
              </a:rPr>
              <a:t>m = mass of dry flue gas in kg/kg of fuel</a:t>
            </a:r>
            <a:r>
              <a:rPr kumimoji="0" lang="en-US" sz="3200" b="0" i="0" u="none" strike="noStrike" kern="0" cap="none" spc="0" normalizeH="0" baseline="0" noProof="0" dirty="0" smtClean="0">
                <a:ln>
                  <a:noFill/>
                </a:ln>
                <a:solidFill>
                  <a:srgbClr val="C00000"/>
                </a:solidFill>
                <a:effectLst/>
                <a:uLnTx/>
                <a:uFillTx/>
              </a:rPr>
              <a:t> </a:t>
            </a:r>
          </a:p>
          <a:p>
            <a:pPr marL="342900" marR="0" lvl="0" indent="-342900" defTabSz="91440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0" cap="none" spc="0" normalizeH="0" baseline="0" noProof="0" dirty="0" smtClean="0">
                <a:ln>
                  <a:noFill/>
                </a:ln>
                <a:solidFill>
                  <a:srgbClr val="C00000"/>
                </a:solidFill>
                <a:effectLst/>
                <a:uLnTx/>
                <a:uFillTx/>
              </a:rPr>
              <a:t>C</a:t>
            </a:r>
            <a:r>
              <a:rPr kumimoji="0" lang="en-US" sz="2800" b="0" i="0" u="none" strike="noStrike" kern="0" cap="none" spc="0" normalizeH="0" baseline="-25000" noProof="0" dirty="0" smtClean="0">
                <a:ln>
                  <a:noFill/>
                </a:ln>
                <a:solidFill>
                  <a:srgbClr val="C00000"/>
                </a:solidFill>
                <a:effectLst/>
                <a:uLnTx/>
                <a:uFillTx/>
              </a:rPr>
              <a:t>p</a:t>
            </a:r>
            <a:r>
              <a:rPr kumimoji="0" lang="en-US" sz="2800" b="0" i="0" u="none" strike="noStrike" kern="0" cap="none" spc="0" normalizeH="0" baseline="0" noProof="0" dirty="0" smtClean="0">
                <a:ln>
                  <a:noFill/>
                </a:ln>
                <a:solidFill>
                  <a:srgbClr val="C00000"/>
                </a:solidFill>
                <a:effectLst/>
                <a:uLnTx/>
                <a:uFillTx/>
              </a:rPr>
              <a:t> = Specific heat of flue gas (0.23 kcal/kg ⁰C)</a:t>
            </a:r>
            <a:r>
              <a:rPr kumimoji="0" lang="en-US" sz="3200" b="0" i="0" u="none" strike="noStrike" kern="0" cap="none" spc="0" normalizeH="0" baseline="0" noProof="0" dirty="0" smtClean="0">
                <a:ln>
                  <a:noFill/>
                </a:ln>
                <a:solidFill>
                  <a:srgbClr val="C00000"/>
                </a:solidFill>
                <a:effectLst/>
                <a:uLnTx/>
                <a:uFillTx/>
              </a:rPr>
              <a:t> </a:t>
            </a:r>
          </a:p>
        </p:txBody>
      </p:sp>
    </p:spTree>
    <p:extLst>
      <p:ext uri="{BB962C8B-B14F-4D97-AF65-F5344CB8AC3E}">
        <p14:creationId xmlns:p14="http://schemas.microsoft.com/office/powerpoint/2010/main" val="137394055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8"/>
          <p:cNvSpPr/>
          <p:nvPr/>
        </p:nvSpPr>
        <p:spPr>
          <a:xfrm>
            <a:off x="8689847" y="1484375"/>
            <a:ext cx="454151" cy="818388"/>
          </a:xfrm>
          <a:prstGeom prst="rect">
            <a:avLst/>
          </a:prstGeom>
          <a:blipFill>
            <a:blip r:embed="rId2" cstate="print"/>
            <a:stretch>
              <a:fillRect/>
            </a:stretch>
          </a:blipFill>
        </p:spPr>
        <p:txBody>
          <a:bodyPr wrap="square" lIns="0" tIns="0" rIns="0" bIns="0" rtlCol="0"/>
          <a:lstStyle/>
          <a:p>
            <a:endParaRPr/>
          </a:p>
        </p:txBody>
      </p:sp>
      <p:sp>
        <p:nvSpPr>
          <p:cNvPr id="9" name="object 9"/>
          <p:cNvSpPr txBox="1"/>
          <p:nvPr/>
        </p:nvSpPr>
        <p:spPr>
          <a:xfrm>
            <a:off x="457201" y="1295400"/>
            <a:ext cx="8232646" cy="918841"/>
          </a:xfrm>
          <a:prstGeom prst="rect">
            <a:avLst/>
          </a:prstGeom>
        </p:spPr>
        <p:txBody>
          <a:bodyPr vert="horz" wrap="square" lIns="0" tIns="13335" rIns="0" bIns="0" rtlCol="0">
            <a:spAutoFit/>
          </a:bodyPr>
          <a:lstStyle/>
          <a:p>
            <a:pPr algn="ctr">
              <a:lnSpc>
                <a:spcPct val="100000"/>
              </a:lnSpc>
              <a:spcBef>
                <a:spcPts val="105"/>
              </a:spcBef>
            </a:pPr>
            <a:r>
              <a:rPr sz="2900" b="1" dirty="0">
                <a:solidFill>
                  <a:srgbClr val="FF0000"/>
                </a:solidFill>
                <a:latin typeface="Arial"/>
                <a:cs typeface="Arial"/>
              </a:rPr>
              <a:t>BOILER </a:t>
            </a:r>
            <a:r>
              <a:rPr sz="2900" b="1" spc="-20" dirty="0">
                <a:solidFill>
                  <a:srgbClr val="FF0000"/>
                </a:solidFill>
                <a:latin typeface="Arial"/>
                <a:cs typeface="Arial"/>
              </a:rPr>
              <a:t>EFFICIENCY: </a:t>
            </a:r>
            <a:r>
              <a:rPr sz="2900" b="1" dirty="0">
                <a:solidFill>
                  <a:srgbClr val="FF0000"/>
                </a:solidFill>
                <a:latin typeface="Arial"/>
                <a:cs typeface="Arial"/>
              </a:rPr>
              <a:t>INDIRECT</a:t>
            </a:r>
            <a:r>
              <a:rPr sz="2900" b="1" spc="-45" dirty="0">
                <a:solidFill>
                  <a:srgbClr val="FF0000"/>
                </a:solidFill>
                <a:latin typeface="Arial"/>
                <a:cs typeface="Arial"/>
              </a:rPr>
              <a:t> </a:t>
            </a:r>
            <a:r>
              <a:rPr sz="2900" b="1" dirty="0" smtClean="0">
                <a:solidFill>
                  <a:srgbClr val="FF0000"/>
                </a:solidFill>
                <a:latin typeface="Arial"/>
                <a:cs typeface="Arial"/>
              </a:rPr>
              <a:t>METHOD</a:t>
            </a:r>
            <a:endParaRPr lang="en-US" sz="2900" b="1" dirty="0" smtClean="0">
              <a:solidFill>
                <a:srgbClr val="FF0000"/>
              </a:solidFill>
              <a:latin typeface="Arial"/>
              <a:cs typeface="Arial"/>
            </a:endParaRPr>
          </a:p>
          <a:p>
            <a:pPr algn="ctr">
              <a:lnSpc>
                <a:spcPct val="100000"/>
              </a:lnSpc>
              <a:spcBef>
                <a:spcPts val="105"/>
              </a:spcBef>
            </a:pPr>
            <a:endParaRPr lang="en-US" sz="2900" b="1" dirty="0">
              <a:solidFill>
                <a:srgbClr val="FF0000"/>
              </a:solidFill>
              <a:latin typeface="Arial"/>
              <a:cs typeface="Arial"/>
            </a:endParaRPr>
          </a:p>
        </p:txBody>
      </p:sp>
      <p:sp>
        <p:nvSpPr>
          <p:cNvPr id="12" name="object 12"/>
          <p:cNvSpPr/>
          <p:nvPr/>
        </p:nvSpPr>
        <p:spPr>
          <a:xfrm>
            <a:off x="1313688" y="361188"/>
            <a:ext cx="5026152" cy="902208"/>
          </a:xfrm>
          <a:prstGeom prst="rect">
            <a:avLst/>
          </a:prstGeom>
          <a:blipFill>
            <a:blip r:embed="rId3" cstate="print"/>
            <a:stretch>
              <a:fillRect/>
            </a:stretch>
          </a:blipFill>
        </p:spPr>
        <p:txBody>
          <a:bodyPr wrap="square" lIns="0" tIns="0" rIns="0" bIns="0" rtlCol="0"/>
          <a:lstStyle/>
          <a:p>
            <a:endParaRPr/>
          </a:p>
        </p:txBody>
      </p:sp>
      <p:sp>
        <p:nvSpPr>
          <p:cNvPr id="13" name="object 13"/>
          <p:cNvSpPr/>
          <p:nvPr/>
        </p:nvSpPr>
        <p:spPr>
          <a:xfrm>
            <a:off x="5803391" y="361188"/>
            <a:ext cx="649224" cy="902208"/>
          </a:xfrm>
          <a:prstGeom prst="rect">
            <a:avLst/>
          </a:prstGeom>
          <a:blipFill>
            <a:blip r:embed="rId4" cstate="print"/>
            <a:stretch>
              <a:fillRect/>
            </a:stretch>
          </a:blipFill>
        </p:spPr>
        <p:txBody>
          <a:bodyPr wrap="square" lIns="0" tIns="0" rIns="0" bIns="0" rtlCol="0"/>
          <a:lstStyle/>
          <a:p>
            <a:endParaRPr/>
          </a:p>
        </p:txBody>
      </p:sp>
      <p:sp>
        <p:nvSpPr>
          <p:cNvPr id="14" name="object 14"/>
          <p:cNvSpPr txBox="1">
            <a:spLocks noGrp="1"/>
          </p:cNvSpPr>
          <p:nvPr>
            <p:ph type="title"/>
          </p:nvPr>
        </p:nvSpPr>
        <p:spPr>
          <a:xfrm>
            <a:off x="1554607" y="467055"/>
            <a:ext cx="4514850" cy="514350"/>
          </a:xfrm>
          <a:prstGeom prst="rect">
            <a:avLst/>
          </a:prstGeom>
        </p:spPr>
        <p:txBody>
          <a:bodyPr vert="horz" wrap="square" lIns="0" tIns="13335" rIns="0" bIns="0" rtlCol="0">
            <a:spAutoFit/>
          </a:bodyPr>
          <a:lstStyle/>
          <a:p>
            <a:pPr marL="12700">
              <a:lnSpc>
                <a:spcPct val="100000"/>
              </a:lnSpc>
              <a:spcBef>
                <a:spcPts val="105"/>
              </a:spcBef>
            </a:pPr>
            <a:r>
              <a:rPr spc="-5" dirty="0"/>
              <a:t>Assessment </a:t>
            </a:r>
            <a:r>
              <a:rPr dirty="0"/>
              <a:t>of a</a:t>
            </a:r>
            <a:r>
              <a:rPr spc="-80" dirty="0"/>
              <a:t> </a:t>
            </a:r>
            <a:r>
              <a:rPr spc="-5" dirty="0"/>
              <a:t>Boiler</a:t>
            </a:r>
          </a:p>
        </p:txBody>
      </p:sp>
      <p:sp>
        <p:nvSpPr>
          <p:cNvPr id="15" name="object 15"/>
          <p:cNvSpPr txBox="1">
            <a:spLocks noGrp="1"/>
          </p:cNvSpPr>
          <p:nvPr>
            <p:ph type="sldNum" sz="quarter" idx="7"/>
          </p:nvPr>
        </p:nvSpPr>
        <p:spPr>
          <a:xfrm>
            <a:off x="8574277" y="6340384"/>
            <a:ext cx="231140" cy="222884"/>
          </a:xfrm>
          <a:prstGeom prst="rect">
            <a:avLst/>
          </a:prstGeom>
        </p:spPr>
        <p:txBody>
          <a:bodyPr vert="horz" wrap="square" lIns="0" tIns="0" rIns="0" bIns="0" rtlCol="0">
            <a:spAutoFit/>
          </a:bodyPr>
          <a:lstStyle/>
          <a:p>
            <a:pPr marL="25400">
              <a:lnSpc>
                <a:spcPts val="1630"/>
              </a:lnSpc>
            </a:pPr>
            <a:fld id="{81D60167-4931-47E6-BA6A-407CBD079E47}" type="slidenum">
              <a:rPr dirty="0"/>
              <a:t>29</a:t>
            </a:fld>
            <a:endParaRPr dirty="0"/>
          </a:p>
        </p:txBody>
      </p:sp>
      <p:pic>
        <p:nvPicPr>
          <p:cNvPr id="1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4999" y="3052308"/>
            <a:ext cx="5772379" cy="11386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3"/>
          <p:cNvSpPr>
            <a:spLocks noGrp="1"/>
          </p:cNvSpPr>
          <p:nvPr>
            <p:ph type="body" idx="1"/>
          </p:nvPr>
        </p:nvSpPr>
        <p:spPr>
          <a:xfrm>
            <a:off x="460247" y="1893569"/>
            <a:ext cx="8229600" cy="1323439"/>
          </a:xfrm>
        </p:spPr>
        <p:txBody>
          <a:bodyPr/>
          <a:lstStyle/>
          <a:p>
            <a:pPr algn="just" eaLnBrk="1" hangingPunct="1"/>
            <a:r>
              <a:rPr lang="en-US" sz="2800" b="0" dirty="0" smtClean="0">
                <a:solidFill>
                  <a:schemeClr val="accent6">
                    <a:lumMod val="50000"/>
                  </a:schemeClr>
                </a:solidFill>
                <a:latin typeface="+mj-lt"/>
              </a:rPr>
              <a:t>ii.   Percentage heat loss due to evaporation of water formed due to H</a:t>
            </a:r>
            <a:r>
              <a:rPr lang="en-US" sz="2800" b="0" baseline="-25000" dirty="0" smtClean="0">
                <a:solidFill>
                  <a:schemeClr val="accent6">
                    <a:lumMod val="50000"/>
                  </a:schemeClr>
                </a:solidFill>
                <a:latin typeface="+mj-lt"/>
              </a:rPr>
              <a:t>2</a:t>
            </a:r>
            <a:r>
              <a:rPr lang="en-US" sz="2800" b="0" dirty="0" smtClean="0">
                <a:solidFill>
                  <a:schemeClr val="accent6">
                    <a:lumMod val="50000"/>
                  </a:schemeClr>
                </a:solidFill>
                <a:latin typeface="+mj-lt"/>
              </a:rPr>
              <a:t> in fuel</a:t>
            </a:r>
            <a:r>
              <a:rPr lang="en-US" b="0" dirty="0" smtClean="0">
                <a:solidFill>
                  <a:schemeClr val="accent6">
                    <a:lumMod val="50000"/>
                  </a:schemeClr>
                </a:solidFill>
                <a:latin typeface="+mj-lt"/>
              </a:rPr>
              <a:t> </a:t>
            </a:r>
          </a:p>
          <a:p>
            <a:pPr algn="just" eaLnBrk="1" hangingPunct="1"/>
            <a:endParaRPr lang="en-US" dirty="0" smtClean="0"/>
          </a:p>
        </p:txBody>
      </p:sp>
      <p:pic>
        <p:nvPicPr>
          <p:cNvPr id="17"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90788" y="4903403"/>
            <a:ext cx="6400800" cy="4305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088580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Slide Number Placeholder 6"/>
          <p:cNvSpPr>
            <a:spLocks noGrp="1"/>
          </p:cNvSpPr>
          <p:nvPr>
            <p:ph type="sldNum" sz="quarter" idx="12"/>
          </p:nvPr>
        </p:nvSpPr>
        <p:spPr>
          <a:xfrm>
            <a:off x="8458200" y="6566356"/>
            <a:ext cx="685800" cy="215444"/>
          </a:xfrm>
        </p:spPr>
        <p:txBody>
          <a:bodyPr/>
          <a:lstStyle/>
          <a:p>
            <a:pPr algn="ctr"/>
            <a:fld id="{1940AB87-FCCF-4508-A981-B62CF5F42B4A}" type="slidenum">
              <a:rPr lang="en-US"/>
              <a:pPr algn="ctr"/>
              <a:t>3</a:t>
            </a:fld>
            <a:endParaRPr lang="en-US" dirty="0"/>
          </a:p>
        </p:txBody>
      </p:sp>
      <p:sp>
        <p:nvSpPr>
          <p:cNvPr id="2050" name="Rectangle 2"/>
          <p:cNvSpPr>
            <a:spLocks noGrp="1" noChangeArrowheads="1"/>
          </p:cNvSpPr>
          <p:nvPr>
            <p:ph type="title"/>
          </p:nvPr>
        </p:nvSpPr>
        <p:spPr>
          <a:xfrm>
            <a:off x="0" y="0"/>
            <a:ext cx="9144000" cy="492443"/>
          </a:xfrm>
          <a:solidFill>
            <a:schemeClr val="tx2"/>
          </a:solidFill>
        </p:spPr>
        <p:txBody>
          <a:bodyPr/>
          <a:lstStyle/>
          <a:p>
            <a:pPr algn="ctr"/>
            <a:r>
              <a:rPr lang="en-US" dirty="0">
                <a:solidFill>
                  <a:schemeClr val="accent1">
                    <a:lumMod val="20000"/>
                    <a:lumOff val="80000"/>
                  </a:schemeClr>
                </a:solidFill>
              </a:rPr>
              <a:t>Introduction to Boiler</a:t>
            </a:r>
          </a:p>
        </p:txBody>
      </p:sp>
      <p:sp>
        <p:nvSpPr>
          <p:cNvPr id="2051" name="Rectangle 3"/>
          <p:cNvSpPr>
            <a:spLocks noGrp="1" noChangeArrowheads="1"/>
          </p:cNvSpPr>
          <p:nvPr>
            <p:ph type="body" sz="half" idx="1"/>
          </p:nvPr>
        </p:nvSpPr>
        <p:spPr>
          <a:xfrm>
            <a:off x="304800" y="715322"/>
            <a:ext cx="4419600" cy="5789277"/>
          </a:xfrm>
        </p:spPr>
        <p:txBody>
          <a:bodyPr/>
          <a:lstStyle/>
          <a:p>
            <a:pPr>
              <a:lnSpc>
                <a:spcPct val="90000"/>
              </a:lnSpc>
            </a:pPr>
            <a:r>
              <a:rPr lang="en-US" sz="2400" dirty="0">
                <a:solidFill>
                  <a:schemeClr val="accent6">
                    <a:lumMod val="75000"/>
                  </a:schemeClr>
                </a:solidFill>
              </a:rPr>
              <a:t>It is an enclosed Pressure Vessel</a:t>
            </a:r>
          </a:p>
          <a:p>
            <a:pPr>
              <a:lnSpc>
                <a:spcPct val="90000"/>
              </a:lnSpc>
            </a:pPr>
            <a:endParaRPr lang="en-US" sz="2400" dirty="0" smtClean="0">
              <a:solidFill>
                <a:srgbClr val="002060"/>
              </a:solidFill>
            </a:endParaRPr>
          </a:p>
          <a:p>
            <a:pPr>
              <a:lnSpc>
                <a:spcPct val="90000"/>
              </a:lnSpc>
            </a:pPr>
            <a:r>
              <a:rPr lang="en-US" sz="2400" dirty="0" smtClean="0">
                <a:solidFill>
                  <a:srgbClr val="002060"/>
                </a:solidFill>
              </a:rPr>
              <a:t>Heat </a:t>
            </a:r>
            <a:r>
              <a:rPr lang="en-US" sz="2400" dirty="0">
                <a:solidFill>
                  <a:srgbClr val="002060"/>
                </a:solidFill>
              </a:rPr>
              <a:t>generated by Combustion of Fuel is transferred to water to become steam</a:t>
            </a:r>
          </a:p>
          <a:p>
            <a:pPr>
              <a:lnSpc>
                <a:spcPct val="90000"/>
              </a:lnSpc>
            </a:pPr>
            <a:endParaRPr lang="en-US" sz="2800" dirty="0" smtClean="0"/>
          </a:p>
          <a:p>
            <a:pPr>
              <a:lnSpc>
                <a:spcPct val="90000"/>
              </a:lnSpc>
            </a:pPr>
            <a:r>
              <a:rPr lang="en-US" sz="2600" dirty="0" smtClean="0">
                <a:solidFill>
                  <a:schemeClr val="tx1">
                    <a:lumMod val="85000"/>
                    <a:lumOff val="15000"/>
                  </a:schemeClr>
                </a:solidFill>
              </a:rPr>
              <a:t>Process</a:t>
            </a:r>
            <a:r>
              <a:rPr lang="en-US" sz="2600" dirty="0">
                <a:solidFill>
                  <a:schemeClr val="tx1">
                    <a:lumMod val="85000"/>
                    <a:lumOff val="15000"/>
                  </a:schemeClr>
                </a:solidFill>
              </a:rPr>
              <a:t>: Evaporation</a:t>
            </a:r>
          </a:p>
          <a:p>
            <a:pPr>
              <a:lnSpc>
                <a:spcPct val="90000"/>
              </a:lnSpc>
            </a:pPr>
            <a:endParaRPr lang="en-US" sz="2400" dirty="0">
              <a:cs typeface="Times New Roman" pitchFamily="18" charset="0"/>
            </a:endParaRPr>
          </a:p>
          <a:p>
            <a:pPr>
              <a:lnSpc>
                <a:spcPct val="90000"/>
              </a:lnSpc>
            </a:pPr>
            <a:r>
              <a:rPr lang="en-US" sz="2400" b="1" dirty="0">
                <a:solidFill>
                  <a:srgbClr val="002060"/>
                </a:solidFill>
                <a:cs typeface="Times New Roman" pitchFamily="18" charset="0"/>
              </a:rPr>
              <a:t>Steam  volume increases to 1,600 times from water and  produces tremendous  force</a:t>
            </a:r>
          </a:p>
          <a:p>
            <a:pPr algn="just">
              <a:lnSpc>
                <a:spcPct val="90000"/>
              </a:lnSpc>
              <a:spcBef>
                <a:spcPct val="0"/>
              </a:spcBef>
            </a:pPr>
            <a:endParaRPr lang="en-US" sz="2400" b="1" dirty="0" smtClean="0">
              <a:cs typeface="Times New Roman" pitchFamily="18" charset="0"/>
            </a:endParaRPr>
          </a:p>
          <a:p>
            <a:pPr algn="just">
              <a:lnSpc>
                <a:spcPct val="90000"/>
              </a:lnSpc>
              <a:spcBef>
                <a:spcPct val="0"/>
              </a:spcBef>
            </a:pPr>
            <a:r>
              <a:rPr lang="en-US" sz="2400" b="1" dirty="0" smtClean="0">
                <a:cs typeface="Times New Roman" pitchFamily="18" charset="0"/>
              </a:rPr>
              <a:t>Care </a:t>
            </a:r>
            <a:r>
              <a:rPr lang="en-US" sz="2400" b="1" dirty="0">
                <a:cs typeface="Times New Roman" pitchFamily="18" charset="0"/>
              </a:rPr>
              <a:t>is must to avoid explosion</a:t>
            </a:r>
            <a:endParaRPr lang="en-GB" sz="2400" b="1" dirty="0"/>
          </a:p>
          <a:p>
            <a:pPr algn="just">
              <a:lnSpc>
                <a:spcPct val="90000"/>
              </a:lnSpc>
              <a:spcBef>
                <a:spcPct val="0"/>
              </a:spcBef>
            </a:pPr>
            <a:endParaRPr lang="en-US" sz="2800" b="1" dirty="0"/>
          </a:p>
        </p:txBody>
      </p:sp>
      <p:pic>
        <p:nvPicPr>
          <p:cNvPr id="2052" name="Picture 4"/>
          <p:cNvPicPr>
            <a:picLocks noGrp="1" noChangeAspect="1" noChangeArrowheads="1"/>
          </p:cNvPicPr>
          <p:nvPr>
            <p:ph type="clipArt" sz="half" idx="2"/>
          </p:nvPr>
        </p:nvPicPr>
        <p:blipFill>
          <a:blip r:embed="rId3">
            <a:extLst>
              <a:ext uri="{28A0092B-C50C-407E-A947-70E740481C1C}">
                <a14:useLocalDpi xmlns:a14="http://schemas.microsoft.com/office/drawing/2010/main" val="0"/>
              </a:ext>
            </a:extLst>
          </a:blip>
          <a:srcRect/>
          <a:stretch>
            <a:fillRect/>
          </a:stretch>
        </p:blipFill>
        <p:spPr>
          <a:xfrm>
            <a:off x="4800600" y="914400"/>
            <a:ext cx="4114800" cy="4114800"/>
          </a:xfrm>
        </p:spPr>
      </p:pic>
      <p:sp>
        <p:nvSpPr>
          <p:cNvPr id="2054" name="Text Box 6"/>
          <p:cNvSpPr txBox="1">
            <a:spLocks noChangeArrowheads="1"/>
          </p:cNvSpPr>
          <p:nvPr/>
        </p:nvSpPr>
        <p:spPr bwMode="auto">
          <a:xfrm>
            <a:off x="5851525" y="5334000"/>
            <a:ext cx="2682875" cy="457200"/>
          </a:xfrm>
          <a:prstGeom prst="rect">
            <a:avLst/>
          </a:prstGeom>
          <a:solidFill>
            <a:srgbClr val="FFFF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b="1" dirty="0">
                <a:solidFill>
                  <a:schemeClr val="accent2"/>
                </a:solidFill>
              </a:rPr>
              <a:t>What is a boiler?</a:t>
            </a:r>
            <a:endParaRPr lang="en-GB" b="1" dirty="0">
              <a:solidFill>
                <a:schemeClr val="accent2"/>
              </a:solidFill>
            </a:endParaRPr>
          </a:p>
        </p:txBody>
      </p:sp>
    </p:spTree>
    <p:extLst>
      <p:ext uri="{BB962C8B-B14F-4D97-AF65-F5344CB8AC3E}">
        <p14:creationId xmlns:p14="http://schemas.microsoft.com/office/powerpoint/2010/main" val="866356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054"/>
                                        </p:tgtEl>
                                        <p:attrNameLst>
                                          <p:attrName>style.visibility</p:attrName>
                                        </p:attrNameLst>
                                      </p:cBhvr>
                                      <p:to>
                                        <p:strVal val="visible"/>
                                      </p:to>
                                    </p:set>
                                    <p:anim calcmode="lin" valueType="num">
                                      <p:cBhvr additive="base">
                                        <p:cTn id="7" dur="500" fill="hold"/>
                                        <p:tgtEl>
                                          <p:spTgt spid="2054"/>
                                        </p:tgtEl>
                                        <p:attrNameLst>
                                          <p:attrName>ppt_x</p:attrName>
                                        </p:attrNameLst>
                                      </p:cBhvr>
                                      <p:tavLst>
                                        <p:tav tm="0">
                                          <p:val>
                                            <p:strVal val="0-#ppt_w/2"/>
                                          </p:val>
                                        </p:tav>
                                        <p:tav tm="100000">
                                          <p:val>
                                            <p:strVal val="#ppt_x"/>
                                          </p:val>
                                        </p:tav>
                                      </p:tavLst>
                                    </p:anim>
                                    <p:anim calcmode="lin" valueType="num">
                                      <p:cBhvr additive="base">
                                        <p:cTn id="8" dur="500" fill="hold"/>
                                        <p:tgtEl>
                                          <p:spTgt spid="205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nodePh="1">
                                  <p:stCondLst>
                                    <p:cond delay="0"/>
                                  </p:stCondLst>
                                  <p:endCondLst>
                                    <p:cond evt="begin" delay="0">
                                      <p:tn val="11"/>
                                    </p:cond>
                                  </p:endCondLst>
                                  <p:childTnLst>
                                    <p:set>
                                      <p:cBhvr>
                                        <p:cTn id="12" dur="1" fill="hold">
                                          <p:stCondLst>
                                            <p:cond delay="0"/>
                                          </p:stCondLst>
                                        </p:cTn>
                                        <p:tgtEl>
                                          <p:spTgt spid="2052"/>
                                        </p:tgtEl>
                                        <p:attrNameLst>
                                          <p:attrName>style.visibility</p:attrName>
                                        </p:attrNameLst>
                                      </p:cBhvr>
                                      <p:to>
                                        <p:strVal val="visible"/>
                                      </p:to>
                                    </p:set>
                                    <p:anim calcmode="lin" valueType="num">
                                      <p:cBhvr additive="base">
                                        <p:cTn id="13" dur="500" fill="hold"/>
                                        <p:tgtEl>
                                          <p:spTgt spid="2052"/>
                                        </p:tgtEl>
                                        <p:attrNameLst>
                                          <p:attrName>ppt_x</p:attrName>
                                        </p:attrNameLst>
                                      </p:cBhvr>
                                      <p:tavLst>
                                        <p:tav tm="0">
                                          <p:val>
                                            <p:strVal val="0-#ppt_w/2"/>
                                          </p:val>
                                        </p:tav>
                                        <p:tav tm="100000">
                                          <p:val>
                                            <p:strVal val="#ppt_x"/>
                                          </p:val>
                                        </p:tav>
                                      </p:tavLst>
                                    </p:anim>
                                    <p:anim calcmode="lin" valueType="num">
                                      <p:cBhvr additive="base">
                                        <p:cTn id="14" dur="500" fill="hold"/>
                                        <p:tgtEl>
                                          <p:spTgt spid="2052"/>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051">
                                            <p:txEl>
                                              <p:pRg st="0" end="0"/>
                                            </p:txEl>
                                          </p:spTgt>
                                        </p:tgtEl>
                                        <p:attrNameLst>
                                          <p:attrName>style.visibility</p:attrName>
                                        </p:attrNameLst>
                                      </p:cBhvr>
                                      <p:to>
                                        <p:strVal val="visible"/>
                                      </p:to>
                                    </p:set>
                                    <p:anim calcmode="lin" valueType="num">
                                      <p:cBhvr additive="base">
                                        <p:cTn id="19" dur="500" fill="hold"/>
                                        <p:tgtEl>
                                          <p:spTgt spid="2051">
                                            <p:txEl>
                                              <p:pRg st="0" end="0"/>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05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051">
                                            <p:txEl>
                                              <p:pRg st="2" end="2"/>
                                            </p:txEl>
                                          </p:spTgt>
                                        </p:tgtEl>
                                        <p:attrNameLst>
                                          <p:attrName>style.visibility</p:attrName>
                                        </p:attrNameLst>
                                      </p:cBhvr>
                                      <p:to>
                                        <p:strVal val="visible"/>
                                      </p:to>
                                    </p:set>
                                    <p:anim calcmode="lin" valueType="num">
                                      <p:cBhvr additive="base">
                                        <p:cTn id="25" dur="500" fill="hold"/>
                                        <p:tgtEl>
                                          <p:spTgt spid="2051">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05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051">
                                            <p:txEl>
                                              <p:pRg st="4" end="4"/>
                                            </p:txEl>
                                          </p:spTgt>
                                        </p:tgtEl>
                                        <p:attrNameLst>
                                          <p:attrName>style.visibility</p:attrName>
                                        </p:attrNameLst>
                                      </p:cBhvr>
                                      <p:to>
                                        <p:strVal val="visible"/>
                                      </p:to>
                                    </p:set>
                                    <p:anim calcmode="lin" valueType="num">
                                      <p:cBhvr additive="base">
                                        <p:cTn id="31" dur="500" fill="hold"/>
                                        <p:tgtEl>
                                          <p:spTgt spid="2051">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05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051">
                                            <p:txEl>
                                              <p:pRg st="6" end="6"/>
                                            </p:txEl>
                                          </p:spTgt>
                                        </p:tgtEl>
                                        <p:attrNameLst>
                                          <p:attrName>style.visibility</p:attrName>
                                        </p:attrNameLst>
                                      </p:cBhvr>
                                      <p:to>
                                        <p:strVal val="visible"/>
                                      </p:to>
                                    </p:set>
                                    <p:anim calcmode="lin" valueType="num">
                                      <p:cBhvr additive="base">
                                        <p:cTn id="37" dur="500" fill="hold"/>
                                        <p:tgtEl>
                                          <p:spTgt spid="2051">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051">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2051">
                                            <p:txEl>
                                              <p:pRg st="8" end="8"/>
                                            </p:txEl>
                                          </p:spTgt>
                                        </p:tgtEl>
                                        <p:attrNameLst>
                                          <p:attrName>style.visibility</p:attrName>
                                        </p:attrNameLst>
                                      </p:cBhvr>
                                      <p:to>
                                        <p:strVal val="visible"/>
                                      </p:to>
                                    </p:set>
                                    <p:anim calcmode="lin" valueType="num">
                                      <p:cBhvr additive="base">
                                        <p:cTn id="43" dur="500" fill="hold"/>
                                        <p:tgtEl>
                                          <p:spTgt spid="2051">
                                            <p:txEl>
                                              <p:pRg st="8" end="8"/>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2051">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autoUpdateAnimBg="0"/>
      <p:bldP spid="2052" grpId="0" autoUpdateAnimBg="0"/>
      <p:bldP spid="2054" grpId="0" animBg="1"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8"/>
          <p:cNvSpPr/>
          <p:nvPr/>
        </p:nvSpPr>
        <p:spPr>
          <a:xfrm>
            <a:off x="8689847" y="1484375"/>
            <a:ext cx="454151" cy="818388"/>
          </a:xfrm>
          <a:prstGeom prst="rect">
            <a:avLst/>
          </a:prstGeom>
          <a:blipFill>
            <a:blip r:embed="rId2" cstate="print"/>
            <a:stretch>
              <a:fillRect/>
            </a:stretch>
          </a:blipFill>
        </p:spPr>
        <p:txBody>
          <a:bodyPr wrap="square" lIns="0" tIns="0" rIns="0" bIns="0" rtlCol="0"/>
          <a:lstStyle/>
          <a:p>
            <a:endParaRPr/>
          </a:p>
        </p:txBody>
      </p:sp>
      <p:sp>
        <p:nvSpPr>
          <p:cNvPr id="9" name="object 9"/>
          <p:cNvSpPr txBox="1"/>
          <p:nvPr/>
        </p:nvSpPr>
        <p:spPr>
          <a:xfrm>
            <a:off x="457201" y="1295400"/>
            <a:ext cx="8232646" cy="918841"/>
          </a:xfrm>
          <a:prstGeom prst="rect">
            <a:avLst/>
          </a:prstGeom>
        </p:spPr>
        <p:txBody>
          <a:bodyPr vert="horz" wrap="square" lIns="0" tIns="13335" rIns="0" bIns="0" rtlCol="0">
            <a:spAutoFit/>
          </a:bodyPr>
          <a:lstStyle/>
          <a:p>
            <a:pPr algn="ctr">
              <a:lnSpc>
                <a:spcPct val="100000"/>
              </a:lnSpc>
              <a:spcBef>
                <a:spcPts val="105"/>
              </a:spcBef>
            </a:pPr>
            <a:r>
              <a:rPr sz="2900" b="1" dirty="0">
                <a:solidFill>
                  <a:srgbClr val="FF0000"/>
                </a:solidFill>
                <a:latin typeface="Arial"/>
                <a:cs typeface="Arial"/>
              </a:rPr>
              <a:t>BOILER </a:t>
            </a:r>
            <a:r>
              <a:rPr sz="2900" b="1" spc="-20" dirty="0">
                <a:solidFill>
                  <a:srgbClr val="FF0000"/>
                </a:solidFill>
                <a:latin typeface="Arial"/>
                <a:cs typeface="Arial"/>
              </a:rPr>
              <a:t>EFFICIENCY: </a:t>
            </a:r>
            <a:r>
              <a:rPr sz="2900" b="1" dirty="0">
                <a:solidFill>
                  <a:srgbClr val="FF0000"/>
                </a:solidFill>
                <a:latin typeface="Arial"/>
                <a:cs typeface="Arial"/>
              </a:rPr>
              <a:t>INDIRECT</a:t>
            </a:r>
            <a:r>
              <a:rPr sz="2900" b="1" spc="-45" dirty="0">
                <a:solidFill>
                  <a:srgbClr val="FF0000"/>
                </a:solidFill>
                <a:latin typeface="Arial"/>
                <a:cs typeface="Arial"/>
              </a:rPr>
              <a:t> </a:t>
            </a:r>
            <a:r>
              <a:rPr sz="2900" b="1" dirty="0" smtClean="0">
                <a:solidFill>
                  <a:srgbClr val="FF0000"/>
                </a:solidFill>
                <a:latin typeface="Arial"/>
                <a:cs typeface="Arial"/>
              </a:rPr>
              <a:t>METHOD</a:t>
            </a:r>
            <a:endParaRPr lang="en-US" sz="2900" b="1" dirty="0" smtClean="0">
              <a:solidFill>
                <a:srgbClr val="FF0000"/>
              </a:solidFill>
              <a:latin typeface="Arial"/>
              <a:cs typeface="Arial"/>
            </a:endParaRPr>
          </a:p>
          <a:p>
            <a:pPr algn="ctr">
              <a:lnSpc>
                <a:spcPct val="100000"/>
              </a:lnSpc>
              <a:spcBef>
                <a:spcPts val="105"/>
              </a:spcBef>
            </a:pPr>
            <a:endParaRPr lang="en-US" sz="2900" b="1" dirty="0">
              <a:solidFill>
                <a:srgbClr val="FF0000"/>
              </a:solidFill>
              <a:latin typeface="Arial"/>
              <a:cs typeface="Arial"/>
            </a:endParaRPr>
          </a:p>
        </p:txBody>
      </p:sp>
      <p:sp>
        <p:nvSpPr>
          <p:cNvPr id="12" name="object 12"/>
          <p:cNvSpPr/>
          <p:nvPr/>
        </p:nvSpPr>
        <p:spPr>
          <a:xfrm>
            <a:off x="1313688" y="361188"/>
            <a:ext cx="5026152" cy="902208"/>
          </a:xfrm>
          <a:prstGeom prst="rect">
            <a:avLst/>
          </a:prstGeom>
          <a:blipFill>
            <a:blip r:embed="rId3" cstate="print"/>
            <a:stretch>
              <a:fillRect/>
            </a:stretch>
          </a:blipFill>
        </p:spPr>
        <p:txBody>
          <a:bodyPr wrap="square" lIns="0" tIns="0" rIns="0" bIns="0" rtlCol="0"/>
          <a:lstStyle/>
          <a:p>
            <a:endParaRPr/>
          </a:p>
        </p:txBody>
      </p:sp>
      <p:sp>
        <p:nvSpPr>
          <p:cNvPr id="13" name="object 13"/>
          <p:cNvSpPr/>
          <p:nvPr/>
        </p:nvSpPr>
        <p:spPr>
          <a:xfrm>
            <a:off x="5803391" y="361188"/>
            <a:ext cx="649224" cy="902208"/>
          </a:xfrm>
          <a:prstGeom prst="rect">
            <a:avLst/>
          </a:prstGeom>
          <a:blipFill>
            <a:blip r:embed="rId4" cstate="print"/>
            <a:stretch>
              <a:fillRect/>
            </a:stretch>
          </a:blipFill>
        </p:spPr>
        <p:txBody>
          <a:bodyPr wrap="square" lIns="0" tIns="0" rIns="0" bIns="0" rtlCol="0"/>
          <a:lstStyle/>
          <a:p>
            <a:endParaRPr/>
          </a:p>
        </p:txBody>
      </p:sp>
      <p:sp>
        <p:nvSpPr>
          <p:cNvPr id="14" name="object 14"/>
          <p:cNvSpPr txBox="1">
            <a:spLocks noGrp="1"/>
          </p:cNvSpPr>
          <p:nvPr>
            <p:ph type="title"/>
          </p:nvPr>
        </p:nvSpPr>
        <p:spPr>
          <a:xfrm>
            <a:off x="1554607" y="467055"/>
            <a:ext cx="4514850" cy="514350"/>
          </a:xfrm>
          <a:prstGeom prst="rect">
            <a:avLst/>
          </a:prstGeom>
        </p:spPr>
        <p:txBody>
          <a:bodyPr vert="horz" wrap="square" lIns="0" tIns="13335" rIns="0" bIns="0" rtlCol="0">
            <a:spAutoFit/>
          </a:bodyPr>
          <a:lstStyle/>
          <a:p>
            <a:pPr marL="12700">
              <a:lnSpc>
                <a:spcPct val="100000"/>
              </a:lnSpc>
              <a:spcBef>
                <a:spcPts val="105"/>
              </a:spcBef>
            </a:pPr>
            <a:r>
              <a:rPr spc="-5" dirty="0"/>
              <a:t>Assessment </a:t>
            </a:r>
            <a:r>
              <a:rPr dirty="0"/>
              <a:t>of a</a:t>
            </a:r>
            <a:r>
              <a:rPr spc="-80" dirty="0"/>
              <a:t> </a:t>
            </a:r>
            <a:r>
              <a:rPr spc="-5" dirty="0"/>
              <a:t>Boiler</a:t>
            </a:r>
          </a:p>
        </p:txBody>
      </p:sp>
      <p:sp>
        <p:nvSpPr>
          <p:cNvPr id="15" name="object 15"/>
          <p:cNvSpPr txBox="1">
            <a:spLocks noGrp="1"/>
          </p:cNvSpPr>
          <p:nvPr>
            <p:ph type="sldNum" sz="quarter" idx="7"/>
          </p:nvPr>
        </p:nvSpPr>
        <p:spPr>
          <a:xfrm>
            <a:off x="8574277" y="6340384"/>
            <a:ext cx="231140" cy="222884"/>
          </a:xfrm>
          <a:prstGeom prst="rect">
            <a:avLst/>
          </a:prstGeom>
        </p:spPr>
        <p:txBody>
          <a:bodyPr vert="horz" wrap="square" lIns="0" tIns="0" rIns="0" bIns="0" rtlCol="0">
            <a:spAutoFit/>
          </a:bodyPr>
          <a:lstStyle/>
          <a:p>
            <a:pPr marL="25400">
              <a:lnSpc>
                <a:spcPts val="1630"/>
              </a:lnSpc>
            </a:pPr>
            <a:fld id="{81D60167-4931-47E6-BA6A-407CBD079E47}" type="slidenum">
              <a:rPr dirty="0"/>
              <a:t>30</a:t>
            </a:fld>
            <a:endParaRPr dirty="0"/>
          </a:p>
        </p:txBody>
      </p:sp>
      <p:sp>
        <p:nvSpPr>
          <p:cNvPr id="16" name="Rectangle 3"/>
          <p:cNvSpPr>
            <a:spLocks noGrp="1"/>
          </p:cNvSpPr>
          <p:nvPr>
            <p:ph type="body" idx="1"/>
          </p:nvPr>
        </p:nvSpPr>
        <p:spPr>
          <a:xfrm>
            <a:off x="381000" y="1905000"/>
            <a:ext cx="8229600" cy="1066800"/>
          </a:xfrm>
        </p:spPr>
        <p:txBody>
          <a:bodyPr>
            <a:noAutofit/>
          </a:bodyPr>
          <a:lstStyle/>
          <a:p>
            <a:pPr algn="just" eaLnBrk="1" hangingPunct="1"/>
            <a:r>
              <a:rPr lang="en-US" sz="2800" b="0" dirty="0" smtClean="0">
                <a:solidFill>
                  <a:schemeClr val="accent6">
                    <a:lumMod val="50000"/>
                  </a:schemeClr>
                </a:solidFill>
                <a:latin typeface="+mj-lt"/>
              </a:rPr>
              <a:t>iii.  Percentage heat loss due to evaporation of moisture present in fuel </a:t>
            </a:r>
          </a:p>
          <a:p>
            <a:pPr marL="0" indent="0" eaLnBrk="1" hangingPunct="1">
              <a:buNone/>
            </a:pPr>
            <a:r>
              <a:rPr lang="en-US" sz="2800" dirty="0" smtClean="0">
                <a:solidFill>
                  <a:schemeClr val="accent6">
                    <a:lumMod val="50000"/>
                  </a:schemeClr>
                </a:solidFill>
                <a:latin typeface="+mj-lt"/>
              </a:rPr>
              <a:t> </a:t>
            </a:r>
          </a:p>
        </p:txBody>
      </p:sp>
      <p:pic>
        <p:nvPicPr>
          <p:cNvPr id="18"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95892" y="3352800"/>
            <a:ext cx="5538651"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7371" y="4979761"/>
            <a:ext cx="8421829" cy="735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6788884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8"/>
          <p:cNvSpPr/>
          <p:nvPr/>
        </p:nvSpPr>
        <p:spPr>
          <a:xfrm>
            <a:off x="8689847" y="1484375"/>
            <a:ext cx="454151" cy="818388"/>
          </a:xfrm>
          <a:prstGeom prst="rect">
            <a:avLst/>
          </a:prstGeom>
          <a:blipFill>
            <a:blip r:embed="rId2" cstate="print"/>
            <a:stretch>
              <a:fillRect/>
            </a:stretch>
          </a:blipFill>
        </p:spPr>
        <p:txBody>
          <a:bodyPr wrap="square" lIns="0" tIns="0" rIns="0" bIns="0" rtlCol="0"/>
          <a:lstStyle/>
          <a:p>
            <a:endParaRPr/>
          </a:p>
        </p:txBody>
      </p:sp>
      <p:sp>
        <p:nvSpPr>
          <p:cNvPr id="9" name="object 9"/>
          <p:cNvSpPr txBox="1"/>
          <p:nvPr/>
        </p:nvSpPr>
        <p:spPr>
          <a:xfrm>
            <a:off x="457201" y="1295400"/>
            <a:ext cx="8232646" cy="918841"/>
          </a:xfrm>
          <a:prstGeom prst="rect">
            <a:avLst/>
          </a:prstGeom>
        </p:spPr>
        <p:txBody>
          <a:bodyPr vert="horz" wrap="square" lIns="0" tIns="13335" rIns="0" bIns="0" rtlCol="0">
            <a:spAutoFit/>
          </a:bodyPr>
          <a:lstStyle/>
          <a:p>
            <a:pPr algn="ctr">
              <a:lnSpc>
                <a:spcPct val="100000"/>
              </a:lnSpc>
              <a:spcBef>
                <a:spcPts val="105"/>
              </a:spcBef>
            </a:pPr>
            <a:r>
              <a:rPr sz="2900" b="1" dirty="0">
                <a:solidFill>
                  <a:srgbClr val="FF0000"/>
                </a:solidFill>
                <a:latin typeface="Arial"/>
                <a:cs typeface="Arial"/>
              </a:rPr>
              <a:t>BOILER </a:t>
            </a:r>
            <a:r>
              <a:rPr sz="2900" b="1" spc="-20" dirty="0">
                <a:solidFill>
                  <a:srgbClr val="FF0000"/>
                </a:solidFill>
                <a:latin typeface="Arial"/>
                <a:cs typeface="Arial"/>
              </a:rPr>
              <a:t>EFFICIENCY: </a:t>
            </a:r>
            <a:r>
              <a:rPr sz="2900" b="1" dirty="0">
                <a:solidFill>
                  <a:srgbClr val="FF0000"/>
                </a:solidFill>
                <a:latin typeface="Arial"/>
                <a:cs typeface="Arial"/>
              </a:rPr>
              <a:t>INDIRECT</a:t>
            </a:r>
            <a:r>
              <a:rPr sz="2900" b="1" spc="-45" dirty="0">
                <a:solidFill>
                  <a:srgbClr val="FF0000"/>
                </a:solidFill>
                <a:latin typeface="Arial"/>
                <a:cs typeface="Arial"/>
              </a:rPr>
              <a:t> </a:t>
            </a:r>
            <a:r>
              <a:rPr sz="2900" b="1" dirty="0" smtClean="0">
                <a:solidFill>
                  <a:srgbClr val="FF0000"/>
                </a:solidFill>
                <a:latin typeface="Arial"/>
                <a:cs typeface="Arial"/>
              </a:rPr>
              <a:t>METHOD</a:t>
            </a:r>
            <a:endParaRPr lang="en-US" sz="2900" b="1" dirty="0" smtClean="0">
              <a:solidFill>
                <a:srgbClr val="FF0000"/>
              </a:solidFill>
              <a:latin typeface="Arial"/>
              <a:cs typeface="Arial"/>
            </a:endParaRPr>
          </a:p>
          <a:p>
            <a:pPr algn="ctr">
              <a:lnSpc>
                <a:spcPct val="100000"/>
              </a:lnSpc>
              <a:spcBef>
                <a:spcPts val="105"/>
              </a:spcBef>
            </a:pPr>
            <a:endParaRPr lang="en-US" sz="2900" b="1" dirty="0">
              <a:solidFill>
                <a:srgbClr val="FF0000"/>
              </a:solidFill>
              <a:latin typeface="Arial"/>
              <a:cs typeface="Arial"/>
            </a:endParaRPr>
          </a:p>
        </p:txBody>
      </p:sp>
      <p:sp>
        <p:nvSpPr>
          <p:cNvPr id="12" name="object 12"/>
          <p:cNvSpPr/>
          <p:nvPr/>
        </p:nvSpPr>
        <p:spPr>
          <a:xfrm>
            <a:off x="1313688" y="361188"/>
            <a:ext cx="5026152" cy="902208"/>
          </a:xfrm>
          <a:prstGeom prst="rect">
            <a:avLst/>
          </a:prstGeom>
          <a:blipFill>
            <a:blip r:embed="rId3" cstate="print"/>
            <a:stretch>
              <a:fillRect/>
            </a:stretch>
          </a:blipFill>
        </p:spPr>
        <p:txBody>
          <a:bodyPr wrap="square" lIns="0" tIns="0" rIns="0" bIns="0" rtlCol="0"/>
          <a:lstStyle/>
          <a:p>
            <a:endParaRPr/>
          </a:p>
        </p:txBody>
      </p:sp>
      <p:sp>
        <p:nvSpPr>
          <p:cNvPr id="13" name="object 13"/>
          <p:cNvSpPr/>
          <p:nvPr/>
        </p:nvSpPr>
        <p:spPr>
          <a:xfrm>
            <a:off x="5803391" y="361188"/>
            <a:ext cx="649224" cy="902208"/>
          </a:xfrm>
          <a:prstGeom prst="rect">
            <a:avLst/>
          </a:prstGeom>
          <a:blipFill>
            <a:blip r:embed="rId4" cstate="print"/>
            <a:stretch>
              <a:fillRect/>
            </a:stretch>
          </a:blipFill>
        </p:spPr>
        <p:txBody>
          <a:bodyPr wrap="square" lIns="0" tIns="0" rIns="0" bIns="0" rtlCol="0"/>
          <a:lstStyle/>
          <a:p>
            <a:endParaRPr/>
          </a:p>
        </p:txBody>
      </p:sp>
      <p:sp>
        <p:nvSpPr>
          <p:cNvPr id="14" name="object 14"/>
          <p:cNvSpPr txBox="1">
            <a:spLocks noGrp="1"/>
          </p:cNvSpPr>
          <p:nvPr>
            <p:ph type="title"/>
          </p:nvPr>
        </p:nvSpPr>
        <p:spPr>
          <a:xfrm>
            <a:off x="1554607" y="467055"/>
            <a:ext cx="4514850" cy="514350"/>
          </a:xfrm>
          <a:prstGeom prst="rect">
            <a:avLst/>
          </a:prstGeom>
        </p:spPr>
        <p:txBody>
          <a:bodyPr vert="horz" wrap="square" lIns="0" tIns="13335" rIns="0" bIns="0" rtlCol="0">
            <a:spAutoFit/>
          </a:bodyPr>
          <a:lstStyle/>
          <a:p>
            <a:pPr marL="12700">
              <a:lnSpc>
                <a:spcPct val="100000"/>
              </a:lnSpc>
              <a:spcBef>
                <a:spcPts val="105"/>
              </a:spcBef>
            </a:pPr>
            <a:r>
              <a:rPr spc="-5" dirty="0"/>
              <a:t>Assessment </a:t>
            </a:r>
            <a:r>
              <a:rPr dirty="0"/>
              <a:t>of a</a:t>
            </a:r>
            <a:r>
              <a:rPr spc="-80" dirty="0"/>
              <a:t> </a:t>
            </a:r>
            <a:r>
              <a:rPr spc="-5" dirty="0"/>
              <a:t>Boiler</a:t>
            </a:r>
          </a:p>
        </p:txBody>
      </p:sp>
      <p:sp>
        <p:nvSpPr>
          <p:cNvPr id="15" name="object 15"/>
          <p:cNvSpPr txBox="1">
            <a:spLocks noGrp="1"/>
          </p:cNvSpPr>
          <p:nvPr>
            <p:ph type="sldNum" sz="quarter" idx="7"/>
          </p:nvPr>
        </p:nvSpPr>
        <p:spPr>
          <a:xfrm>
            <a:off x="8574277" y="6340384"/>
            <a:ext cx="231140" cy="222884"/>
          </a:xfrm>
          <a:prstGeom prst="rect">
            <a:avLst/>
          </a:prstGeom>
        </p:spPr>
        <p:txBody>
          <a:bodyPr vert="horz" wrap="square" lIns="0" tIns="0" rIns="0" bIns="0" rtlCol="0">
            <a:spAutoFit/>
          </a:bodyPr>
          <a:lstStyle/>
          <a:p>
            <a:pPr marL="25400">
              <a:lnSpc>
                <a:spcPts val="1630"/>
              </a:lnSpc>
            </a:pPr>
            <a:fld id="{81D60167-4931-47E6-BA6A-407CBD079E47}" type="slidenum">
              <a:rPr dirty="0"/>
              <a:t>31</a:t>
            </a:fld>
            <a:endParaRPr dirty="0"/>
          </a:p>
        </p:txBody>
      </p:sp>
      <p:pic>
        <p:nvPicPr>
          <p:cNvPr id="17"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5272" y="2590800"/>
            <a:ext cx="8456503" cy="26574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6477057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8"/>
          <p:cNvSpPr/>
          <p:nvPr/>
        </p:nvSpPr>
        <p:spPr>
          <a:xfrm>
            <a:off x="8689847" y="1484375"/>
            <a:ext cx="454151" cy="818388"/>
          </a:xfrm>
          <a:prstGeom prst="rect">
            <a:avLst/>
          </a:prstGeom>
          <a:blipFill>
            <a:blip r:embed="rId2" cstate="print"/>
            <a:stretch>
              <a:fillRect/>
            </a:stretch>
          </a:blipFill>
        </p:spPr>
        <p:txBody>
          <a:bodyPr wrap="square" lIns="0" tIns="0" rIns="0" bIns="0" rtlCol="0"/>
          <a:lstStyle/>
          <a:p>
            <a:endParaRPr/>
          </a:p>
        </p:txBody>
      </p:sp>
      <p:sp>
        <p:nvSpPr>
          <p:cNvPr id="9" name="object 9"/>
          <p:cNvSpPr txBox="1"/>
          <p:nvPr/>
        </p:nvSpPr>
        <p:spPr>
          <a:xfrm>
            <a:off x="457201" y="1295400"/>
            <a:ext cx="8232646" cy="918841"/>
          </a:xfrm>
          <a:prstGeom prst="rect">
            <a:avLst/>
          </a:prstGeom>
        </p:spPr>
        <p:txBody>
          <a:bodyPr vert="horz" wrap="square" lIns="0" tIns="13335" rIns="0" bIns="0" rtlCol="0">
            <a:spAutoFit/>
          </a:bodyPr>
          <a:lstStyle/>
          <a:p>
            <a:pPr algn="ctr">
              <a:lnSpc>
                <a:spcPct val="100000"/>
              </a:lnSpc>
              <a:spcBef>
                <a:spcPts val="105"/>
              </a:spcBef>
            </a:pPr>
            <a:r>
              <a:rPr sz="2900" b="1" dirty="0">
                <a:solidFill>
                  <a:srgbClr val="FF0000"/>
                </a:solidFill>
                <a:latin typeface="Arial"/>
                <a:cs typeface="Arial"/>
              </a:rPr>
              <a:t>BOILER </a:t>
            </a:r>
            <a:r>
              <a:rPr sz="2900" b="1" spc="-20" dirty="0">
                <a:solidFill>
                  <a:srgbClr val="FF0000"/>
                </a:solidFill>
                <a:latin typeface="Arial"/>
                <a:cs typeface="Arial"/>
              </a:rPr>
              <a:t>EFFICIENCY: </a:t>
            </a:r>
            <a:r>
              <a:rPr sz="2900" b="1" dirty="0">
                <a:solidFill>
                  <a:srgbClr val="FF0000"/>
                </a:solidFill>
                <a:latin typeface="Arial"/>
                <a:cs typeface="Arial"/>
              </a:rPr>
              <a:t>INDIRECT</a:t>
            </a:r>
            <a:r>
              <a:rPr sz="2900" b="1" spc="-45" dirty="0">
                <a:solidFill>
                  <a:srgbClr val="FF0000"/>
                </a:solidFill>
                <a:latin typeface="Arial"/>
                <a:cs typeface="Arial"/>
              </a:rPr>
              <a:t> </a:t>
            </a:r>
            <a:r>
              <a:rPr sz="2900" b="1" dirty="0" smtClean="0">
                <a:solidFill>
                  <a:srgbClr val="FF0000"/>
                </a:solidFill>
                <a:latin typeface="Arial"/>
                <a:cs typeface="Arial"/>
              </a:rPr>
              <a:t>METHOD</a:t>
            </a:r>
            <a:endParaRPr lang="en-US" sz="2900" b="1" dirty="0" smtClean="0">
              <a:solidFill>
                <a:srgbClr val="FF0000"/>
              </a:solidFill>
              <a:latin typeface="Arial"/>
              <a:cs typeface="Arial"/>
            </a:endParaRPr>
          </a:p>
          <a:p>
            <a:pPr algn="ctr">
              <a:lnSpc>
                <a:spcPct val="100000"/>
              </a:lnSpc>
              <a:spcBef>
                <a:spcPts val="105"/>
              </a:spcBef>
            </a:pPr>
            <a:endParaRPr lang="en-US" sz="2900" b="1" dirty="0">
              <a:solidFill>
                <a:srgbClr val="FF0000"/>
              </a:solidFill>
              <a:latin typeface="Arial"/>
              <a:cs typeface="Arial"/>
            </a:endParaRPr>
          </a:p>
        </p:txBody>
      </p:sp>
      <p:sp>
        <p:nvSpPr>
          <p:cNvPr id="12" name="object 12"/>
          <p:cNvSpPr/>
          <p:nvPr/>
        </p:nvSpPr>
        <p:spPr>
          <a:xfrm>
            <a:off x="1313688" y="361188"/>
            <a:ext cx="5026152" cy="902208"/>
          </a:xfrm>
          <a:prstGeom prst="rect">
            <a:avLst/>
          </a:prstGeom>
          <a:blipFill>
            <a:blip r:embed="rId3" cstate="print"/>
            <a:stretch>
              <a:fillRect/>
            </a:stretch>
          </a:blipFill>
        </p:spPr>
        <p:txBody>
          <a:bodyPr wrap="square" lIns="0" tIns="0" rIns="0" bIns="0" rtlCol="0"/>
          <a:lstStyle/>
          <a:p>
            <a:endParaRPr/>
          </a:p>
        </p:txBody>
      </p:sp>
      <p:sp>
        <p:nvSpPr>
          <p:cNvPr id="13" name="object 13"/>
          <p:cNvSpPr/>
          <p:nvPr/>
        </p:nvSpPr>
        <p:spPr>
          <a:xfrm>
            <a:off x="5803391" y="361188"/>
            <a:ext cx="649224" cy="902208"/>
          </a:xfrm>
          <a:prstGeom prst="rect">
            <a:avLst/>
          </a:prstGeom>
          <a:blipFill>
            <a:blip r:embed="rId4" cstate="print"/>
            <a:stretch>
              <a:fillRect/>
            </a:stretch>
          </a:blipFill>
        </p:spPr>
        <p:txBody>
          <a:bodyPr wrap="square" lIns="0" tIns="0" rIns="0" bIns="0" rtlCol="0"/>
          <a:lstStyle/>
          <a:p>
            <a:endParaRPr/>
          </a:p>
        </p:txBody>
      </p:sp>
      <p:sp>
        <p:nvSpPr>
          <p:cNvPr id="14" name="object 14"/>
          <p:cNvSpPr txBox="1">
            <a:spLocks noGrp="1"/>
          </p:cNvSpPr>
          <p:nvPr>
            <p:ph type="title"/>
          </p:nvPr>
        </p:nvSpPr>
        <p:spPr>
          <a:xfrm>
            <a:off x="1554607" y="467055"/>
            <a:ext cx="4514850" cy="514350"/>
          </a:xfrm>
          <a:prstGeom prst="rect">
            <a:avLst/>
          </a:prstGeom>
        </p:spPr>
        <p:txBody>
          <a:bodyPr vert="horz" wrap="square" lIns="0" tIns="13335" rIns="0" bIns="0" rtlCol="0">
            <a:spAutoFit/>
          </a:bodyPr>
          <a:lstStyle/>
          <a:p>
            <a:pPr marL="12700">
              <a:lnSpc>
                <a:spcPct val="100000"/>
              </a:lnSpc>
              <a:spcBef>
                <a:spcPts val="105"/>
              </a:spcBef>
            </a:pPr>
            <a:r>
              <a:rPr spc="-5" dirty="0"/>
              <a:t>Assessment </a:t>
            </a:r>
            <a:r>
              <a:rPr dirty="0"/>
              <a:t>of a</a:t>
            </a:r>
            <a:r>
              <a:rPr spc="-80" dirty="0"/>
              <a:t> </a:t>
            </a:r>
            <a:r>
              <a:rPr spc="-5" dirty="0"/>
              <a:t>Boiler</a:t>
            </a:r>
          </a:p>
        </p:txBody>
      </p:sp>
      <p:sp>
        <p:nvSpPr>
          <p:cNvPr id="15" name="object 15"/>
          <p:cNvSpPr txBox="1">
            <a:spLocks noGrp="1"/>
          </p:cNvSpPr>
          <p:nvPr>
            <p:ph type="sldNum" sz="quarter" idx="7"/>
          </p:nvPr>
        </p:nvSpPr>
        <p:spPr>
          <a:xfrm>
            <a:off x="8574277" y="6340384"/>
            <a:ext cx="231140" cy="222884"/>
          </a:xfrm>
          <a:prstGeom prst="rect">
            <a:avLst/>
          </a:prstGeom>
        </p:spPr>
        <p:txBody>
          <a:bodyPr vert="horz" wrap="square" lIns="0" tIns="0" rIns="0" bIns="0" rtlCol="0">
            <a:spAutoFit/>
          </a:bodyPr>
          <a:lstStyle/>
          <a:p>
            <a:pPr marL="25400">
              <a:lnSpc>
                <a:spcPts val="1630"/>
              </a:lnSpc>
            </a:pPr>
            <a:fld id="{81D60167-4931-47E6-BA6A-407CBD079E47}" type="slidenum">
              <a:rPr dirty="0"/>
              <a:t>32</a:t>
            </a:fld>
            <a:endParaRPr dirty="0"/>
          </a:p>
        </p:txBody>
      </p:sp>
      <p:pic>
        <p:nvPicPr>
          <p:cNvPr id="10"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2302763"/>
            <a:ext cx="8078723" cy="14467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4153" y="4415528"/>
            <a:ext cx="8385047" cy="1375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0370418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8"/>
          <p:cNvSpPr/>
          <p:nvPr/>
        </p:nvSpPr>
        <p:spPr>
          <a:xfrm>
            <a:off x="8689847" y="1484375"/>
            <a:ext cx="454151" cy="818388"/>
          </a:xfrm>
          <a:prstGeom prst="rect">
            <a:avLst/>
          </a:prstGeom>
          <a:blipFill>
            <a:blip r:embed="rId2" cstate="print"/>
            <a:stretch>
              <a:fillRect/>
            </a:stretch>
          </a:blipFill>
        </p:spPr>
        <p:txBody>
          <a:bodyPr wrap="square" lIns="0" tIns="0" rIns="0" bIns="0" rtlCol="0"/>
          <a:lstStyle/>
          <a:p>
            <a:endParaRPr/>
          </a:p>
        </p:txBody>
      </p:sp>
      <p:sp>
        <p:nvSpPr>
          <p:cNvPr id="9" name="object 9"/>
          <p:cNvSpPr txBox="1"/>
          <p:nvPr/>
        </p:nvSpPr>
        <p:spPr>
          <a:xfrm>
            <a:off x="457201" y="1295400"/>
            <a:ext cx="8232646" cy="918841"/>
          </a:xfrm>
          <a:prstGeom prst="rect">
            <a:avLst/>
          </a:prstGeom>
        </p:spPr>
        <p:txBody>
          <a:bodyPr vert="horz" wrap="square" lIns="0" tIns="13335" rIns="0" bIns="0" rtlCol="0">
            <a:spAutoFit/>
          </a:bodyPr>
          <a:lstStyle/>
          <a:p>
            <a:pPr algn="ctr">
              <a:lnSpc>
                <a:spcPct val="100000"/>
              </a:lnSpc>
              <a:spcBef>
                <a:spcPts val="105"/>
              </a:spcBef>
            </a:pPr>
            <a:r>
              <a:rPr sz="2900" b="1" dirty="0">
                <a:solidFill>
                  <a:srgbClr val="FF0000"/>
                </a:solidFill>
                <a:latin typeface="Arial"/>
                <a:cs typeface="Arial"/>
              </a:rPr>
              <a:t>BOILER </a:t>
            </a:r>
            <a:r>
              <a:rPr sz="2900" b="1" spc="-20" dirty="0">
                <a:solidFill>
                  <a:srgbClr val="FF0000"/>
                </a:solidFill>
                <a:latin typeface="Arial"/>
                <a:cs typeface="Arial"/>
              </a:rPr>
              <a:t>EFFICIENCY: </a:t>
            </a:r>
            <a:r>
              <a:rPr sz="2900" b="1" dirty="0">
                <a:solidFill>
                  <a:srgbClr val="FF0000"/>
                </a:solidFill>
                <a:latin typeface="Arial"/>
                <a:cs typeface="Arial"/>
              </a:rPr>
              <a:t>INDIRECT</a:t>
            </a:r>
            <a:r>
              <a:rPr sz="2900" b="1" spc="-45" dirty="0">
                <a:solidFill>
                  <a:srgbClr val="FF0000"/>
                </a:solidFill>
                <a:latin typeface="Arial"/>
                <a:cs typeface="Arial"/>
              </a:rPr>
              <a:t> </a:t>
            </a:r>
            <a:r>
              <a:rPr sz="2900" b="1" dirty="0" smtClean="0">
                <a:solidFill>
                  <a:srgbClr val="FF0000"/>
                </a:solidFill>
                <a:latin typeface="Arial"/>
                <a:cs typeface="Arial"/>
              </a:rPr>
              <a:t>METHOD</a:t>
            </a:r>
            <a:endParaRPr lang="en-US" sz="2900" b="1" dirty="0" smtClean="0">
              <a:solidFill>
                <a:srgbClr val="FF0000"/>
              </a:solidFill>
              <a:latin typeface="Arial"/>
              <a:cs typeface="Arial"/>
            </a:endParaRPr>
          </a:p>
          <a:p>
            <a:pPr algn="ctr">
              <a:lnSpc>
                <a:spcPct val="100000"/>
              </a:lnSpc>
              <a:spcBef>
                <a:spcPts val="105"/>
              </a:spcBef>
            </a:pPr>
            <a:endParaRPr lang="en-US" sz="2900" b="1" dirty="0">
              <a:solidFill>
                <a:srgbClr val="FF0000"/>
              </a:solidFill>
              <a:latin typeface="Arial"/>
              <a:cs typeface="Arial"/>
            </a:endParaRPr>
          </a:p>
        </p:txBody>
      </p:sp>
      <p:sp>
        <p:nvSpPr>
          <p:cNvPr id="12" name="object 12"/>
          <p:cNvSpPr/>
          <p:nvPr/>
        </p:nvSpPr>
        <p:spPr>
          <a:xfrm>
            <a:off x="1313688" y="361188"/>
            <a:ext cx="5026152" cy="902208"/>
          </a:xfrm>
          <a:prstGeom prst="rect">
            <a:avLst/>
          </a:prstGeom>
          <a:blipFill>
            <a:blip r:embed="rId3" cstate="print"/>
            <a:stretch>
              <a:fillRect/>
            </a:stretch>
          </a:blipFill>
        </p:spPr>
        <p:txBody>
          <a:bodyPr wrap="square" lIns="0" tIns="0" rIns="0" bIns="0" rtlCol="0"/>
          <a:lstStyle/>
          <a:p>
            <a:endParaRPr/>
          </a:p>
        </p:txBody>
      </p:sp>
      <p:sp>
        <p:nvSpPr>
          <p:cNvPr id="13" name="object 13"/>
          <p:cNvSpPr/>
          <p:nvPr/>
        </p:nvSpPr>
        <p:spPr>
          <a:xfrm>
            <a:off x="5803391" y="361188"/>
            <a:ext cx="649224" cy="902208"/>
          </a:xfrm>
          <a:prstGeom prst="rect">
            <a:avLst/>
          </a:prstGeom>
          <a:blipFill>
            <a:blip r:embed="rId4" cstate="print"/>
            <a:stretch>
              <a:fillRect/>
            </a:stretch>
          </a:blipFill>
        </p:spPr>
        <p:txBody>
          <a:bodyPr wrap="square" lIns="0" tIns="0" rIns="0" bIns="0" rtlCol="0"/>
          <a:lstStyle/>
          <a:p>
            <a:endParaRPr/>
          </a:p>
        </p:txBody>
      </p:sp>
      <p:sp>
        <p:nvSpPr>
          <p:cNvPr id="14" name="object 14"/>
          <p:cNvSpPr txBox="1">
            <a:spLocks noGrp="1"/>
          </p:cNvSpPr>
          <p:nvPr>
            <p:ph type="title"/>
          </p:nvPr>
        </p:nvSpPr>
        <p:spPr>
          <a:xfrm>
            <a:off x="1554607" y="467055"/>
            <a:ext cx="4514850" cy="514350"/>
          </a:xfrm>
          <a:prstGeom prst="rect">
            <a:avLst/>
          </a:prstGeom>
        </p:spPr>
        <p:txBody>
          <a:bodyPr vert="horz" wrap="square" lIns="0" tIns="13335" rIns="0" bIns="0" rtlCol="0">
            <a:spAutoFit/>
          </a:bodyPr>
          <a:lstStyle/>
          <a:p>
            <a:pPr marL="12700">
              <a:lnSpc>
                <a:spcPct val="100000"/>
              </a:lnSpc>
              <a:spcBef>
                <a:spcPts val="105"/>
              </a:spcBef>
            </a:pPr>
            <a:r>
              <a:rPr spc="-5" dirty="0"/>
              <a:t>Assessment </a:t>
            </a:r>
            <a:r>
              <a:rPr dirty="0"/>
              <a:t>of a</a:t>
            </a:r>
            <a:r>
              <a:rPr spc="-80" dirty="0"/>
              <a:t> </a:t>
            </a:r>
            <a:r>
              <a:rPr spc="-5" dirty="0"/>
              <a:t>Boiler</a:t>
            </a:r>
          </a:p>
        </p:txBody>
      </p:sp>
      <p:sp>
        <p:nvSpPr>
          <p:cNvPr id="15" name="object 15"/>
          <p:cNvSpPr txBox="1">
            <a:spLocks noGrp="1"/>
          </p:cNvSpPr>
          <p:nvPr>
            <p:ph type="sldNum" sz="quarter" idx="7"/>
          </p:nvPr>
        </p:nvSpPr>
        <p:spPr>
          <a:xfrm>
            <a:off x="8574277" y="6340384"/>
            <a:ext cx="231140" cy="222884"/>
          </a:xfrm>
          <a:prstGeom prst="rect">
            <a:avLst/>
          </a:prstGeom>
        </p:spPr>
        <p:txBody>
          <a:bodyPr vert="horz" wrap="square" lIns="0" tIns="0" rIns="0" bIns="0" rtlCol="0">
            <a:spAutoFit/>
          </a:bodyPr>
          <a:lstStyle/>
          <a:p>
            <a:pPr marL="25400">
              <a:lnSpc>
                <a:spcPts val="1630"/>
              </a:lnSpc>
            </a:pPr>
            <a:fld id="{81D60167-4931-47E6-BA6A-407CBD079E47}" type="slidenum">
              <a:rPr dirty="0"/>
              <a:t>33</a:t>
            </a:fld>
            <a:endParaRPr dirty="0"/>
          </a:p>
        </p:txBody>
      </p:sp>
      <p:pic>
        <p:nvPicPr>
          <p:cNvPr id="16"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1000" y="1981200"/>
            <a:ext cx="8382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914400" y="3116520"/>
            <a:ext cx="7696200" cy="2369880"/>
          </a:xfrm>
          <a:prstGeom prst="rect">
            <a:avLst/>
          </a:prstGeom>
        </p:spPr>
        <p:txBody>
          <a:bodyPr wrap="square">
            <a:spAutoFit/>
          </a:bodyPr>
          <a:lstStyle/>
          <a:p>
            <a:r>
              <a:rPr lang="en-US" sz="2400" dirty="0">
                <a:solidFill>
                  <a:schemeClr val="tx2">
                    <a:lumMod val="60000"/>
                    <a:lumOff val="40000"/>
                  </a:schemeClr>
                </a:solidFill>
              </a:rPr>
              <a:t>In a relatively small boiler, with a capacity of 10 MW, the radiation and unaccounted losses could amount to between 1% and 2% of the gross calorific value of the </a:t>
            </a:r>
            <a:r>
              <a:rPr lang="en-US" sz="2400" dirty="0" smtClean="0">
                <a:solidFill>
                  <a:schemeClr val="tx2">
                    <a:lumMod val="60000"/>
                    <a:lumOff val="40000"/>
                  </a:schemeClr>
                </a:solidFill>
              </a:rPr>
              <a:t>fuel</a:t>
            </a:r>
          </a:p>
          <a:p>
            <a:endParaRPr lang="en-US" sz="2800" dirty="0"/>
          </a:p>
          <a:p>
            <a:r>
              <a:rPr lang="en-US" sz="2400" dirty="0">
                <a:solidFill>
                  <a:schemeClr val="accent6">
                    <a:lumMod val="50000"/>
                  </a:schemeClr>
                </a:solidFill>
              </a:rPr>
              <a:t>while in a 500 MW boiler, values between 0.2% to 1% are typical.</a:t>
            </a:r>
          </a:p>
        </p:txBody>
      </p:sp>
      <p:pic>
        <p:nvPicPr>
          <p:cNvPr id="17"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90600" y="5608638"/>
            <a:ext cx="7086600" cy="487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7273937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8"/>
          <p:cNvSpPr/>
          <p:nvPr/>
        </p:nvSpPr>
        <p:spPr>
          <a:xfrm>
            <a:off x="8689847" y="1627632"/>
            <a:ext cx="454151" cy="818388"/>
          </a:xfrm>
          <a:prstGeom prst="rect">
            <a:avLst/>
          </a:prstGeom>
          <a:blipFill>
            <a:blip r:embed="rId2" cstate="print"/>
            <a:stretch>
              <a:fillRect/>
            </a:stretch>
          </a:blipFill>
        </p:spPr>
        <p:txBody>
          <a:bodyPr wrap="square" lIns="0" tIns="0" rIns="0" bIns="0" rtlCol="0"/>
          <a:lstStyle/>
          <a:p>
            <a:endParaRPr/>
          </a:p>
        </p:txBody>
      </p:sp>
      <p:sp>
        <p:nvSpPr>
          <p:cNvPr id="9" name="object 9"/>
          <p:cNvSpPr txBox="1"/>
          <p:nvPr/>
        </p:nvSpPr>
        <p:spPr>
          <a:xfrm>
            <a:off x="533400" y="1524000"/>
            <a:ext cx="7349490" cy="4750018"/>
          </a:xfrm>
          <a:prstGeom prst="rect">
            <a:avLst/>
          </a:prstGeom>
        </p:spPr>
        <p:txBody>
          <a:bodyPr vert="horz" wrap="square" lIns="0" tIns="12700" rIns="0" bIns="0" rtlCol="0">
            <a:spAutoFit/>
          </a:bodyPr>
          <a:lstStyle/>
          <a:p>
            <a:pPr marL="12700">
              <a:lnSpc>
                <a:spcPct val="100000"/>
              </a:lnSpc>
              <a:spcBef>
                <a:spcPts val="100"/>
              </a:spcBef>
            </a:pPr>
            <a:r>
              <a:rPr sz="2900" b="1" dirty="0">
                <a:solidFill>
                  <a:srgbClr val="FF0000"/>
                </a:solidFill>
                <a:latin typeface="Arial"/>
                <a:cs typeface="Arial"/>
              </a:rPr>
              <a:t>BOILER </a:t>
            </a:r>
            <a:r>
              <a:rPr sz="2900" b="1" spc="-20" dirty="0">
                <a:solidFill>
                  <a:srgbClr val="FF0000"/>
                </a:solidFill>
                <a:latin typeface="Arial"/>
                <a:cs typeface="Arial"/>
              </a:rPr>
              <a:t>EFFICIENCY: </a:t>
            </a:r>
            <a:r>
              <a:rPr sz="2900" b="1" dirty="0">
                <a:solidFill>
                  <a:srgbClr val="FF0000"/>
                </a:solidFill>
                <a:latin typeface="Arial"/>
                <a:cs typeface="Arial"/>
              </a:rPr>
              <a:t>INDIRECT</a:t>
            </a:r>
            <a:r>
              <a:rPr sz="2900" b="1" spc="-45" dirty="0">
                <a:solidFill>
                  <a:srgbClr val="FF0000"/>
                </a:solidFill>
                <a:latin typeface="Arial"/>
                <a:cs typeface="Arial"/>
              </a:rPr>
              <a:t> </a:t>
            </a:r>
            <a:r>
              <a:rPr sz="2900" b="1" dirty="0">
                <a:solidFill>
                  <a:srgbClr val="FF0000"/>
                </a:solidFill>
                <a:latin typeface="Arial"/>
                <a:cs typeface="Arial"/>
              </a:rPr>
              <a:t>METHOD</a:t>
            </a:r>
            <a:endParaRPr sz="2900" dirty="0">
              <a:latin typeface="Arial"/>
              <a:cs typeface="Arial"/>
            </a:endParaRPr>
          </a:p>
          <a:p>
            <a:pPr marL="200660">
              <a:lnSpc>
                <a:spcPct val="100000"/>
              </a:lnSpc>
              <a:spcBef>
                <a:spcPts val="2005"/>
              </a:spcBef>
            </a:pPr>
            <a:r>
              <a:rPr sz="2500" b="1" spc="-40" dirty="0">
                <a:solidFill>
                  <a:srgbClr val="FF0000"/>
                </a:solidFill>
                <a:latin typeface="Arial"/>
                <a:cs typeface="Arial"/>
              </a:rPr>
              <a:t>ADVANTAGES</a:t>
            </a:r>
            <a:endParaRPr sz="2500" dirty="0">
              <a:latin typeface="Arial"/>
              <a:cs typeface="Arial"/>
            </a:endParaRPr>
          </a:p>
          <a:p>
            <a:pPr marL="603250" indent="-402590">
              <a:lnSpc>
                <a:spcPct val="100000"/>
              </a:lnSpc>
              <a:spcBef>
                <a:spcPts val="1405"/>
              </a:spcBef>
              <a:buFont typeface="Arial"/>
              <a:buChar char="•"/>
              <a:tabLst>
                <a:tab pos="603250" algn="l"/>
                <a:tab pos="603885" algn="l"/>
              </a:tabLst>
            </a:pPr>
            <a:r>
              <a:rPr sz="2200" b="1" spc="-5" dirty="0">
                <a:solidFill>
                  <a:srgbClr val="000066"/>
                </a:solidFill>
                <a:latin typeface="Arial"/>
                <a:cs typeface="Arial"/>
              </a:rPr>
              <a:t>Complete mass and energy balance for</a:t>
            </a:r>
            <a:r>
              <a:rPr sz="2200" b="1" spc="110" dirty="0">
                <a:solidFill>
                  <a:srgbClr val="000066"/>
                </a:solidFill>
                <a:latin typeface="Arial"/>
                <a:cs typeface="Arial"/>
              </a:rPr>
              <a:t> </a:t>
            </a:r>
            <a:r>
              <a:rPr sz="2200" b="1" spc="-5" dirty="0">
                <a:solidFill>
                  <a:srgbClr val="000066"/>
                </a:solidFill>
                <a:latin typeface="Arial"/>
                <a:cs typeface="Arial"/>
              </a:rPr>
              <a:t>each</a:t>
            </a:r>
            <a:endParaRPr sz="2200" dirty="0">
              <a:latin typeface="Arial"/>
              <a:cs typeface="Arial"/>
            </a:endParaRPr>
          </a:p>
          <a:p>
            <a:pPr marL="603250">
              <a:lnSpc>
                <a:spcPct val="100000"/>
              </a:lnSpc>
              <a:spcBef>
                <a:spcPts val="1315"/>
              </a:spcBef>
            </a:pPr>
            <a:r>
              <a:rPr sz="2200" b="1" spc="-5" dirty="0">
                <a:solidFill>
                  <a:srgbClr val="000066"/>
                </a:solidFill>
                <a:latin typeface="Arial"/>
                <a:cs typeface="Arial"/>
              </a:rPr>
              <a:t>individual</a:t>
            </a:r>
            <a:r>
              <a:rPr sz="2200" b="1" spc="-30" dirty="0">
                <a:solidFill>
                  <a:srgbClr val="000066"/>
                </a:solidFill>
                <a:latin typeface="Arial"/>
                <a:cs typeface="Arial"/>
              </a:rPr>
              <a:t> </a:t>
            </a:r>
            <a:r>
              <a:rPr sz="2200" b="1" spc="-5" dirty="0">
                <a:solidFill>
                  <a:srgbClr val="000066"/>
                </a:solidFill>
                <a:latin typeface="Arial"/>
                <a:cs typeface="Arial"/>
              </a:rPr>
              <a:t>stream</a:t>
            </a:r>
            <a:endParaRPr sz="2200" dirty="0">
              <a:latin typeface="Arial"/>
              <a:cs typeface="Arial"/>
            </a:endParaRPr>
          </a:p>
          <a:p>
            <a:pPr marL="603250" marR="735965" indent="-402590">
              <a:lnSpc>
                <a:spcPts val="3960"/>
              </a:lnSpc>
              <a:spcBef>
                <a:spcPts val="345"/>
              </a:spcBef>
              <a:buFont typeface="Arial"/>
              <a:buChar char="•"/>
              <a:tabLst>
                <a:tab pos="603250" algn="l"/>
                <a:tab pos="603885" algn="l"/>
              </a:tabLst>
            </a:pPr>
            <a:r>
              <a:rPr sz="2200" b="1" spc="-5" dirty="0">
                <a:solidFill>
                  <a:srgbClr val="000066"/>
                </a:solidFill>
                <a:latin typeface="Arial"/>
                <a:cs typeface="Arial"/>
              </a:rPr>
              <a:t>Makes it easier to identify options to improve  boiler</a:t>
            </a:r>
            <a:r>
              <a:rPr sz="2200" b="1" spc="-40" dirty="0">
                <a:solidFill>
                  <a:srgbClr val="000066"/>
                </a:solidFill>
                <a:latin typeface="Arial"/>
                <a:cs typeface="Arial"/>
              </a:rPr>
              <a:t> </a:t>
            </a:r>
            <a:r>
              <a:rPr sz="2200" b="1" spc="-5" dirty="0">
                <a:solidFill>
                  <a:srgbClr val="000066"/>
                </a:solidFill>
                <a:latin typeface="Arial"/>
                <a:cs typeface="Arial"/>
              </a:rPr>
              <a:t>efficiency</a:t>
            </a:r>
            <a:endParaRPr sz="2200" dirty="0">
              <a:latin typeface="Arial"/>
              <a:cs typeface="Arial"/>
            </a:endParaRPr>
          </a:p>
          <a:p>
            <a:pPr marL="200660">
              <a:lnSpc>
                <a:spcPct val="100000"/>
              </a:lnSpc>
              <a:spcBef>
                <a:spcPts val="1060"/>
              </a:spcBef>
            </a:pPr>
            <a:r>
              <a:rPr sz="2500" b="1" spc="-35" dirty="0">
                <a:solidFill>
                  <a:srgbClr val="FF0000"/>
                </a:solidFill>
                <a:latin typeface="Arial"/>
                <a:cs typeface="Arial"/>
              </a:rPr>
              <a:t>DISADVANTAGES</a:t>
            </a:r>
            <a:endParaRPr sz="2500" dirty="0">
              <a:latin typeface="Arial"/>
              <a:cs typeface="Arial"/>
            </a:endParaRPr>
          </a:p>
          <a:p>
            <a:pPr marL="603250" indent="-402590">
              <a:lnSpc>
                <a:spcPct val="100000"/>
              </a:lnSpc>
              <a:spcBef>
                <a:spcPts val="1405"/>
              </a:spcBef>
              <a:buFont typeface="Arial"/>
              <a:buChar char="•"/>
              <a:tabLst>
                <a:tab pos="603250" algn="l"/>
                <a:tab pos="603885" algn="l"/>
              </a:tabLst>
            </a:pPr>
            <a:r>
              <a:rPr sz="2200" b="1" spc="-15" dirty="0">
                <a:solidFill>
                  <a:srgbClr val="000066"/>
                </a:solidFill>
                <a:latin typeface="Arial"/>
                <a:cs typeface="Arial"/>
              </a:rPr>
              <a:t>Time</a:t>
            </a:r>
            <a:r>
              <a:rPr sz="2200" b="1" spc="-50" dirty="0">
                <a:solidFill>
                  <a:srgbClr val="000066"/>
                </a:solidFill>
                <a:latin typeface="Arial"/>
                <a:cs typeface="Arial"/>
              </a:rPr>
              <a:t> </a:t>
            </a:r>
            <a:r>
              <a:rPr sz="2200" b="1" spc="-5" dirty="0" smtClean="0">
                <a:solidFill>
                  <a:srgbClr val="000066"/>
                </a:solidFill>
                <a:latin typeface="Arial"/>
                <a:cs typeface="Arial"/>
              </a:rPr>
              <a:t>consuming</a:t>
            </a:r>
            <a:endParaRPr lang="en-US" sz="2200" dirty="0">
              <a:latin typeface="Arial"/>
              <a:cs typeface="Arial"/>
            </a:endParaRPr>
          </a:p>
          <a:p>
            <a:pPr marL="603250" indent="-402590">
              <a:lnSpc>
                <a:spcPct val="100000"/>
              </a:lnSpc>
              <a:spcBef>
                <a:spcPts val="1405"/>
              </a:spcBef>
              <a:buFont typeface="Arial"/>
              <a:buChar char="•"/>
              <a:tabLst>
                <a:tab pos="603250" algn="l"/>
                <a:tab pos="603885" algn="l"/>
              </a:tabLst>
            </a:pPr>
            <a:r>
              <a:rPr sz="2200" b="1" spc="-5" dirty="0" smtClean="0">
                <a:solidFill>
                  <a:srgbClr val="000066"/>
                </a:solidFill>
                <a:latin typeface="Arial"/>
                <a:cs typeface="Arial"/>
              </a:rPr>
              <a:t>Requires </a:t>
            </a:r>
            <a:r>
              <a:rPr sz="2200" b="1" spc="-5" dirty="0">
                <a:solidFill>
                  <a:srgbClr val="000066"/>
                </a:solidFill>
                <a:latin typeface="Arial"/>
                <a:cs typeface="Arial"/>
              </a:rPr>
              <a:t>lab facilities for</a:t>
            </a:r>
            <a:r>
              <a:rPr sz="2200" b="1" spc="50" dirty="0">
                <a:solidFill>
                  <a:srgbClr val="000066"/>
                </a:solidFill>
                <a:latin typeface="Arial"/>
                <a:cs typeface="Arial"/>
              </a:rPr>
              <a:t> </a:t>
            </a:r>
            <a:r>
              <a:rPr sz="2200" b="1" spc="-5" dirty="0">
                <a:solidFill>
                  <a:srgbClr val="000066"/>
                </a:solidFill>
                <a:latin typeface="Arial"/>
                <a:cs typeface="Arial"/>
              </a:rPr>
              <a:t>analysis</a:t>
            </a:r>
            <a:endParaRPr sz="2200" dirty="0">
              <a:latin typeface="Arial"/>
              <a:cs typeface="Arial"/>
            </a:endParaRPr>
          </a:p>
        </p:txBody>
      </p:sp>
      <p:sp>
        <p:nvSpPr>
          <p:cNvPr id="12" name="object 12"/>
          <p:cNvSpPr/>
          <p:nvPr/>
        </p:nvSpPr>
        <p:spPr>
          <a:xfrm>
            <a:off x="1313688" y="361188"/>
            <a:ext cx="5026152" cy="902208"/>
          </a:xfrm>
          <a:prstGeom prst="rect">
            <a:avLst/>
          </a:prstGeom>
          <a:blipFill>
            <a:blip r:embed="rId3" cstate="print"/>
            <a:stretch>
              <a:fillRect/>
            </a:stretch>
          </a:blipFill>
        </p:spPr>
        <p:txBody>
          <a:bodyPr wrap="square" lIns="0" tIns="0" rIns="0" bIns="0" rtlCol="0"/>
          <a:lstStyle/>
          <a:p>
            <a:endParaRPr/>
          </a:p>
        </p:txBody>
      </p:sp>
      <p:sp>
        <p:nvSpPr>
          <p:cNvPr id="13" name="object 13"/>
          <p:cNvSpPr/>
          <p:nvPr/>
        </p:nvSpPr>
        <p:spPr>
          <a:xfrm>
            <a:off x="5803391" y="361188"/>
            <a:ext cx="649224" cy="902208"/>
          </a:xfrm>
          <a:prstGeom prst="rect">
            <a:avLst/>
          </a:prstGeom>
          <a:blipFill>
            <a:blip r:embed="rId4" cstate="print"/>
            <a:stretch>
              <a:fillRect/>
            </a:stretch>
          </a:blipFill>
        </p:spPr>
        <p:txBody>
          <a:bodyPr wrap="square" lIns="0" tIns="0" rIns="0" bIns="0" rtlCol="0"/>
          <a:lstStyle/>
          <a:p>
            <a:endParaRPr/>
          </a:p>
        </p:txBody>
      </p:sp>
      <p:sp>
        <p:nvSpPr>
          <p:cNvPr id="14" name="object 14"/>
          <p:cNvSpPr txBox="1">
            <a:spLocks noGrp="1"/>
          </p:cNvSpPr>
          <p:nvPr>
            <p:ph type="title"/>
          </p:nvPr>
        </p:nvSpPr>
        <p:spPr>
          <a:xfrm>
            <a:off x="1554607" y="467055"/>
            <a:ext cx="4514850" cy="514350"/>
          </a:xfrm>
          <a:prstGeom prst="rect">
            <a:avLst/>
          </a:prstGeom>
        </p:spPr>
        <p:txBody>
          <a:bodyPr vert="horz" wrap="square" lIns="0" tIns="13335" rIns="0" bIns="0" rtlCol="0">
            <a:spAutoFit/>
          </a:bodyPr>
          <a:lstStyle/>
          <a:p>
            <a:pPr marL="12700">
              <a:lnSpc>
                <a:spcPct val="100000"/>
              </a:lnSpc>
              <a:spcBef>
                <a:spcPts val="105"/>
              </a:spcBef>
            </a:pPr>
            <a:r>
              <a:rPr spc="-5" dirty="0"/>
              <a:t>Assessment </a:t>
            </a:r>
            <a:r>
              <a:rPr dirty="0"/>
              <a:t>of a</a:t>
            </a:r>
            <a:r>
              <a:rPr spc="-80" dirty="0"/>
              <a:t> </a:t>
            </a:r>
            <a:r>
              <a:rPr spc="-5" dirty="0"/>
              <a:t>Boiler</a:t>
            </a:r>
          </a:p>
        </p:txBody>
      </p:sp>
      <p:sp>
        <p:nvSpPr>
          <p:cNvPr id="15" name="object 15"/>
          <p:cNvSpPr txBox="1">
            <a:spLocks noGrp="1"/>
          </p:cNvSpPr>
          <p:nvPr>
            <p:ph type="sldNum" sz="quarter" idx="7"/>
          </p:nvPr>
        </p:nvSpPr>
        <p:spPr>
          <a:xfrm>
            <a:off x="8458707" y="6228715"/>
            <a:ext cx="231140" cy="222884"/>
          </a:xfrm>
          <a:prstGeom prst="rect">
            <a:avLst/>
          </a:prstGeom>
        </p:spPr>
        <p:txBody>
          <a:bodyPr vert="horz" wrap="square" lIns="0" tIns="0" rIns="0" bIns="0" rtlCol="0">
            <a:spAutoFit/>
          </a:bodyPr>
          <a:lstStyle/>
          <a:p>
            <a:pPr marL="25400">
              <a:lnSpc>
                <a:spcPts val="1630"/>
              </a:lnSpc>
            </a:pPr>
            <a:fld id="{81D60167-4931-47E6-BA6A-407CBD079E47}" type="slidenum">
              <a:rPr dirty="0"/>
              <a:t>34</a:t>
            </a:fld>
            <a:endParaRPr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8"/>
          <p:cNvSpPr/>
          <p:nvPr/>
        </p:nvSpPr>
        <p:spPr>
          <a:xfrm>
            <a:off x="7383780" y="4504945"/>
            <a:ext cx="449579" cy="623315"/>
          </a:xfrm>
          <a:prstGeom prst="rect">
            <a:avLst/>
          </a:prstGeom>
          <a:blipFill>
            <a:blip r:embed="rId2" cstate="print"/>
            <a:stretch>
              <a:fillRect/>
            </a:stretch>
          </a:blipFill>
        </p:spPr>
        <p:txBody>
          <a:bodyPr wrap="square" lIns="0" tIns="0" rIns="0" bIns="0" rtlCol="0"/>
          <a:lstStyle/>
          <a:p>
            <a:endParaRPr/>
          </a:p>
        </p:txBody>
      </p:sp>
      <p:sp>
        <p:nvSpPr>
          <p:cNvPr id="9" name="object 9"/>
          <p:cNvSpPr/>
          <p:nvPr/>
        </p:nvSpPr>
        <p:spPr>
          <a:xfrm>
            <a:off x="5099305" y="1447800"/>
            <a:ext cx="589788" cy="818388"/>
          </a:xfrm>
          <a:prstGeom prst="rect">
            <a:avLst/>
          </a:prstGeom>
          <a:blipFill>
            <a:blip r:embed="rId3" cstate="print"/>
            <a:stretch>
              <a:fillRect/>
            </a:stretch>
          </a:blipFill>
        </p:spPr>
        <p:txBody>
          <a:bodyPr wrap="square" lIns="0" tIns="0" rIns="0" bIns="0" rtlCol="0"/>
          <a:lstStyle/>
          <a:p>
            <a:endParaRPr/>
          </a:p>
        </p:txBody>
      </p:sp>
      <p:sp>
        <p:nvSpPr>
          <p:cNvPr id="10" name="object 10"/>
          <p:cNvSpPr txBox="1"/>
          <p:nvPr/>
        </p:nvSpPr>
        <p:spPr>
          <a:xfrm>
            <a:off x="1020572" y="1219200"/>
            <a:ext cx="6922134" cy="3606115"/>
          </a:xfrm>
          <a:prstGeom prst="rect">
            <a:avLst/>
          </a:prstGeom>
        </p:spPr>
        <p:txBody>
          <a:bodyPr vert="horz" wrap="square" lIns="0" tIns="12700" rIns="0" bIns="0" rtlCol="0">
            <a:spAutoFit/>
          </a:bodyPr>
          <a:lstStyle/>
          <a:p>
            <a:pPr marL="12700">
              <a:lnSpc>
                <a:spcPct val="100000"/>
              </a:lnSpc>
              <a:spcBef>
                <a:spcPts val="100"/>
              </a:spcBef>
              <a:tabLst>
                <a:tab pos="421005" algn="l"/>
              </a:tabLst>
            </a:pPr>
            <a:r>
              <a:rPr sz="2900" b="1" dirty="0">
                <a:solidFill>
                  <a:srgbClr val="FF0000"/>
                </a:solidFill>
                <a:latin typeface="Arial"/>
                <a:cs typeface="Arial"/>
              </a:rPr>
              <a:t>BOILER BLOW</a:t>
            </a:r>
            <a:r>
              <a:rPr sz="2900" b="1" spc="-105" dirty="0">
                <a:solidFill>
                  <a:srgbClr val="FF0000"/>
                </a:solidFill>
                <a:latin typeface="Arial"/>
                <a:cs typeface="Arial"/>
              </a:rPr>
              <a:t> </a:t>
            </a:r>
            <a:r>
              <a:rPr sz="2900" b="1" dirty="0">
                <a:solidFill>
                  <a:srgbClr val="FF0000"/>
                </a:solidFill>
                <a:latin typeface="Arial"/>
                <a:cs typeface="Arial"/>
              </a:rPr>
              <a:t>DOWN</a:t>
            </a:r>
            <a:endParaRPr sz="2900" dirty="0">
              <a:latin typeface="Arial"/>
              <a:cs typeface="Arial"/>
            </a:endParaRPr>
          </a:p>
          <a:p>
            <a:pPr>
              <a:lnSpc>
                <a:spcPct val="100000"/>
              </a:lnSpc>
              <a:buClr>
                <a:srgbClr val="FF0000"/>
              </a:buClr>
              <a:buFont typeface="Arial"/>
              <a:buAutoNum type="arabicPeriod" startAt="2"/>
            </a:pPr>
            <a:endParaRPr sz="2800" dirty="0">
              <a:latin typeface="Times New Roman"/>
              <a:cs typeface="Times New Roman"/>
            </a:endParaRPr>
          </a:p>
          <a:p>
            <a:pPr marL="703580" marR="348615" lvl="1" indent="-402590">
              <a:lnSpc>
                <a:spcPct val="100000"/>
              </a:lnSpc>
              <a:buFont typeface="Arial"/>
              <a:buChar char="•"/>
              <a:tabLst>
                <a:tab pos="703580" algn="l"/>
                <a:tab pos="704215" algn="l"/>
              </a:tabLst>
            </a:pPr>
            <a:r>
              <a:rPr sz="2400" b="1" spc="-10" dirty="0">
                <a:solidFill>
                  <a:schemeClr val="accent3">
                    <a:lumMod val="50000"/>
                  </a:schemeClr>
                </a:solidFill>
                <a:cs typeface="Arial"/>
              </a:rPr>
              <a:t>Controls </a:t>
            </a:r>
            <a:r>
              <a:rPr sz="2400" b="1" spc="-5" dirty="0">
                <a:solidFill>
                  <a:schemeClr val="accent3">
                    <a:lumMod val="50000"/>
                  </a:schemeClr>
                </a:solidFill>
                <a:cs typeface="Arial"/>
              </a:rPr>
              <a:t>‘total dissolved solids’ </a:t>
            </a:r>
            <a:r>
              <a:rPr sz="2400" b="1" spc="-10" dirty="0">
                <a:solidFill>
                  <a:schemeClr val="accent3">
                    <a:lumMod val="50000"/>
                  </a:schemeClr>
                </a:solidFill>
                <a:cs typeface="Arial"/>
              </a:rPr>
              <a:t>(TDS) </a:t>
            </a:r>
            <a:r>
              <a:rPr sz="2400" b="1" spc="-5" dirty="0">
                <a:solidFill>
                  <a:schemeClr val="accent3">
                    <a:lumMod val="50000"/>
                  </a:schemeClr>
                </a:solidFill>
                <a:cs typeface="Arial"/>
              </a:rPr>
              <a:t>in the  water that is</a:t>
            </a:r>
            <a:r>
              <a:rPr sz="2400" b="1" spc="-10" dirty="0">
                <a:solidFill>
                  <a:schemeClr val="accent3">
                    <a:lumMod val="50000"/>
                  </a:schemeClr>
                </a:solidFill>
                <a:cs typeface="Arial"/>
              </a:rPr>
              <a:t> </a:t>
            </a:r>
            <a:r>
              <a:rPr sz="2400" b="1" spc="-5" dirty="0">
                <a:solidFill>
                  <a:schemeClr val="accent3">
                    <a:lumMod val="50000"/>
                  </a:schemeClr>
                </a:solidFill>
                <a:cs typeface="Arial"/>
              </a:rPr>
              <a:t>boiled</a:t>
            </a:r>
            <a:endParaRPr sz="2400" dirty="0">
              <a:solidFill>
                <a:schemeClr val="accent3">
                  <a:lumMod val="50000"/>
                </a:schemeClr>
              </a:solidFill>
              <a:cs typeface="Arial"/>
            </a:endParaRPr>
          </a:p>
          <a:p>
            <a:pPr marL="703580" lvl="1" indent="-402590">
              <a:lnSpc>
                <a:spcPct val="100000"/>
              </a:lnSpc>
              <a:spcBef>
                <a:spcPts val="1320"/>
              </a:spcBef>
              <a:buFont typeface="Arial"/>
              <a:buChar char="•"/>
              <a:tabLst>
                <a:tab pos="703580" algn="l"/>
                <a:tab pos="704215" algn="l"/>
              </a:tabLst>
            </a:pPr>
            <a:r>
              <a:rPr sz="2400" b="1" spc="-5" dirty="0">
                <a:solidFill>
                  <a:schemeClr val="accent3">
                    <a:lumMod val="50000"/>
                  </a:schemeClr>
                </a:solidFill>
                <a:cs typeface="Arial"/>
              </a:rPr>
              <a:t>Blows off </a:t>
            </a:r>
            <a:r>
              <a:rPr sz="2400" b="1" dirty="0">
                <a:solidFill>
                  <a:schemeClr val="accent3">
                    <a:lumMod val="50000"/>
                  </a:schemeClr>
                </a:solidFill>
                <a:cs typeface="Arial"/>
              </a:rPr>
              <a:t>water </a:t>
            </a:r>
            <a:r>
              <a:rPr sz="2400" b="1" spc="-5" dirty="0">
                <a:solidFill>
                  <a:schemeClr val="accent3">
                    <a:lumMod val="50000"/>
                  </a:schemeClr>
                </a:solidFill>
                <a:cs typeface="Arial"/>
              </a:rPr>
              <a:t>and replaces it </a:t>
            </a:r>
            <a:r>
              <a:rPr sz="2400" b="1" dirty="0">
                <a:solidFill>
                  <a:schemeClr val="accent3">
                    <a:lumMod val="50000"/>
                  </a:schemeClr>
                </a:solidFill>
                <a:cs typeface="Arial"/>
              </a:rPr>
              <a:t>with </a:t>
            </a:r>
            <a:r>
              <a:rPr sz="2400" b="1" spc="-5" dirty="0">
                <a:solidFill>
                  <a:schemeClr val="accent3">
                    <a:lumMod val="50000"/>
                  </a:schemeClr>
                </a:solidFill>
                <a:cs typeface="Arial"/>
              </a:rPr>
              <a:t>feed</a:t>
            </a:r>
            <a:r>
              <a:rPr sz="2400" b="1" spc="100" dirty="0">
                <a:solidFill>
                  <a:schemeClr val="accent3">
                    <a:lumMod val="50000"/>
                  </a:schemeClr>
                </a:solidFill>
                <a:cs typeface="Arial"/>
              </a:rPr>
              <a:t> </a:t>
            </a:r>
            <a:r>
              <a:rPr sz="2400" b="1" dirty="0">
                <a:solidFill>
                  <a:schemeClr val="accent3">
                    <a:lumMod val="50000"/>
                  </a:schemeClr>
                </a:solidFill>
                <a:cs typeface="Arial"/>
              </a:rPr>
              <a:t>water</a:t>
            </a:r>
            <a:endParaRPr sz="2400" dirty="0">
              <a:solidFill>
                <a:schemeClr val="accent3">
                  <a:lumMod val="50000"/>
                </a:schemeClr>
              </a:solidFill>
              <a:cs typeface="Arial"/>
            </a:endParaRPr>
          </a:p>
          <a:p>
            <a:pPr marL="703580" marR="349885" lvl="1" indent="-402590">
              <a:lnSpc>
                <a:spcPct val="100000"/>
              </a:lnSpc>
              <a:spcBef>
                <a:spcPts val="1315"/>
              </a:spcBef>
              <a:buFont typeface="Arial"/>
              <a:buChar char="•"/>
              <a:tabLst>
                <a:tab pos="703580" algn="l"/>
                <a:tab pos="704215" algn="l"/>
              </a:tabLst>
            </a:pPr>
            <a:r>
              <a:rPr sz="2400" b="1" spc="-5" dirty="0">
                <a:solidFill>
                  <a:schemeClr val="accent3">
                    <a:lumMod val="50000"/>
                  </a:schemeClr>
                </a:solidFill>
                <a:cs typeface="Arial"/>
              </a:rPr>
              <a:t>Conductivity measured as indication of TDS  levels</a:t>
            </a:r>
            <a:endParaRPr sz="2400" dirty="0">
              <a:solidFill>
                <a:schemeClr val="accent3">
                  <a:lumMod val="50000"/>
                </a:schemeClr>
              </a:solidFill>
              <a:cs typeface="Arial"/>
            </a:endParaRPr>
          </a:p>
          <a:p>
            <a:pPr marL="703580" lvl="1" indent="-402590">
              <a:lnSpc>
                <a:spcPct val="100000"/>
              </a:lnSpc>
              <a:spcBef>
                <a:spcPts val="1315"/>
              </a:spcBef>
              <a:buFont typeface="Arial"/>
              <a:buChar char="•"/>
              <a:tabLst>
                <a:tab pos="703580" algn="l"/>
                <a:tab pos="704215" algn="l"/>
              </a:tabLst>
            </a:pPr>
            <a:r>
              <a:rPr sz="2400" b="1" spc="-5" dirty="0">
                <a:solidFill>
                  <a:schemeClr val="accent3">
                    <a:lumMod val="50000"/>
                  </a:schemeClr>
                </a:solidFill>
                <a:cs typeface="Arial"/>
              </a:rPr>
              <a:t>Calculation of quantity blow </a:t>
            </a:r>
            <a:r>
              <a:rPr sz="2400" b="1" dirty="0">
                <a:solidFill>
                  <a:schemeClr val="accent3">
                    <a:lumMod val="50000"/>
                  </a:schemeClr>
                </a:solidFill>
                <a:cs typeface="Arial"/>
              </a:rPr>
              <a:t>down</a:t>
            </a:r>
            <a:r>
              <a:rPr sz="2400" b="1" spc="150" dirty="0">
                <a:solidFill>
                  <a:schemeClr val="accent3">
                    <a:lumMod val="50000"/>
                  </a:schemeClr>
                </a:solidFill>
                <a:cs typeface="Arial"/>
              </a:rPr>
              <a:t> </a:t>
            </a:r>
            <a:r>
              <a:rPr sz="2400" b="1" spc="-5" dirty="0">
                <a:solidFill>
                  <a:schemeClr val="accent3">
                    <a:lumMod val="50000"/>
                  </a:schemeClr>
                </a:solidFill>
                <a:cs typeface="Arial"/>
              </a:rPr>
              <a:t>required:</a:t>
            </a:r>
            <a:endParaRPr sz="2400" dirty="0">
              <a:solidFill>
                <a:schemeClr val="accent3">
                  <a:lumMod val="50000"/>
                </a:schemeClr>
              </a:solidFill>
              <a:cs typeface="Arial"/>
            </a:endParaRPr>
          </a:p>
        </p:txBody>
      </p:sp>
      <p:sp>
        <p:nvSpPr>
          <p:cNvPr id="11" name="object 11"/>
          <p:cNvSpPr/>
          <p:nvPr/>
        </p:nvSpPr>
        <p:spPr>
          <a:xfrm>
            <a:off x="1222248" y="5329428"/>
            <a:ext cx="7007352" cy="1030224"/>
          </a:xfrm>
          <a:prstGeom prst="rect">
            <a:avLst/>
          </a:prstGeom>
          <a:blipFill>
            <a:blip r:embed="rId4" cstate="print"/>
            <a:stretch>
              <a:fillRect/>
            </a:stretch>
          </a:blipFill>
        </p:spPr>
        <p:txBody>
          <a:bodyPr wrap="square" lIns="0" tIns="0" rIns="0" bIns="0" rtlCol="0"/>
          <a:lstStyle/>
          <a:p>
            <a:endParaRPr/>
          </a:p>
        </p:txBody>
      </p:sp>
      <p:sp>
        <p:nvSpPr>
          <p:cNvPr id="12" name="object 12"/>
          <p:cNvSpPr/>
          <p:nvPr/>
        </p:nvSpPr>
        <p:spPr>
          <a:xfrm>
            <a:off x="1156971" y="5264087"/>
            <a:ext cx="6985000" cy="1008380"/>
          </a:xfrm>
          <a:custGeom>
            <a:avLst/>
            <a:gdLst/>
            <a:ahLst/>
            <a:cxnLst/>
            <a:rect l="l" t="t" r="r" b="b"/>
            <a:pathLst>
              <a:path w="6985000" h="1008379">
                <a:moveTo>
                  <a:pt x="0" y="1008062"/>
                </a:moveTo>
                <a:lnTo>
                  <a:pt x="6985000" y="1008062"/>
                </a:lnTo>
                <a:lnTo>
                  <a:pt x="6985000" y="0"/>
                </a:lnTo>
                <a:lnTo>
                  <a:pt x="0" y="0"/>
                </a:lnTo>
                <a:lnTo>
                  <a:pt x="0" y="1008062"/>
                </a:lnTo>
                <a:close/>
              </a:path>
            </a:pathLst>
          </a:custGeom>
          <a:solidFill>
            <a:srgbClr val="99CCFF"/>
          </a:solidFill>
        </p:spPr>
        <p:txBody>
          <a:bodyPr wrap="square" lIns="0" tIns="0" rIns="0" bIns="0" rtlCol="0"/>
          <a:lstStyle/>
          <a:p>
            <a:endParaRPr/>
          </a:p>
        </p:txBody>
      </p:sp>
      <p:sp>
        <p:nvSpPr>
          <p:cNvPr id="13" name="object 13"/>
          <p:cNvSpPr/>
          <p:nvPr/>
        </p:nvSpPr>
        <p:spPr>
          <a:xfrm>
            <a:off x="1156971" y="5264087"/>
            <a:ext cx="6985000" cy="1008380"/>
          </a:xfrm>
          <a:custGeom>
            <a:avLst/>
            <a:gdLst/>
            <a:ahLst/>
            <a:cxnLst/>
            <a:rect l="l" t="t" r="r" b="b"/>
            <a:pathLst>
              <a:path w="6985000" h="1008379">
                <a:moveTo>
                  <a:pt x="0" y="1008062"/>
                </a:moveTo>
                <a:lnTo>
                  <a:pt x="6985000" y="1008062"/>
                </a:lnTo>
                <a:lnTo>
                  <a:pt x="6985000" y="0"/>
                </a:lnTo>
                <a:lnTo>
                  <a:pt x="0" y="0"/>
                </a:lnTo>
                <a:lnTo>
                  <a:pt x="0" y="1008062"/>
                </a:lnTo>
                <a:close/>
              </a:path>
            </a:pathLst>
          </a:custGeom>
          <a:ln w="19050">
            <a:solidFill>
              <a:srgbClr val="000000"/>
            </a:solidFill>
          </a:ln>
        </p:spPr>
        <p:txBody>
          <a:bodyPr wrap="square" lIns="0" tIns="0" rIns="0" bIns="0" rtlCol="0"/>
          <a:lstStyle/>
          <a:p>
            <a:endParaRPr/>
          </a:p>
        </p:txBody>
      </p:sp>
      <p:sp>
        <p:nvSpPr>
          <p:cNvPr id="14" name="object 14"/>
          <p:cNvSpPr txBox="1"/>
          <p:nvPr/>
        </p:nvSpPr>
        <p:spPr>
          <a:xfrm>
            <a:off x="1393191" y="5548072"/>
            <a:ext cx="1635760" cy="299720"/>
          </a:xfrm>
          <a:prstGeom prst="rect">
            <a:avLst/>
          </a:prstGeom>
        </p:spPr>
        <p:txBody>
          <a:bodyPr vert="horz" wrap="square" lIns="0" tIns="12700" rIns="0" bIns="0" rtlCol="0">
            <a:spAutoFit/>
          </a:bodyPr>
          <a:lstStyle/>
          <a:p>
            <a:pPr>
              <a:lnSpc>
                <a:spcPct val="100000"/>
              </a:lnSpc>
              <a:spcBef>
                <a:spcPts val="100"/>
              </a:spcBef>
            </a:pPr>
            <a:r>
              <a:rPr sz="1800" b="1" spc="-5" dirty="0">
                <a:solidFill>
                  <a:srgbClr val="000066"/>
                </a:solidFill>
                <a:latin typeface="Arial"/>
                <a:cs typeface="Arial"/>
              </a:rPr>
              <a:t>Blow </a:t>
            </a:r>
            <a:r>
              <a:rPr sz="1800" b="1" spc="0" dirty="0">
                <a:solidFill>
                  <a:srgbClr val="000066"/>
                </a:solidFill>
                <a:latin typeface="Arial"/>
                <a:cs typeface="Arial"/>
              </a:rPr>
              <a:t>down</a:t>
            </a:r>
            <a:r>
              <a:rPr sz="1800" b="1" spc="-105" dirty="0">
                <a:solidFill>
                  <a:srgbClr val="000066"/>
                </a:solidFill>
                <a:latin typeface="Arial"/>
                <a:cs typeface="Arial"/>
              </a:rPr>
              <a:t> </a:t>
            </a:r>
            <a:r>
              <a:rPr sz="1800" b="1" spc="-10" dirty="0">
                <a:solidFill>
                  <a:srgbClr val="000066"/>
                </a:solidFill>
                <a:latin typeface="Arial"/>
                <a:cs typeface="Arial"/>
              </a:rPr>
              <a:t>(%)</a:t>
            </a:r>
            <a:endParaRPr sz="1800">
              <a:latin typeface="Arial"/>
              <a:cs typeface="Arial"/>
            </a:endParaRPr>
          </a:p>
        </p:txBody>
      </p:sp>
      <p:sp>
        <p:nvSpPr>
          <p:cNvPr id="15" name="object 15"/>
          <p:cNvSpPr txBox="1"/>
          <p:nvPr/>
        </p:nvSpPr>
        <p:spPr>
          <a:xfrm>
            <a:off x="3081022" y="5582426"/>
            <a:ext cx="133985" cy="255904"/>
          </a:xfrm>
          <a:prstGeom prst="rect">
            <a:avLst/>
          </a:prstGeom>
        </p:spPr>
        <p:txBody>
          <a:bodyPr vert="horz" wrap="square" lIns="0" tIns="0" rIns="0" bIns="0" rtlCol="0">
            <a:spAutoFit/>
          </a:bodyPr>
          <a:lstStyle/>
          <a:p>
            <a:pPr>
              <a:lnSpc>
                <a:spcPts val="1989"/>
              </a:lnSpc>
            </a:pPr>
            <a:r>
              <a:rPr sz="1800" b="1" dirty="0">
                <a:solidFill>
                  <a:srgbClr val="000066"/>
                </a:solidFill>
                <a:latin typeface="Arial"/>
                <a:cs typeface="Arial"/>
              </a:rPr>
              <a:t>=</a:t>
            </a:r>
            <a:endParaRPr sz="1800">
              <a:latin typeface="Arial"/>
              <a:cs typeface="Arial"/>
            </a:endParaRPr>
          </a:p>
        </p:txBody>
      </p:sp>
      <p:sp>
        <p:nvSpPr>
          <p:cNvPr id="16" name="object 16"/>
          <p:cNvSpPr/>
          <p:nvPr/>
        </p:nvSpPr>
        <p:spPr>
          <a:xfrm>
            <a:off x="3173096" y="5335525"/>
            <a:ext cx="4897755" cy="720725"/>
          </a:xfrm>
          <a:custGeom>
            <a:avLst/>
            <a:gdLst/>
            <a:ahLst/>
            <a:cxnLst/>
            <a:rect l="l" t="t" r="r" b="b"/>
            <a:pathLst>
              <a:path w="4897755" h="720725">
                <a:moveTo>
                  <a:pt x="0" y="720725"/>
                </a:moveTo>
                <a:lnTo>
                  <a:pt x="4897501" y="720725"/>
                </a:lnTo>
                <a:lnTo>
                  <a:pt x="4897501" y="0"/>
                </a:lnTo>
                <a:lnTo>
                  <a:pt x="0" y="0"/>
                </a:lnTo>
                <a:lnTo>
                  <a:pt x="0" y="720725"/>
                </a:lnTo>
                <a:close/>
              </a:path>
            </a:pathLst>
          </a:custGeom>
          <a:solidFill>
            <a:srgbClr val="99CCFF"/>
          </a:solidFill>
        </p:spPr>
        <p:txBody>
          <a:bodyPr wrap="square" lIns="0" tIns="0" rIns="0" bIns="0" rtlCol="0"/>
          <a:lstStyle/>
          <a:p>
            <a:endParaRPr/>
          </a:p>
        </p:txBody>
      </p:sp>
      <p:sp>
        <p:nvSpPr>
          <p:cNvPr id="17" name="object 17"/>
          <p:cNvSpPr txBox="1"/>
          <p:nvPr/>
        </p:nvSpPr>
        <p:spPr>
          <a:xfrm>
            <a:off x="3340355" y="5287427"/>
            <a:ext cx="4574540" cy="727075"/>
          </a:xfrm>
          <a:prstGeom prst="rect">
            <a:avLst/>
          </a:prstGeom>
        </p:spPr>
        <p:txBody>
          <a:bodyPr vert="horz" wrap="square" lIns="0" tIns="88900" rIns="0" bIns="0" rtlCol="0">
            <a:spAutoFit/>
          </a:bodyPr>
          <a:lstStyle/>
          <a:p>
            <a:pPr marR="3810" algn="ctr">
              <a:lnSpc>
                <a:spcPct val="100000"/>
              </a:lnSpc>
              <a:spcBef>
                <a:spcPts val="700"/>
              </a:spcBef>
            </a:pPr>
            <a:r>
              <a:rPr sz="1800" b="1" spc="-5" dirty="0">
                <a:solidFill>
                  <a:srgbClr val="000066"/>
                </a:solidFill>
                <a:latin typeface="Arial"/>
                <a:cs typeface="Arial"/>
              </a:rPr>
              <a:t>Feed </a:t>
            </a:r>
            <a:r>
              <a:rPr sz="1800" b="1" dirty="0">
                <a:solidFill>
                  <a:srgbClr val="000066"/>
                </a:solidFill>
                <a:latin typeface="Arial"/>
                <a:cs typeface="Arial"/>
              </a:rPr>
              <a:t>water TDS x % </a:t>
            </a:r>
            <a:r>
              <a:rPr sz="1800" b="1" spc="-5" dirty="0">
                <a:solidFill>
                  <a:srgbClr val="000066"/>
                </a:solidFill>
                <a:latin typeface="Arial"/>
                <a:cs typeface="Arial"/>
              </a:rPr>
              <a:t>Make </a:t>
            </a:r>
            <a:r>
              <a:rPr sz="1800" b="1" dirty="0">
                <a:solidFill>
                  <a:srgbClr val="000066"/>
                </a:solidFill>
                <a:latin typeface="Arial"/>
                <a:cs typeface="Arial"/>
              </a:rPr>
              <a:t>up</a:t>
            </a:r>
            <a:r>
              <a:rPr sz="1800" b="1" spc="-90" dirty="0">
                <a:solidFill>
                  <a:srgbClr val="000066"/>
                </a:solidFill>
                <a:latin typeface="Arial"/>
                <a:cs typeface="Arial"/>
              </a:rPr>
              <a:t> </a:t>
            </a:r>
            <a:r>
              <a:rPr sz="1800" b="1" dirty="0">
                <a:solidFill>
                  <a:srgbClr val="000066"/>
                </a:solidFill>
                <a:latin typeface="Arial"/>
                <a:cs typeface="Arial"/>
              </a:rPr>
              <a:t>water</a:t>
            </a:r>
            <a:endParaRPr sz="1800">
              <a:latin typeface="Arial"/>
              <a:cs typeface="Arial"/>
            </a:endParaRPr>
          </a:p>
          <a:p>
            <a:pPr marR="5080" algn="ctr">
              <a:lnSpc>
                <a:spcPct val="100000"/>
              </a:lnSpc>
              <a:spcBef>
                <a:spcPts val="595"/>
              </a:spcBef>
            </a:pPr>
            <a:r>
              <a:rPr sz="1800" b="1" spc="-5" dirty="0">
                <a:solidFill>
                  <a:srgbClr val="000066"/>
                </a:solidFill>
                <a:latin typeface="Arial"/>
                <a:cs typeface="Arial"/>
              </a:rPr>
              <a:t>Maximum Permissible </a:t>
            </a:r>
            <a:r>
              <a:rPr sz="1800" b="1" dirty="0">
                <a:solidFill>
                  <a:srgbClr val="000066"/>
                </a:solidFill>
                <a:latin typeface="Arial"/>
                <a:cs typeface="Arial"/>
              </a:rPr>
              <a:t>TDS in </a:t>
            </a:r>
            <a:r>
              <a:rPr sz="1800" b="1" spc="-5" dirty="0">
                <a:solidFill>
                  <a:srgbClr val="000066"/>
                </a:solidFill>
                <a:latin typeface="Arial"/>
                <a:cs typeface="Arial"/>
              </a:rPr>
              <a:t>Boiler</a:t>
            </a:r>
            <a:r>
              <a:rPr sz="1800" b="1" spc="10" dirty="0">
                <a:solidFill>
                  <a:srgbClr val="000066"/>
                </a:solidFill>
                <a:latin typeface="Arial"/>
                <a:cs typeface="Arial"/>
              </a:rPr>
              <a:t> </a:t>
            </a:r>
            <a:r>
              <a:rPr sz="1800" b="1" dirty="0">
                <a:solidFill>
                  <a:srgbClr val="000066"/>
                </a:solidFill>
                <a:latin typeface="Arial"/>
                <a:cs typeface="Arial"/>
              </a:rPr>
              <a:t>water</a:t>
            </a:r>
            <a:endParaRPr sz="1800">
              <a:latin typeface="Arial"/>
              <a:cs typeface="Arial"/>
            </a:endParaRPr>
          </a:p>
        </p:txBody>
      </p:sp>
      <p:sp>
        <p:nvSpPr>
          <p:cNvPr id="18" name="object 18"/>
          <p:cNvSpPr/>
          <p:nvPr/>
        </p:nvSpPr>
        <p:spPr>
          <a:xfrm>
            <a:off x="3402966" y="5719788"/>
            <a:ext cx="4422140" cy="0"/>
          </a:xfrm>
          <a:custGeom>
            <a:avLst/>
            <a:gdLst/>
            <a:ahLst/>
            <a:cxnLst/>
            <a:rect l="l" t="t" r="r" b="b"/>
            <a:pathLst>
              <a:path w="4422140">
                <a:moveTo>
                  <a:pt x="0" y="0"/>
                </a:moveTo>
                <a:lnTo>
                  <a:pt x="4422012" y="0"/>
                </a:lnTo>
              </a:path>
            </a:pathLst>
          </a:custGeom>
          <a:ln w="9525">
            <a:solidFill>
              <a:srgbClr val="000000"/>
            </a:solidFill>
          </a:ln>
        </p:spPr>
        <p:txBody>
          <a:bodyPr wrap="square" lIns="0" tIns="0" rIns="0" bIns="0" rtlCol="0"/>
          <a:lstStyle/>
          <a:p>
            <a:endParaRPr/>
          </a:p>
        </p:txBody>
      </p:sp>
      <p:sp>
        <p:nvSpPr>
          <p:cNvPr id="21" name="object 21"/>
          <p:cNvSpPr/>
          <p:nvPr/>
        </p:nvSpPr>
        <p:spPr>
          <a:xfrm>
            <a:off x="1313688" y="361188"/>
            <a:ext cx="5026152" cy="902208"/>
          </a:xfrm>
          <a:prstGeom prst="rect">
            <a:avLst/>
          </a:prstGeom>
          <a:blipFill>
            <a:blip r:embed="rId5" cstate="print"/>
            <a:stretch>
              <a:fillRect/>
            </a:stretch>
          </a:blipFill>
        </p:spPr>
        <p:txBody>
          <a:bodyPr wrap="square" lIns="0" tIns="0" rIns="0" bIns="0" rtlCol="0"/>
          <a:lstStyle/>
          <a:p>
            <a:endParaRPr/>
          </a:p>
        </p:txBody>
      </p:sp>
      <p:sp>
        <p:nvSpPr>
          <p:cNvPr id="22" name="object 22"/>
          <p:cNvSpPr/>
          <p:nvPr/>
        </p:nvSpPr>
        <p:spPr>
          <a:xfrm>
            <a:off x="5803391" y="361188"/>
            <a:ext cx="649224" cy="902208"/>
          </a:xfrm>
          <a:prstGeom prst="rect">
            <a:avLst/>
          </a:prstGeom>
          <a:blipFill>
            <a:blip r:embed="rId6" cstate="print"/>
            <a:stretch>
              <a:fillRect/>
            </a:stretch>
          </a:blipFill>
        </p:spPr>
        <p:txBody>
          <a:bodyPr wrap="square" lIns="0" tIns="0" rIns="0" bIns="0" rtlCol="0"/>
          <a:lstStyle/>
          <a:p>
            <a:endParaRPr/>
          </a:p>
        </p:txBody>
      </p:sp>
      <p:sp>
        <p:nvSpPr>
          <p:cNvPr id="23" name="object 23"/>
          <p:cNvSpPr txBox="1">
            <a:spLocks noGrp="1"/>
          </p:cNvSpPr>
          <p:nvPr>
            <p:ph type="title"/>
          </p:nvPr>
        </p:nvSpPr>
        <p:spPr>
          <a:xfrm>
            <a:off x="1554607" y="467055"/>
            <a:ext cx="4514850" cy="514350"/>
          </a:xfrm>
          <a:prstGeom prst="rect">
            <a:avLst/>
          </a:prstGeom>
        </p:spPr>
        <p:txBody>
          <a:bodyPr vert="horz" wrap="square" lIns="0" tIns="13335" rIns="0" bIns="0" rtlCol="0">
            <a:spAutoFit/>
          </a:bodyPr>
          <a:lstStyle/>
          <a:p>
            <a:pPr marL="12700">
              <a:lnSpc>
                <a:spcPct val="100000"/>
              </a:lnSpc>
              <a:spcBef>
                <a:spcPts val="105"/>
              </a:spcBef>
            </a:pPr>
            <a:r>
              <a:rPr spc="-5" dirty="0"/>
              <a:t>Assessment </a:t>
            </a:r>
            <a:r>
              <a:rPr dirty="0"/>
              <a:t>of a</a:t>
            </a:r>
            <a:r>
              <a:rPr spc="-80" dirty="0"/>
              <a:t> </a:t>
            </a:r>
            <a:r>
              <a:rPr spc="-5" dirty="0"/>
              <a:t>Boiler</a:t>
            </a:r>
          </a:p>
        </p:txBody>
      </p:sp>
      <p:sp>
        <p:nvSpPr>
          <p:cNvPr id="24" name="object 24"/>
          <p:cNvSpPr txBox="1">
            <a:spLocks noGrp="1"/>
          </p:cNvSpPr>
          <p:nvPr>
            <p:ph type="sldNum" sz="quarter" idx="7"/>
          </p:nvPr>
        </p:nvSpPr>
        <p:spPr>
          <a:prstGeom prst="rect">
            <a:avLst/>
          </a:prstGeom>
        </p:spPr>
        <p:txBody>
          <a:bodyPr vert="horz" wrap="square" lIns="0" tIns="0" rIns="0" bIns="0" rtlCol="0">
            <a:spAutoFit/>
          </a:bodyPr>
          <a:lstStyle/>
          <a:p>
            <a:pPr marL="25400">
              <a:lnSpc>
                <a:spcPts val="1630"/>
              </a:lnSpc>
            </a:pPr>
            <a:fld id="{81D60167-4931-47E6-BA6A-407CBD079E47}" type="slidenum">
              <a:rPr dirty="0"/>
              <a:t>35</a:t>
            </a:fld>
            <a:endParaRPr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8"/>
          <p:cNvSpPr/>
          <p:nvPr/>
        </p:nvSpPr>
        <p:spPr>
          <a:xfrm>
            <a:off x="4660646" y="1679448"/>
            <a:ext cx="589788" cy="818388"/>
          </a:xfrm>
          <a:prstGeom prst="rect">
            <a:avLst/>
          </a:prstGeom>
          <a:blipFill>
            <a:blip r:embed="rId2" cstate="print"/>
            <a:stretch>
              <a:fillRect/>
            </a:stretch>
          </a:blipFill>
        </p:spPr>
        <p:txBody>
          <a:bodyPr wrap="square" lIns="0" tIns="0" rIns="0" bIns="0" rtlCol="0"/>
          <a:lstStyle/>
          <a:p>
            <a:endParaRPr/>
          </a:p>
        </p:txBody>
      </p:sp>
      <p:sp>
        <p:nvSpPr>
          <p:cNvPr id="9" name="object 9"/>
          <p:cNvSpPr txBox="1"/>
          <p:nvPr/>
        </p:nvSpPr>
        <p:spPr>
          <a:xfrm>
            <a:off x="381000" y="1371600"/>
            <a:ext cx="7848600" cy="4352474"/>
          </a:xfrm>
          <a:prstGeom prst="rect">
            <a:avLst/>
          </a:prstGeom>
        </p:spPr>
        <p:txBody>
          <a:bodyPr vert="horz" wrap="square" lIns="0" tIns="175260" rIns="0" bIns="0" rtlCol="0">
            <a:spAutoFit/>
          </a:bodyPr>
          <a:lstStyle/>
          <a:p>
            <a:pPr marL="12700">
              <a:lnSpc>
                <a:spcPct val="100000"/>
              </a:lnSpc>
              <a:spcBef>
                <a:spcPts val="1380"/>
              </a:spcBef>
            </a:pPr>
            <a:r>
              <a:rPr sz="2900" b="1" dirty="0">
                <a:solidFill>
                  <a:srgbClr val="FF0000"/>
                </a:solidFill>
                <a:latin typeface="Arial"/>
                <a:cs typeface="Arial"/>
              </a:rPr>
              <a:t>BOILER BLOW</a:t>
            </a:r>
            <a:r>
              <a:rPr sz="2900" b="1" spc="-110" dirty="0">
                <a:solidFill>
                  <a:srgbClr val="FF0000"/>
                </a:solidFill>
                <a:latin typeface="Arial"/>
                <a:cs typeface="Arial"/>
              </a:rPr>
              <a:t> </a:t>
            </a:r>
            <a:r>
              <a:rPr sz="2900" b="1" dirty="0">
                <a:solidFill>
                  <a:srgbClr val="FF0000"/>
                </a:solidFill>
                <a:latin typeface="Arial"/>
                <a:cs typeface="Arial"/>
              </a:rPr>
              <a:t>DOWN</a:t>
            </a:r>
            <a:endParaRPr sz="2900" dirty="0">
              <a:latin typeface="Arial"/>
              <a:cs typeface="Arial"/>
            </a:endParaRPr>
          </a:p>
          <a:p>
            <a:pPr marL="229235">
              <a:lnSpc>
                <a:spcPct val="100000"/>
              </a:lnSpc>
              <a:spcBef>
                <a:spcPts val="1225"/>
              </a:spcBef>
            </a:pPr>
            <a:r>
              <a:rPr sz="2800" b="1" spc="-75" dirty="0">
                <a:solidFill>
                  <a:srgbClr val="000066"/>
                </a:solidFill>
                <a:cs typeface="Arial"/>
              </a:rPr>
              <a:t>Two </a:t>
            </a:r>
            <a:r>
              <a:rPr sz="2800" b="1" spc="-10" dirty="0">
                <a:solidFill>
                  <a:srgbClr val="000066"/>
                </a:solidFill>
                <a:cs typeface="Arial"/>
              </a:rPr>
              <a:t>types </a:t>
            </a:r>
            <a:r>
              <a:rPr sz="2800" b="1" spc="-5" dirty="0">
                <a:solidFill>
                  <a:srgbClr val="000066"/>
                </a:solidFill>
                <a:cs typeface="Arial"/>
              </a:rPr>
              <a:t>of blow</a:t>
            </a:r>
            <a:r>
              <a:rPr sz="2800" b="1" spc="80" dirty="0">
                <a:solidFill>
                  <a:srgbClr val="000066"/>
                </a:solidFill>
                <a:cs typeface="Arial"/>
              </a:rPr>
              <a:t> </a:t>
            </a:r>
            <a:r>
              <a:rPr sz="2800" b="1" spc="-5" dirty="0">
                <a:solidFill>
                  <a:srgbClr val="000066"/>
                </a:solidFill>
                <a:cs typeface="Arial"/>
              </a:rPr>
              <a:t>down</a:t>
            </a:r>
            <a:endParaRPr sz="2800" dirty="0">
              <a:cs typeface="Arial"/>
            </a:endParaRPr>
          </a:p>
          <a:p>
            <a:pPr marL="631825" indent="-402590">
              <a:lnSpc>
                <a:spcPct val="100000"/>
              </a:lnSpc>
              <a:spcBef>
                <a:spcPts val="1680"/>
              </a:spcBef>
              <a:buFont typeface="Arial"/>
              <a:buChar char="•"/>
              <a:tabLst>
                <a:tab pos="631190" algn="l"/>
                <a:tab pos="631825" algn="l"/>
              </a:tabLst>
            </a:pPr>
            <a:r>
              <a:rPr sz="2800" b="1" spc="-5" dirty="0">
                <a:solidFill>
                  <a:srgbClr val="000066"/>
                </a:solidFill>
                <a:cs typeface="Arial"/>
              </a:rPr>
              <a:t>Intermittent</a:t>
            </a:r>
            <a:endParaRPr sz="2800" dirty="0">
              <a:cs typeface="Arial"/>
            </a:endParaRPr>
          </a:p>
          <a:p>
            <a:pPr marL="922655" lvl="1" indent="-176530">
              <a:lnSpc>
                <a:spcPct val="100000"/>
              </a:lnSpc>
              <a:spcBef>
                <a:spcPts val="10"/>
              </a:spcBef>
              <a:buFont typeface="Arial"/>
              <a:buChar char="•"/>
              <a:tabLst>
                <a:tab pos="923290" algn="l"/>
              </a:tabLst>
            </a:pPr>
            <a:r>
              <a:rPr sz="2400" spc="-5" dirty="0">
                <a:solidFill>
                  <a:schemeClr val="accent2">
                    <a:lumMod val="75000"/>
                  </a:schemeClr>
                </a:solidFill>
                <a:cs typeface="Arial"/>
              </a:rPr>
              <a:t>Manually operated </a:t>
            </a:r>
            <a:r>
              <a:rPr sz="2400" spc="-5" dirty="0" smtClean="0">
                <a:solidFill>
                  <a:schemeClr val="accent2">
                    <a:lumMod val="75000"/>
                  </a:schemeClr>
                </a:solidFill>
                <a:cs typeface="Arial"/>
              </a:rPr>
              <a:t>valve</a:t>
            </a:r>
            <a:endParaRPr sz="2400" dirty="0">
              <a:solidFill>
                <a:schemeClr val="accent2">
                  <a:lumMod val="75000"/>
                </a:schemeClr>
              </a:solidFill>
              <a:cs typeface="Arial"/>
            </a:endParaRPr>
          </a:p>
          <a:p>
            <a:pPr marL="922655" lvl="1" indent="-176530">
              <a:lnSpc>
                <a:spcPct val="100000"/>
              </a:lnSpc>
              <a:buFont typeface="Arial"/>
              <a:buChar char="•"/>
              <a:tabLst>
                <a:tab pos="923290" algn="l"/>
              </a:tabLst>
            </a:pPr>
            <a:r>
              <a:rPr sz="2400" spc="-5" dirty="0">
                <a:solidFill>
                  <a:schemeClr val="accent2">
                    <a:lumMod val="75000"/>
                  </a:schemeClr>
                </a:solidFill>
                <a:cs typeface="Arial"/>
              </a:rPr>
              <a:t>Substantial heat</a:t>
            </a:r>
            <a:r>
              <a:rPr sz="2400" spc="5" dirty="0">
                <a:solidFill>
                  <a:schemeClr val="accent2">
                    <a:lumMod val="75000"/>
                  </a:schemeClr>
                </a:solidFill>
                <a:cs typeface="Arial"/>
              </a:rPr>
              <a:t> </a:t>
            </a:r>
            <a:r>
              <a:rPr sz="2400" spc="-5" dirty="0">
                <a:solidFill>
                  <a:schemeClr val="accent2">
                    <a:lumMod val="75000"/>
                  </a:schemeClr>
                </a:solidFill>
                <a:cs typeface="Arial"/>
              </a:rPr>
              <a:t>loss</a:t>
            </a:r>
            <a:endParaRPr sz="2400" dirty="0">
              <a:solidFill>
                <a:schemeClr val="accent2">
                  <a:lumMod val="75000"/>
                </a:schemeClr>
              </a:solidFill>
              <a:cs typeface="Arial"/>
            </a:endParaRPr>
          </a:p>
          <a:p>
            <a:pPr marL="631825" indent="-402590">
              <a:lnSpc>
                <a:spcPct val="100000"/>
              </a:lnSpc>
              <a:spcBef>
                <a:spcPts val="1664"/>
              </a:spcBef>
              <a:buFont typeface="Arial"/>
              <a:buChar char="•"/>
              <a:tabLst>
                <a:tab pos="631190" algn="l"/>
                <a:tab pos="631825" algn="l"/>
              </a:tabLst>
            </a:pPr>
            <a:r>
              <a:rPr sz="2800" b="1" spc="-5" dirty="0">
                <a:solidFill>
                  <a:srgbClr val="000066"/>
                </a:solidFill>
                <a:cs typeface="Arial"/>
              </a:rPr>
              <a:t>Continuous</a:t>
            </a:r>
            <a:endParaRPr sz="2800" dirty="0">
              <a:cs typeface="Arial"/>
            </a:endParaRPr>
          </a:p>
          <a:p>
            <a:pPr marL="922655" lvl="1" indent="-176530">
              <a:lnSpc>
                <a:spcPct val="100000"/>
              </a:lnSpc>
              <a:spcBef>
                <a:spcPts val="10"/>
              </a:spcBef>
              <a:buFont typeface="Arial"/>
              <a:buChar char="•"/>
              <a:tabLst>
                <a:tab pos="923290" algn="l"/>
              </a:tabLst>
            </a:pPr>
            <a:r>
              <a:rPr sz="2400" spc="-5" dirty="0">
                <a:solidFill>
                  <a:schemeClr val="accent2">
                    <a:lumMod val="75000"/>
                  </a:schemeClr>
                </a:solidFill>
                <a:cs typeface="Arial"/>
              </a:rPr>
              <a:t>Ensures constant TDS and steam</a:t>
            </a:r>
            <a:r>
              <a:rPr sz="2400" spc="105" dirty="0">
                <a:solidFill>
                  <a:schemeClr val="accent2">
                    <a:lumMod val="75000"/>
                  </a:schemeClr>
                </a:solidFill>
                <a:cs typeface="Arial"/>
              </a:rPr>
              <a:t> </a:t>
            </a:r>
            <a:r>
              <a:rPr sz="2400" spc="-5" dirty="0">
                <a:solidFill>
                  <a:schemeClr val="accent2">
                    <a:lumMod val="75000"/>
                  </a:schemeClr>
                </a:solidFill>
                <a:cs typeface="Arial"/>
              </a:rPr>
              <a:t>purity</a:t>
            </a:r>
            <a:endParaRPr sz="2400" dirty="0">
              <a:solidFill>
                <a:schemeClr val="accent2">
                  <a:lumMod val="75000"/>
                </a:schemeClr>
              </a:solidFill>
              <a:cs typeface="Arial"/>
            </a:endParaRPr>
          </a:p>
          <a:p>
            <a:pPr marL="922655" lvl="1" indent="-176530">
              <a:lnSpc>
                <a:spcPct val="100000"/>
              </a:lnSpc>
              <a:buFont typeface="Arial"/>
              <a:buChar char="•"/>
              <a:tabLst>
                <a:tab pos="923290" algn="l"/>
              </a:tabLst>
            </a:pPr>
            <a:r>
              <a:rPr sz="2400" spc="-5" dirty="0">
                <a:solidFill>
                  <a:schemeClr val="accent2">
                    <a:lumMod val="75000"/>
                  </a:schemeClr>
                </a:solidFill>
                <a:cs typeface="Arial"/>
              </a:rPr>
              <a:t>Heat lost can be</a:t>
            </a:r>
            <a:r>
              <a:rPr sz="2400" spc="10" dirty="0">
                <a:solidFill>
                  <a:schemeClr val="accent2">
                    <a:lumMod val="75000"/>
                  </a:schemeClr>
                </a:solidFill>
                <a:cs typeface="Arial"/>
              </a:rPr>
              <a:t> </a:t>
            </a:r>
            <a:r>
              <a:rPr sz="2400" spc="-5" dirty="0">
                <a:solidFill>
                  <a:schemeClr val="accent2">
                    <a:lumMod val="75000"/>
                  </a:schemeClr>
                </a:solidFill>
                <a:cs typeface="Arial"/>
              </a:rPr>
              <a:t>recovered</a:t>
            </a:r>
            <a:endParaRPr sz="2400" dirty="0">
              <a:solidFill>
                <a:schemeClr val="accent2">
                  <a:lumMod val="75000"/>
                </a:schemeClr>
              </a:solidFill>
              <a:cs typeface="Arial"/>
            </a:endParaRPr>
          </a:p>
          <a:p>
            <a:pPr marL="922655" lvl="1" indent="-176530">
              <a:lnSpc>
                <a:spcPct val="100000"/>
              </a:lnSpc>
              <a:buFont typeface="Arial"/>
              <a:buChar char="•"/>
              <a:tabLst>
                <a:tab pos="923290" algn="l"/>
              </a:tabLst>
            </a:pPr>
            <a:r>
              <a:rPr sz="2400" spc="-5" dirty="0">
                <a:solidFill>
                  <a:schemeClr val="accent2">
                    <a:lumMod val="75000"/>
                  </a:schemeClr>
                </a:solidFill>
                <a:cs typeface="Arial"/>
              </a:rPr>
              <a:t>Common in high-pressure</a:t>
            </a:r>
            <a:r>
              <a:rPr sz="2400" spc="40" dirty="0">
                <a:solidFill>
                  <a:schemeClr val="accent2">
                    <a:lumMod val="75000"/>
                  </a:schemeClr>
                </a:solidFill>
                <a:cs typeface="Arial"/>
              </a:rPr>
              <a:t> </a:t>
            </a:r>
            <a:r>
              <a:rPr sz="2400" spc="-5" dirty="0">
                <a:solidFill>
                  <a:schemeClr val="accent2">
                    <a:lumMod val="75000"/>
                  </a:schemeClr>
                </a:solidFill>
                <a:cs typeface="Arial"/>
              </a:rPr>
              <a:t>boilers</a:t>
            </a:r>
            <a:endParaRPr sz="2400" dirty="0">
              <a:solidFill>
                <a:schemeClr val="accent2">
                  <a:lumMod val="75000"/>
                </a:schemeClr>
              </a:solidFill>
              <a:cs typeface="Arial"/>
            </a:endParaRPr>
          </a:p>
        </p:txBody>
      </p:sp>
      <p:sp>
        <p:nvSpPr>
          <p:cNvPr id="12" name="object 12"/>
          <p:cNvSpPr/>
          <p:nvPr/>
        </p:nvSpPr>
        <p:spPr>
          <a:xfrm>
            <a:off x="1313688" y="361188"/>
            <a:ext cx="5026152" cy="902208"/>
          </a:xfrm>
          <a:prstGeom prst="rect">
            <a:avLst/>
          </a:prstGeom>
          <a:blipFill>
            <a:blip r:embed="rId3" cstate="print"/>
            <a:stretch>
              <a:fillRect/>
            </a:stretch>
          </a:blipFill>
        </p:spPr>
        <p:txBody>
          <a:bodyPr wrap="square" lIns="0" tIns="0" rIns="0" bIns="0" rtlCol="0"/>
          <a:lstStyle/>
          <a:p>
            <a:endParaRPr/>
          </a:p>
        </p:txBody>
      </p:sp>
      <p:sp>
        <p:nvSpPr>
          <p:cNvPr id="13" name="object 13"/>
          <p:cNvSpPr/>
          <p:nvPr/>
        </p:nvSpPr>
        <p:spPr>
          <a:xfrm>
            <a:off x="5803391" y="361188"/>
            <a:ext cx="649224" cy="902208"/>
          </a:xfrm>
          <a:prstGeom prst="rect">
            <a:avLst/>
          </a:prstGeom>
          <a:blipFill>
            <a:blip r:embed="rId4" cstate="print"/>
            <a:stretch>
              <a:fillRect/>
            </a:stretch>
          </a:blipFill>
        </p:spPr>
        <p:txBody>
          <a:bodyPr wrap="square" lIns="0" tIns="0" rIns="0" bIns="0" rtlCol="0"/>
          <a:lstStyle/>
          <a:p>
            <a:endParaRPr/>
          </a:p>
        </p:txBody>
      </p:sp>
      <p:sp>
        <p:nvSpPr>
          <p:cNvPr id="14" name="object 14"/>
          <p:cNvSpPr txBox="1">
            <a:spLocks noGrp="1"/>
          </p:cNvSpPr>
          <p:nvPr>
            <p:ph type="title"/>
          </p:nvPr>
        </p:nvSpPr>
        <p:spPr>
          <a:xfrm>
            <a:off x="1554607" y="467055"/>
            <a:ext cx="4514850" cy="514350"/>
          </a:xfrm>
          <a:prstGeom prst="rect">
            <a:avLst/>
          </a:prstGeom>
        </p:spPr>
        <p:txBody>
          <a:bodyPr vert="horz" wrap="square" lIns="0" tIns="13335" rIns="0" bIns="0" rtlCol="0">
            <a:spAutoFit/>
          </a:bodyPr>
          <a:lstStyle/>
          <a:p>
            <a:pPr marL="12700">
              <a:lnSpc>
                <a:spcPct val="100000"/>
              </a:lnSpc>
              <a:spcBef>
                <a:spcPts val="105"/>
              </a:spcBef>
            </a:pPr>
            <a:r>
              <a:rPr spc="-5" dirty="0"/>
              <a:t>Assessment </a:t>
            </a:r>
            <a:r>
              <a:rPr dirty="0"/>
              <a:t>of a</a:t>
            </a:r>
            <a:r>
              <a:rPr spc="-80" dirty="0"/>
              <a:t> </a:t>
            </a:r>
            <a:r>
              <a:rPr spc="-5" dirty="0"/>
              <a:t>Boiler</a:t>
            </a:r>
          </a:p>
        </p:txBody>
      </p:sp>
      <p:sp>
        <p:nvSpPr>
          <p:cNvPr id="15" name="object 15"/>
          <p:cNvSpPr txBox="1">
            <a:spLocks noGrp="1"/>
          </p:cNvSpPr>
          <p:nvPr>
            <p:ph type="sldNum" sz="quarter" idx="7"/>
          </p:nvPr>
        </p:nvSpPr>
        <p:spPr>
          <a:prstGeom prst="rect">
            <a:avLst/>
          </a:prstGeom>
        </p:spPr>
        <p:txBody>
          <a:bodyPr vert="horz" wrap="square" lIns="0" tIns="0" rIns="0" bIns="0" rtlCol="0">
            <a:spAutoFit/>
          </a:bodyPr>
          <a:lstStyle/>
          <a:p>
            <a:pPr marL="25400">
              <a:lnSpc>
                <a:spcPts val="1630"/>
              </a:lnSpc>
            </a:pPr>
            <a:fld id="{81D60167-4931-47E6-BA6A-407CBD079E47}" type="slidenum">
              <a:rPr dirty="0"/>
              <a:t>36</a:t>
            </a:fld>
            <a:endParaRPr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8"/>
          <p:cNvSpPr/>
          <p:nvPr/>
        </p:nvSpPr>
        <p:spPr>
          <a:xfrm>
            <a:off x="2368550" y="5357038"/>
            <a:ext cx="568452" cy="789432"/>
          </a:xfrm>
          <a:prstGeom prst="rect">
            <a:avLst/>
          </a:prstGeom>
          <a:blipFill>
            <a:blip r:embed="rId2" cstate="print"/>
            <a:stretch>
              <a:fillRect/>
            </a:stretch>
          </a:blipFill>
        </p:spPr>
        <p:txBody>
          <a:bodyPr wrap="square" lIns="0" tIns="0" rIns="0" bIns="0" rtlCol="0"/>
          <a:lstStyle/>
          <a:p>
            <a:endParaRPr/>
          </a:p>
        </p:txBody>
      </p:sp>
      <p:sp>
        <p:nvSpPr>
          <p:cNvPr id="9" name="object 9"/>
          <p:cNvSpPr/>
          <p:nvPr/>
        </p:nvSpPr>
        <p:spPr>
          <a:xfrm>
            <a:off x="8406383" y="1679448"/>
            <a:ext cx="589787" cy="818388"/>
          </a:xfrm>
          <a:prstGeom prst="rect">
            <a:avLst/>
          </a:prstGeom>
          <a:blipFill>
            <a:blip r:embed="rId3" cstate="print"/>
            <a:stretch>
              <a:fillRect/>
            </a:stretch>
          </a:blipFill>
        </p:spPr>
        <p:txBody>
          <a:bodyPr wrap="square" lIns="0" tIns="0" rIns="0" bIns="0" rtlCol="0"/>
          <a:lstStyle/>
          <a:p>
            <a:endParaRPr/>
          </a:p>
        </p:txBody>
      </p:sp>
      <p:sp>
        <p:nvSpPr>
          <p:cNvPr id="10" name="object 10"/>
          <p:cNvSpPr txBox="1"/>
          <p:nvPr/>
        </p:nvSpPr>
        <p:spPr>
          <a:xfrm>
            <a:off x="1143000" y="1600200"/>
            <a:ext cx="6668134" cy="4322337"/>
          </a:xfrm>
          <a:prstGeom prst="rect">
            <a:avLst/>
          </a:prstGeom>
        </p:spPr>
        <p:txBody>
          <a:bodyPr vert="horz" wrap="square" lIns="0" tIns="13335" rIns="0" bIns="0" rtlCol="0">
            <a:spAutoFit/>
          </a:bodyPr>
          <a:lstStyle/>
          <a:p>
            <a:pPr marL="12700">
              <a:lnSpc>
                <a:spcPct val="100000"/>
              </a:lnSpc>
              <a:spcBef>
                <a:spcPts val="105"/>
              </a:spcBef>
            </a:pPr>
            <a:r>
              <a:rPr sz="2900" b="1" dirty="0" smtClean="0">
                <a:solidFill>
                  <a:srgbClr val="FF0000"/>
                </a:solidFill>
                <a:latin typeface="Arial"/>
                <a:cs typeface="Arial"/>
              </a:rPr>
              <a:t>BOILER </a:t>
            </a:r>
            <a:r>
              <a:rPr sz="2900" b="1" dirty="0">
                <a:solidFill>
                  <a:srgbClr val="FF0000"/>
                </a:solidFill>
                <a:latin typeface="Arial"/>
                <a:cs typeface="Arial"/>
              </a:rPr>
              <a:t>FEED </a:t>
            </a:r>
            <a:r>
              <a:rPr sz="2900" b="1" spc="-75" dirty="0">
                <a:solidFill>
                  <a:srgbClr val="FF0000"/>
                </a:solidFill>
                <a:latin typeface="Arial"/>
                <a:cs typeface="Arial"/>
              </a:rPr>
              <a:t>WATER </a:t>
            </a:r>
            <a:r>
              <a:rPr sz="2900" b="1" spc="-25" dirty="0">
                <a:solidFill>
                  <a:srgbClr val="FF0000"/>
                </a:solidFill>
                <a:latin typeface="Arial"/>
                <a:cs typeface="Arial"/>
              </a:rPr>
              <a:t>TREATMENT</a:t>
            </a:r>
            <a:endParaRPr sz="2900" dirty="0">
              <a:latin typeface="Arial"/>
              <a:cs typeface="Arial"/>
            </a:endParaRPr>
          </a:p>
          <a:p>
            <a:pPr marL="419734" marR="546100" indent="-402590">
              <a:lnSpc>
                <a:spcPct val="100000"/>
              </a:lnSpc>
              <a:spcBef>
                <a:spcPts val="2195"/>
              </a:spcBef>
              <a:buFont typeface="Arial"/>
              <a:buChar char="•"/>
              <a:tabLst>
                <a:tab pos="419734" algn="l"/>
                <a:tab pos="420370" algn="l"/>
              </a:tabLst>
            </a:pPr>
            <a:r>
              <a:rPr sz="2800" b="1" spc="-5" dirty="0">
                <a:solidFill>
                  <a:srgbClr val="000066"/>
                </a:solidFill>
                <a:latin typeface="Arial"/>
                <a:cs typeface="Arial"/>
              </a:rPr>
              <a:t>Quality of steam depend on water  treatment to</a:t>
            </a:r>
            <a:r>
              <a:rPr sz="2800" b="1" spc="-10" dirty="0">
                <a:solidFill>
                  <a:srgbClr val="000066"/>
                </a:solidFill>
                <a:latin typeface="Arial"/>
                <a:cs typeface="Arial"/>
              </a:rPr>
              <a:t> </a:t>
            </a:r>
            <a:r>
              <a:rPr sz="2800" b="1" spc="-5" dirty="0">
                <a:solidFill>
                  <a:srgbClr val="000066"/>
                </a:solidFill>
                <a:latin typeface="Arial"/>
                <a:cs typeface="Arial"/>
              </a:rPr>
              <a:t>control</a:t>
            </a:r>
            <a:endParaRPr sz="2800" dirty="0">
              <a:latin typeface="Arial"/>
              <a:cs typeface="Arial"/>
            </a:endParaRPr>
          </a:p>
          <a:p>
            <a:pPr marL="710565" lvl="1" indent="-176530">
              <a:lnSpc>
                <a:spcPct val="100000"/>
              </a:lnSpc>
              <a:spcBef>
                <a:spcPts val="535"/>
              </a:spcBef>
              <a:buFont typeface="Arial"/>
              <a:buChar char="•"/>
              <a:tabLst>
                <a:tab pos="711200" algn="l"/>
              </a:tabLst>
            </a:pPr>
            <a:r>
              <a:rPr sz="2200" b="1" spc="-5" dirty="0">
                <a:solidFill>
                  <a:schemeClr val="accent2">
                    <a:lumMod val="75000"/>
                  </a:schemeClr>
                </a:solidFill>
                <a:latin typeface="Arial"/>
                <a:cs typeface="Arial"/>
              </a:rPr>
              <a:t>Steam</a:t>
            </a:r>
            <a:r>
              <a:rPr sz="2200" b="1" spc="-60" dirty="0">
                <a:solidFill>
                  <a:schemeClr val="accent2">
                    <a:lumMod val="75000"/>
                  </a:schemeClr>
                </a:solidFill>
                <a:latin typeface="Arial"/>
                <a:cs typeface="Arial"/>
              </a:rPr>
              <a:t> </a:t>
            </a:r>
            <a:r>
              <a:rPr sz="2200" b="1" spc="-5" dirty="0">
                <a:solidFill>
                  <a:schemeClr val="accent2">
                    <a:lumMod val="75000"/>
                  </a:schemeClr>
                </a:solidFill>
                <a:latin typeface="Arial"/>
                <a:cs typeface="Arial"/>
              </a:rPr>
              <a:t>purity</a:t>
            </a:r>
            <a:endParaRPr sz="2200" dirty="0">
              <a:solidFill>
                <a:schemeClr val="accent2">
                  <a:lumMod val="75000"/>
                </a:schemeClr>
              </a:solidFill>
              <a:latin typeface="Arial"/>
              <a:cs typeface="Arial"/>
            </a:endParaRPr>
          </a:p>
          <a:p>
            <a:pPr marL="710565" lvl="1" indent="-176530">
              <a:lnSpc>
                <a:spcPct val="100000"/>
              </a:lnSpc>
              <a:spcBef>
                <a:spcPts val="525"/>
              </a:spcBef>
              <a:buFont typeface="Arial"/>
              <a:buChar char="•"/>
              <a:tabLst>
                <a:tab pos="711200" algn="l"/>
              </a:tabLst>
            </a:pPr>
            <a:r>
              <a:rPr sz="2200" b="1" spc="-5" dirty="0">
                <a:solidFill>
                  <a:schemeClr val="accent2">
                    <a:lumMod val="75000"/>
                  </a:schemeClr>
                </a:solidFill>
                <a:latin typeface="Arial"/>
                <a:cs typeface="Arial"/>
              </a:rPr>
              <a:t>Deposits</a:t>
            </a:r>
            <a:endParaRPr sz="2200" dirty="0">
              <a:solidFill>
                <a:schemeClr val="accent2">
                  <a:lumMod val="75000"/>
                </a:schemeClr>
              </a:solidFill>
              <a:latin typeface="Arial"/>
              <a:cs typeface="Arial"/>
            </a:endParaRPr>
          </a:p>
          <a:p>
            <a:pPr marL="710565" lvl="1" indent="-176530">
              <a:lnSpc>
                <a:spcPct val="100000"/>
              </a:lnSpc>
              <a:spcBef>
                <a:spcPts val="525"/>
              </a:spcBef>
              <a:buFont typeface="Arial"/>
              <a:buChar char="•"/>
              <a:tabLst>
                <a:tab pos="711200" algn="l"/>
              </a:tabLst>
            </a:pPr>
            <a:r>
              <a:rPr sz="2200" b="1" spc="-5" dirty="0">
                <a:solidFill>
                  <a:schemeClr val="accent2">
                    <a:lumMod val="75000"/>
                  </a:schemeClr>
                </a:solidFill>
                <a:latin typeface="Arial"/>
                <a:cs typeface="Arial"/>
              </a:rPr>
              <a:t>Corrosion</a:t>
            </a:r>
            <a:endParaRPr sz="2200" dirty="0">
              <a:solidFill>
                <a:schemeClr val="accent2">
                  <a:lumMod val="75000"/>
                </a:schemeClr>
              </a:solidFill>
              <a:latin typeface="Arial"/>
              <a:cs typeface="Arial"/>
            </a:endParaRPr>
          </a:p>
          <a:p>
            <a:pPr marL="419734" marR="367030" indent="-402590" algn="just">
              <a:lnSpc>
                <a:spcPct val="100000"/>
              </a:lnSpc>
              <a:spcBef>
                <a:spcPts val="1664"/>
              </a:spcBef>
              <a:buFont typeface="Arial"/>
              <a:buChar char="•"/>
              <a:tabLst>
                <a:tab pos="420370" algn="l"/>
              </a:tabLst>
            </a:pPr>
            <a:r>
              <a:rPr sz="2800" b="1" spc="-5" dirty="0">
                <a:solidFill>
                  <a:srgbClr val="000066"/>
                </a:solidFill>
                <a:latin typeface="Arial"/>
                <a:cs typeface="Arial"/>
              </a:rPr>
              <a:t>Efficient heat transfer only if boiler  water is free from deposit-forming  solids</a:t>
            </a:r>
            <a:endParaRPr sz="2800" dirty="0">
              <a:latin typeface="Arial"/>
              <a:cs typeface="Arial"/>
            </a:endParaRPr>
          </a:p>
        </p:txBody>
      </p:sp>
      <p:sp>
        <p:nvSpPr>
          <p:cNvPr id="13" name="object 13"/>
          <p:cNvSpPr/>
          <p:nvPr/>
        </p:nvSpPr>
        <p:spPr>
          <a:xfrm>
            <a:off x="1313688" y="361188"/>
            <a:ext cx="5026152" cy="902208"/>
          </a:xfrm>
          <a:prstGeom prst="rect">
            <a:avLst/>
          </a:prstGeom>
          <a:blipFill>
            <a:blip r:embed="rId4" cstate="print"/>
            <a:stretch>
              <a:fillRect/>
            </a:stretch>
          </a:blipFill>
        </p:spPr>
        <p:txBody>
          <a:bodyPr wrap="square" lIns="0" tIns="0" rIns="0" bIns="0" rtlCol="0"/>
          <a:lstStyle/>
          <a:p>
            <a:endParaRPr/>
          </a:p>
        </p:txBody>
      </p:sp>
      <p:sp>
        <p:nvSpPr>
          <p:cNvPr id="14" name="object 14"/>
          <p:cNvSpPr/>
          <p:nvPr/>
        </p:nvSpPr>
        <p:spPr>
          <a:xfrm>
            <a:off x="5803391" y="361188"/>
            <a:ext cx="649224" cy="902208"/>
          </a:xfrm>
          <a:prstGeom prst="rect">
            <a:avLst/>
          </a:prstGeom>
          <a:blipFill>
            <a:blip r:embed="rId5" cstate="print"/>
            <a:stretch>
              <a:fillRect/>
            </a:stretch>
          </a:blipFill>
        </p:spPr>
        <p:txBody>
          <a:bodyPr wrap="square" lIns="0" tIns="0" rIns="0" bIns="0" rtlCol="0"/>
          <a:lstStyle/>
          <a:p>
            <a:endParaRPr/>
          </a:p>
        </p:txBody>
      </p:sp>
      <p:sp>
        <p:nvSpPr>
          <p:cNvPr id="15" name="object 15"/>
          <p:cNvSpPr txBox="1">
            <a:spLocks noGrp="1"/>
          </p:cNvSpPr>
          <p:nvPr>
            <p:ph type="title"/>
          </p:nvPr>
        </p:nvSpPr>
        <p:spPr>
          <a:xfrm>
            <a:off x="1554607" y="467055"/>
            <a:ext cx="4514850" cy="514350"/>
          </a:xfrm>
          <a:prstGeom prst="rect">
            <a:avLst/>
          </a:prstGeom>
        </p:spPr>
        <p:txBody>
          <a:bodyPr vert="horz" wrap="square" lIns="0" tIns="13335" rIns="0" bIns="0" rtlCol="0">
            <a:spAutoFit/>
          </a:bodyPr>
          <a:lstStyle/>
          <a:p>
            <a:pPr marL="12700">
              <a:lnSpc>
                <a:spcPct val="100000"/>
              </a:lnSpc>
              <a:spcBef>
                <a:spcPts val="105"/>
              </a:spcBef>
            </a:pPr>
            <a:r>
              <a:rPr spc="-5" dirty="0"/>
              <a:t>Assessment </a:t>
            </a:r>
            <a:r>
              <a:rPr dirty="0"/>
              <a:t>of a</a:t>
            </a:r>
            <a:r>
              <a:rPr spc="-80" dirty="0"/>
              <a:t> </a:t>
            </a:r>
            <a:r>
              <a:rPr spc="-5" dirty="0"/>
              <a:t>Boiler</a:t>
            </a:r>
          </a:p>
        </p:txBody>
      </p:sp>
      <p:sp>
        <p:nvSpPr>
          <p:cNvPr id="16" name="object 16"/>
          <p:cNvSpPr txBox="1">
            <a:spLocks noGrp="1"/>
          </p:cNvSpPr>
          <p:nvPr>
            <p:ph type="sldNum" sz="quarter" idx="7"/>
          </p:nvPr>
        </p:nvSpPr>
        <p:spPr>
          <a:prstGeom prst="rect">
            <a:avLst/>
          </a:prstGeom>
        </p:spPr>
        <p:txBody>
          <a:bodyPr vert="horz" wrap="square" lIns="0" tIns="0" rIns="0" bIns="0" rtlCol="0">
            <a:spAutoFit/>
          </a:bodyPr>
          <a:lstStyle/>
          <a:p>
            <a:pPr marL="25400">
              <a:lnSpc>
                <a:spcPts val="1630"/>
              </a:lnSpc>
            </a:pPr>
            <a:fld id="{81D60167-4931-47E6-BA6A-407CBD079E47}" type="slidenum">
              <a:rPr dirty="0"/>
              <a:t>37</a:t>
            </a:fld>
            <a:endParaRPr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8"/>
          <p:cNvSpPr/>
          <p:nvPr/>
        </p:nvSpPr>
        <p:spPr>
          <a:xfrm>
            <a:off x="7083806" y="1376463"/>
            <a:ext cx="589787" cy="818388"/>
          </a:xfrm>
          <a:prstGeom prst="rect">
            <a:avLst/>
          </a:prstGeom>
          <a:blipFill>
            <a:blip r:embed="rId2" cstate="print"/>
            <a:stretch>
              <a:fillRect/>
            </a:stretch>
          </a:blipFill>
        </p:spPr>
        <p:txBody>
          <a:bodyPr wrap="square" lIns="0" tIns="0" rIns="0" bIns="0" rtlCol="0"/>
          <a:lstStyle/>
          <a:p>
            <a:endParaRPr/>
          </a:p>
        </p:txBody>
      </p:sp>
      <p:sp>
        <p:nvSpPr>
          <p:cNvPr id="9" name="object 9"/>
          <p:cNvSpPr txBox="1"/>
          <p:nvPr/>
        </p:nvSpPr>
        <p:spPr>
          <a:xfrm>
            <a:off x="1066800" y="1219200"/>
            <a:ext cx="6260465" cy="5080000"/>
          </a:xfrm>
          <a:prstGeom prst="rect">
            <a:avLst/>
          </a:prstGeom>
        </p:spPr>
        <p:txBody>
          <a:bodyPr vert="horz" wrap="square" lIns="0" tIns="266065" rIns="0" bIns="0" rtlCol="0">
            <a:spAutoFit/>
          </a:bodyPr>
          <a:lstStyle/>
          <a:p>
            <a:pPr marL="12700">
              <a:lnSpc>
                <a:spcPct val="100000"/>
              </a:lnSpc>
              <a:spcBef>
                <a:spcPts val="2095"/>
              </a:spcBef>
            </a:pPr>
            <a:r>
              <a:rPr sz="2900" b="1" dirty="0">
                <a:solidFill>
                  <a:srgbClr val="FF0000"/>
                </a:solidFill>
                <a:latin typeface="Arial"/>
                <a:cs typeface="Arial"/>
              </a:rPr>
              <a:t>BOILER FEED </a:t>
            </a:r>
            <a:r>
              <a:rPr sz="2900" b="1" spc="-75" dirty="0">
                <a:solidFill>
                  <a:srgbClr val="FF0000"/>
                </a:solidFill>
                <a:latin typeface="Arial"/>
                <a:cs typeface="Arial"/>
              </a:rPr>
              <a:t>WATER</a:t>
            </a:r>
            <a:r>
              <a:rPr sz="2900" b="1" spc="-50" dirty="0">
                <a:solidFill>
                  <a:srgbClr val="FF0000"/>
                </a:solidFill>
                <a:latin typeface="Arial"/>
                <a:cs typeface="Arial"/>
              </a:rPr>
              <a:t> </a:t>
            </a:r>
            <a:r>
              <a:rPr sz="2900" b="1" spc="-25" dirty="0">
                <a:solidFill>
                  <a:srgbClr val="FF0000"/>
                </a:solidFill>
                <a:latin typeface="Arial"/>
                <a:cs typeface="Arial"/>
              </a:rPr>
              <a:t>TREATMENT</a:t>
            </a:r>
            <a:endParaRPr sz="2900" dirty="0">
              <a:latin typeface="Arial"/>
              <a:cs typeface="Arial"/>
            </a:endParaRPr>
          </a:p>
          <a:p>
            <a:pPr marL="17145">
              <a:lnSpc>
                <a:spcPct val="100000"/>
              </a:lnSpc>
              <a:spcBef>
                <a:spcPts val="1910"/>
              </a:spcBef>
            </a:pPr>
            <a:r>
              <a:rPr sz="2800" b="1" spc="-5" dirty="0">
                <a:solidFill>
                  <a:srgbClr val="000066"/>
                </a:solidFill>
                <a:latin typeface="Arial"/>
                <a:cs typeface="Arial"/>
              </a:rPr>
              <a:t>Deposit</a:t>
            </a:r>
            <a:r>
              <a:rPr sz="2800" b="1" spc="-35" dirty="0">
                <a:solidFill>
                  <a:srgbClr val="000066"/>
                </a:solidFill>
                <a:latin typeface="Arial"/>
                <a:cs typeface="Arial"/>
              </a:rPr>
              <a:t> </a:t>
            </a:r>
            <a:r>
              <a:rPr sz="2800" b="1" spc="-5" dirty="0">
                <a:solidFill>
                  <a:srgbClr val="000066"/>
                </a:solidFill>
                <a:latin typeface="Arial"/>
                <a:cs typeface="Arial"/>
              </a:rPr>
              <a:t>control</a:t>
            </a:r>
            <a:endParaRPr sz="2800" dirty="0">
              <a:latin typeface="Arial"/>
              <a:cs typeface="Arial"/>
            </a:endParaRPr>
          </a:p>
          <a:p>
            <a:pPr marL="474345" indent="-457200">
              <a:lnSpc>
                <a:spcPct val="100000"/>
              </a:lnSpc>
              <a:spcBef>
                <a:spcPts val="1675"/>
              </a:spcBef>
              <a:buFont typeface="Arial"/>
              <a:buChar char="•"/>
              <a:tabLst>
                <a:tab pos="474345" algn="l"/>
                <a:tab pos="474980" algn="l"/>
              </a:tabLst>
            </a:pPr>
            <a:r>
              <a:rPr sz="2800" b="1" spc="-110" dirty="0">
                <a:solidFill>
                  <a:schemeClr val="accent2">
                    <a:lumMod val="75000"/>
                  </a:schemeClr>
                </a:solidFill>
                <a:latin typeface="Arial"/>
                <a:cs typeface="Arial"/>
              </a:rPr>
              <a:t>To </a:t>
            </a:r>
            <a:r>
              <a:rPr sz="2800" b="1" spc="-5" dirty="0">
                <a:solidFill>
                  <a:schemeClr val="accent2">
                    <a:lumMod val="75000"/>
                  </a:schemeClr>
                </a:solidFill>
                <a:latin typeface="Arial"/>
                <a:cs typeface="Arial"/>
              </a:rPr>
              <a:t>avoid efficiency losses</a:t>
            </a:r>
            <a:r>
              <a:rPr sz="2800" b="1" spc="140" dirty="0">
                <a:solidFill>
                  <a:schemeClr val="accent2">
                    <a:lumMod val="75000"/>
                  </a:schemeClr>
                </a:solidFill>
                <a:latin typeface="Arial"/>
                <a:cs typeface="Arial"/>
              </a:rPr>
              <a:t> </a:t>
            </a:r>
            <a:r>
              <a:rPr sz="2800" b="1" spc="-5" dirty="0">
                <a:solidFill>
                  <a:schemeClr val="accent2">
                    <a:lumMod val="75000"/>
                  </a:schemeClr>
                </a:solidFill>
                <a:latin typeface="Arial"/>
                <a:cs typeface="Arial"/>
              </a:rPr>
              <a:t>and</a:t>
            </a:r>
            <a:endParaRPr sz="2800" dirty="0">
              <a:solidFill>
                <a:schemeClr val="accent2">
                  <a:lumMod val="75000"/>
                </a:schemeClr>
              </a:solidFill>
              <a:latin typeface="Arial"/>
              <a:cs typeface="Arial"/>
            </a:endParaRPr>
          </a:p>
          <a:p>
            <a:pPr marL="474345">
              <a:lnSpc>
                <a:spcPct val="100000"/>
              </a:lnSpc>
            </a:pPr>
            <a:r>
              <a:rPr sz="2800" b="1" spc="-5" dirty="0">
                <a:solidFill>
                  <a:schemeClr val="accent2">
                    <a:lumMod val="75000"/>
                  </a:schemeClr>
                </a:solidFill>
                <a:latin typeface="Arial"/>
                <a:cs typeface="Arial"/>
              </a:rPr>
              <a:t>reduced heat</a:t>
            </a:r>
            <a:r>
              <a:rPr sz="2800" b="1" spc="10" dirty="0">
                <a:solidFill>
                  <a:schemeClr val="accent2">
                    <a:lumMod val="75000"/>
                  </a:schemeClr>
                </a:solidFill>
                <a:latin typeface="Arial"/>
                <a:cs typeface="Arial"/>
              </a:rPr>
              <a:t> </a:t>
            </a:r>
            <a:r>
              <a:rPr sz="2800" b="1" spc="-5" dirty="0">
                <a:solidFill>
                  <a:schemeClr val="accent2">
                    <a:lumMod val="75000"/>
                  </a:schemeClr>
                </a:solidFill>
                <a:latin typeface="Arial"/>
                <a:cs typeface="Arial"/>
              </a:rPr>
              <a:t>transfer</a:t>
            </a:r>
            <a:endParaRPr sz="2800" dirty="0">
              <a:solidFill>
                <a:schemeClr val="accent2">
                  <a:lumMod val="75000"/>
                </a:schemeClr>
              </a:solidFill>
              <a:latin typeface="Arial"/>
              <a:cs typeface="Arial"/>
            </a:endParaRPr>
          </a:p>
          <a:p>
            <a:pPr marL="474345" indent="-457200">
              <a:lnSpc>
                <a:spcPct val="100000"/>
              </a:lnSpc>
              <a:spcBef>
                <a:spcPts val="1680"/>
              </a:spcBef>
              <a:buFont typeface="Arial"/>
              <a:buChar char="•"/>
              <a:tabLst>
                <a:tab pos="474345" algn="l"/>
                <a:tab pos="474980" algn="l"/>
              </a:tabLst>
            </a:pPr>
            <a:r>
              <a:rPr sz="2800" b="1" spc="-5" dirty="0">
                <a:solidFill>
                  <a:schemeClr val="accent2">
                    <a:lumMod val="75000"/>
                  </a:schemeClr>
                </a:solidFill>
                <a:latin typeface="Arial"/>
                <a:cs typeface="Arial"/>
              </a:rPr>
              <a:t>Hardness salts of calcium</a:t>
            </a:r>
            <a:r>
              <a:rPr sz="2800" b="1" spc="35" dirty="0">
                <a:solidFill>
                  <a:schemeClr val="accent2">
                    <a:lumMod val="75000"/>
                  </a:schemeClr>
                </a:solidFill>
                <a:latin typeface="Arial"/>
                <a:cs typeface="Arial"/>
              </a:rPr>
              <a:t> </a:t>
            </a:r>
            <a:r>
              <a:rPr sz="2800" b="1" spc="-5" dirty="0">
                <a:solidFill>
                  <a:schemeClr val="accent2">
                    <a:lumMod val="75000"/>
                  </a:schemeClr>
                </a:solidFill>
                <a:latin typeface="Arial"/>
                <a:cs typeface="Arial"/>
              </a:rPr>
              <a:t>and</a:t>
            </a:r>
            <a:endParaRPr sz="2800" dirty="0">
              <a:solidFill>
                <a:schemeClr val="accent2">
                  <a:lumMod val="75000"/>
                </a:schemeClr>
              </a:solidFill>
              <a:latin typeface="Arial"/>
              <a:cs typeface="Arial"/>
            </a:endParaRPr>
          </a:p>
          <a:p>
            <a:pPr marL="474345">
              <a:lnSpc>
                <a:spcPct val="100000"/>
              </a:lnSpc>
            </a:pPr>
            <a:r>
              <a:rPr sz="2800" b="1" spc="-5" dirty="0">
                <a:solidFill>
                  <a:schemeClr val="accent2">
                    <a:lumMod val="75000"/>
                  </a:schemeClr>
                </a:solidFill>
                <a:latin typeface="Arial"/>
                <a:cs typeface="Arial"/>
              </a:rPr>
              <a:t>magnesium</a:t>
            </a:r>
            <a:endParaRPr sz="2800" dirty="0">
              <a:solidFill>
                <a:schemeClr val="accent2">
                  <a:lumMod val="75000"/>
                </a:schemeClr>
              </a:solidFill>
              <a:latin typeface="Arial"/>
              <a:cs typeface="Arial"/>
            </a:endParaRPr>
          </a:p>
          <a:p>
            <a:pPr marL="700405" lvl="1" indent="-167640">
              <a:lnSpc>
                <a:spcPct val="100000"/>
              </a:lnSpc>
              <a:spcBef>
                <a:spcPts val="1215"/>
              </a:spcBef>
              <a:buFont typeface="Arial"/>
              <a:buChar char="•"/>
              <a:tabLst>
                <a:tab pos="700405" algn="l"/>
              </a:tabLst>
            </a:pPr>
            <a:r>
              <a:rPr sz="2000" b="1" dirty="0">
                <a:solidFill>
                  <a:srgbClr val="000066"/>
                </a:solidFill>
                <a:latin typeface="Arial"/>
                <a:cs typeface="Arial"/>
              </a:rPr>
              <a:t>Alkaline hardness: </a:t>
            </a:r>
            <a:r>
              <a:rPr sz="2000" b="1" spc="-5" dirty="0">
                <a:solidFill>
                  <a:srgbClr val="000066"/>
                </a:solidFill>
                <a:latin typeface="Arial"/>
                <a:cs typeface="Arial"/>
              </a:rPr>
              <a:t>removed </a:t>
            </a:r>
            <a:r>
              <a:rPr sz="2000" b="1" dirty="0">
                <a:solidFill>
                  <a:srgbClr val="000066"/>
                </a:solidFill>
                <a:latin typeface="Arial"/>
                <a:cs typeface="Arial"/>
              </a:rPr>
              <a:t>by</a:t>
            </a:r>
            <a:r>
              <a:rPr sz="2000" b="1" spc="-90" dirty="0">
                <a:solidFill>
                  <a:srgbClr val="000066"/>
                </a:solidFill>
                <a:latin typeface="Arial"/>
                <a:cs typeface="Arial"/>
              </a:rPr>
              <a:t> </a:t>
            </a:r>
            <a:r>
              <a:rPr sz="2000" b="1" spc="-5" dirty="0">
                <a:solidFill>
                  <a:srgbClr val="000066"/>
                </a:solidFill>
                <a:latin typeface="Arial"/>
                <a:cs typeface="Arial"/>
              </a:rPr>
              <a:t>boiling</a:t>
            </a:r>
            <a:endParaRPr sz="2000" dirty="0">
              <a:latin typeface="Arial"/>
              <a:cs typeface="Arial"/>
            </a:endParaRPr>
          </a:p>
          <a:p>
            <a:pPr marL="700405" lvl="1" indent="-167640">
              <a:lnSpc>
                <a:spcPct val="100000"/>
              </a:lnSpc>
              <a:spcBef>
                <a:spcPts val="1195"/>
              </a:spcBef>
              <a:buFont typeface="Arial"/>
              <a:buChar char="•"/>
              <a:tabLst>
                <a:tab pos="700405" algn="l"/>
              </a:tabLst>
            </a:pPr>
            <a:r>
              <a:rPr sz="2000" b="1" dirty="0">
                <a:solidFill>
                  <a:srgbClr val="000066"/>
                </a:solidFill>
                <a:latin typeface="Arial"/>
                <a:cs typeface="Arial"/>
              </a:rPr>
              <a:t>Non-alkaline: difficult to</a:t>
            </a:r>
            <a:r>
              <a:rPr sz="2000" b="1" spc="-160" dirty="0">
                <a:solidFill>
                  <a:srgbClr val="000066"/>
                </a:solidFill>
                <a:latin typeface="Arial"/>
                <a:cs typeface="Arial"/>
              </a:rPr>
              <a:t> </a:t>
            </a:r>
            <a:r>
              <a:rPr sz="2000" b="1" spc="-5" dirty="0">
                <a:solidFill>
                  <a:srgbClr val="000066"/>
                </a:solidFill>
                <a:latin typeface="Arial"/>
                <a:cs typeface="Arial"/>
              </a:rPr>
              <a:t>remove</a:t>
            </a:r>
            <a:endParaRPr sz="2000" dirty="0">
              <a:latin typeface="Arial"/>
              <a:cs typeface="Arial"/>
            </a:endParaRPr>
          </a:p>
          <a:p>
            <a:pPr marL="474345" indent="-457200">
              <a:lnSpc>
                <a:spcPct val="100000"/>
              </a:lnSpc>
              <a:spcBef>
                <a:spcPts val="1660"/>
              </a:spcBef>
              <a:buFont typeface="Arial"/>
              <a:buChar char="•"/>
              <a:tabLst>
                <a:tab pos="474345" algn="l"/>
                <a:tab pos="474980" algn="l"/>
              </a:tabLst>
            </a:pPr>
            <a:r>
              <a:rPr sz="2800" b="1" spc="-5" dirty="0">
                <a:solidFill>
                  <a:srgbClr val="000066"/>
                </a:solidFill>
                <a:latin typeface="Arial"/>
                <a:cs typeface="Arial"/>
              </a:rPr>
              <a:t>Silica forms hard silica</a:t>
            </a:r>
            <a:r>
              <a:rPr sz="2800" b="1" spc="35" dirty="0">
                <a:solidFill>
                  <a:srgbClr val="000066"/>
                </a:solidFill>
                <a:latin typeface="Arial"/>
                <a:cs typeface="Arial"/>
              </a:rPr>
              <a:t> </a:t>
            </a:r>
            <a:r>
              <a:rPr sz="2800" b="1" spc="-5" dirty="0">
                <a:solidFill>
                  <a:srgbClr val="000066"/>
                </a:solidFill>
                <a:latin typeface="Arial"/>
                <a:cs typeface="Arial"/>
              </a:rPr>
              <a:t>scales</a:t>
            </a:r>
            <a:endParaRPr sz="2800" dirty="0">
              <a:latin typeface="Arial"/>
              <a:cs typeface="Arial"/>
            </a:endParaRPr>
          </a:p>
        </p:txBody>
      </p:sp>
      <p:sp>
        <p:nvSpPr>
          <p:cNvPr id="12" name="object 12"/>
          <p:cNvSpPr/>
          <p:nvPr/>
        </p:nvSpPr>
        <p:spPr>
          <a:xfrm>
            <a:off x="1313688" y="361188"/>
            <a:ext cx="5026152" cy="902208"/>
          </a:xfrm>
          <a:prstGeom prst="rect">
            <a:avLst/>
          </a:prstGeom>
          <a:blipFill>
            <a:blip r:embed="rId3" cstate="print"/>
            <a:stretch>
              <a:fillRect/>
            </a:stretch>
          </a:blipFill>
        </p:spPr>
        <p:txBody>
          <a:bodyPr wrap="square" lIns="0" tIns="0" rIns="0" bIns="0" rtlCol="0"/>
          <a:lstStyle/>
          <a:p>
            <a:endParaRPr/>
          </a:p>
        </p:txBody>
      </p:sp>
      <p:sp>
        <p:nvSpPr>
          <p:cNvPr id="13" name="object 13"/>
          <p:cNvSpPr/>
          <p:nvPr/>
        </p:nvSpPr>
        <p:spPr>
          <a:xfrm>
            <a:off x="5803391" y="361188"/>
            <a:ext cx="649224" cy="902208"/>
          </a:xfrm>
          <a:prstGeom prst="rect">
            <a:avLst/>
          </a:prstGeom>
          <a:blipFill>
            <a:blip r:embed="rId4" cstate="print"/>
            <a:stretch>
              <a:fillRect/>
            </a:stretch>
          </a:blipFill>
        </p:spPr>
        <p:txBody>
          <a:bodyPr wrap="square" lIns="0" tIns="0" rIns="0" bIns="0" rtlCol="0"/>
          <a:lstStyle/>
          <a:p>
            <a:endParaRPr/>
          </a:p>
        </p:txBody>
      </p:sp>
      <p:sp>
        <p:nvSpPr>
          <p:cNvPr id="14" name="object 14"/>
          <p:cNvSpPr txBox="1">
            <a:spLocks noGrp="1"/>
          </p:cNvSpPr>
          <p:nvPr>
            <p:ph type="title"/>
          </p:nvPr>
        </p:nvSpPr>
        <p:spPr>
          <a:xfrm>
            <a:off x="1554607" y="467055"/>
            <a:ext cx="4514850" cy="514350"/>
          </a:xfrm>
          <a:prstGeom prst="rect">
            <a:avLst/>
          </a:prstGeom>
        </p:spPr>
        <p:txBody>
          <a:bodyPr vert="horz" wrap="square" lIns="0" tIns="13335" rIns="0" bIns="0" rtlCol="0">
            <a:spAutoFit/>
          </a:bodyPr>
          <a:lstStyle/>
          <a:p>
            <a:pPr marL="12700">
              <a:lnSpc>
                <a:spcPct val="100000"/>
              </a:lnSpc>
              <a:spcBef>
                <a:spcPts val="105"/>
              </a:spcBef>
            </a:pPr>
            <a:r>
              <a:rPr spc="-5" dirty="0"/>
              <a:t>Assessment </a:t>
            </a:r>
            <a:r>
              <a:rPr dirty="0"/>
              <a:t>of a</a:t>
            </a:r>
            <a:r>
              <a:rPr spc="-80" dirty="0"/>
              <a:t> </a:t>
            </a:r>
            <a:r>
              <a:rPr spc="-5" dirty="0"/>
              <a:t>Boiler</a:t>
            </a:r>
          </a:p>
        </p:txBody>
      </p:sp>
      <p:sp>
        <p:nvSpPr>
          <p:cNvPr id="15" name="object 15"/>
          <p:cNvSpPr txBox="1">
            <a:spLocks noGrp="1"/>
          </p:cNvSpPr>
          <p:nvPr>
            <p:ph type="sldNum" sz="quarter" idx="7"/>
          </p:nvPr>
        </p:nvSpPr>
        <p:spPr>
          <a:prstGeom prst="rect">
            <a:avLst/>
          </a:prstGeom>
        </p:spPr>
        <p:txBody>
          <a:bodyPr vert="horz" wrap="square" lIns="0" tIns="0" rIns="0" bIns="0" rtlCol="0">
            <a:spAutoFit/>
          </a:bodyPr>
          <a:lstStyle/>
          <a:p>
            <a:pPr marL="25400">
              <a:lnSpc>
                <a:spcPts val="1630"/>
              </a:lnSpc>
            </a:pPr>
            <a:fld id="{81D60167-4931-47E6-BA6A-407CBD079E47}" type="slidenum">
              <a:rPr dirty="0"/>
              <a:t>38</a:t>
            </a:fld>
            <a:endParaRPr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8"/>
          <p:cNvSpPr/>
          <p:nvPr/>
        </p:nvSpPr>
        <p:spPr>
          <a:xfrm>
            <a:off x="7007607" y="1447800"/>
            <a:ext cx="589788" cy="818388"/>
          </a:xfrm>
          <a:prstGeom prst="rect">
            <a:avLst/>
          </a:prstGeom>
          <a:blipFill>
            <a:blip r:embed="rId2" cstate="print"/>
            <a:stretch>
              <a:fillRect/>
            </a:stretch>
          </a:blipFill>
        </p:spPr>
        <p:txBody>
          <a:bodyPr wrap="square" lIns="0" tIns="0" rIns="0" bIns="0" rtlCol="0"/>
          <a:lstStyle/>
          <a:p>
            <a:endParaRPr/>
          </a:p>
        </p:txBody>
      </p:sp>
      <p:sp>
        <p:nvSpPr>
          <p:cNvPr id="9" name="object 9"/>
          <p:cNvSpPr txBox="1"/>
          <p:nvPr/>
        </p:nvSpPr>
        <p:spPr>
          <a:xfrm>
            <a:off x="990600" y="1543939"/>
            <a:ext cx="6793865" cy="4228465"/>
          </a:xfrm>
          <a:prstGeom prst="rect">
            <a:avLst/>
          </a:prstGeom>
        </p:spPr>
        <p:txBody>
          <a:bodyPr vert="horz" wrap="square" lIns="0" tIns="12700" rIns="0" bIns="0" rtlCol="0">
            <a:spAutoFit/>
          </a:bodyPr>
          <a:lstStyle/>
          <a:p>
            <a:pPr marL="12700">
              <a:lnSpc>
                <a:spcPct val="100000"/>
              </a:lnSpc>
              <a:spcBef>
                <a:spcPts val="100"/>
              </a:spcBef>
            </a:pPr>
            <a:r>
              <a:rPr sz="2900" b="1" dirty="0">
                <a:solidFill>
                  <a:srgbClr val="FF0000"/>
                </a:solidFill>
                <a:latin typeface="Arial"/>
                <a:cs typeface="Arial"/>
              </a:rPr>
              <a:t>BOILER FEED </a:t>
            </a:r>
            <a:r>
              <a:rPr sz="2900" b="1" spc="-75" dirty="0">
                <a:solidFill>
                  <a:srgbClr val="FF0000"/>
                </a:solidFill>
                <a:latin typeface="Arial"/>
                <a:cs typeface="Arial"/>
              </a:rPr>
              <a:t>WATER</a:t>
            </a:r>
            <a:r>
              <a:rPr sz="2900" b="1" spc="-50" dirty="0">
                <a:solidFill>
                  <a:srgbClr val="FF0000"/>
                </a:solidFill>
                <a:latin typeface="Arial"/>
                <a:cs typeface="Arial"/>
              </a:rPr>
              <a:t> </a:t>
            </a:r>
            <a:r>
              <a:rPr sz="2900" b="1" spc="-25" dirty="0">
                <a:solidFill>
                  <a:srgbClr val="FF0000"/>
                </a:solidFill>
                <a:latin typeface="Arial"/>
                <a:cs typeface="Arial"/>
              </a:rPr>
              <a:t>TREATMENT</a:t>
            </a:r>
            <a:endParaRPr sz="2900" dirty="0">
              <a:latin typeface="Arial"/>
              <a:cs typeface="Arial"/>
            </a:endParaRPr>
          </a:p>
          <a:p>
            <a:pPr marL="229235">
              <a:lnSpc>
                <a:spcPct val="100000"/>
              </a:lnSpc>
              <a:spcBef>
                <a:spcPts val="2470"/>
              </a:spcBef>
            </a:pPr>
            <a:r>
              <a:rPr sz="2800" b="1" spc="-5" dirty="0">
                <a:solidFill>
                  <a:srgbClr val="000066"/>
                </a:solidFill>
                <a:latin typeface="Arial"/>
                <a:cs typeface="Arial"/>
              </a:rPr>
              <a:t>Internal water</a:t>
            </a:r>
            <a:r>
              <a:rPr sz="2800" b="1" spc="5" dirty="0">
                <a:solidFill>
                  <a:srgbClr val="000066"/>
                </a:solidFill>
                <a:latin typeface="Arial"/>
                <a:cs typeface="Arial"/>
              </a:rPr>
              <a:t> </a:t>
            </a:r>
            <a:r>
              <a:rPr sz="2800" b="1" spc="-5" dirty="0">
                <a:solidFill>
                  <a:srgbClr val="000066"/>
                </a:solidFill>
                <a:latin typeface="Arial"/>
                <a:cs typeface="Arial"/>
              </a:rPr>
              <a:t>treatment</a:t>
            </a:r>
            <a:endParaRPr sz="2800" dirty="0">
              <a:latin typeface="Arial"/>
              <a:cs typeface="Arial"/>
            </a:endParaRPr>
          </a:p>
          <a:p>
            <a:pPr marL="631825" indent="-402590">
              <a:lnSpc>
                <a:spcPct val="100000"/>
              </a:lnSpc>
              <a:spcBef>
                <a:spcPts val="1330"/>
              </a:spcBef>
              <a:buFont typeface="Arial"/>
              <a:buChar char="•"/>
              <a:tabLst>
                <a:tab pos="631190" algn="l"/>
                <a:tab pos="631825" algn="l"/>
              </a:tabLst>
            </a:pPr>
            <a:r>
              <a:rPr sz="2200" b="1" spc="-5" dirty="0">
                <a:solidFill>
                  <a:srgbClr val="000066"/>
                </a:solidFill>
                <a:latin typeface="Arial"/>
                <a:cs typeface="Arial"/>
              </a:rPr>
              <a:t>Chemicals added to boiler to prevent</a:t>
            </a:r>
            <a:r>
              <a:rPr sz="2200" b="1" spc="105" dirty="0">
                <a:solidFill>
                  <a:srgbClr val="000066"/>
                </a:solidFill>
                <a:latin typeface="Arial"/>
                <a:cs typeface="Arial"/>
              </a:rPr>
              <a:t> </a:t>
            </a:r>
            <a:r>
              <a:rPr sz="2200" b="1" spc="-5" dirty="0">
                <a:solidFill>
                  <a:srgbClr val="000066"/>
                </a:solidFill>
                <a:latin typeface="Arial"/>
                <a:cs typeface="Arial"/>
              </a:rPr>
              <a:t>scale</a:t>
            </a:r>
            <a:endParaRPr sz="2200" dirty="0">
              <a:latin typeface="Arial"/>
              <a:cs typeface="Arial"/>
            </a:endParaRPr>
          </a:p>
          <a:p>
            <a:pPr marL="631825" indent="-402590">
              <a:lnSpc>
                <a:spcPct val="100000"/>
              </a:lnSpc>
              <a:spcBef>
                <a:spcPts val="1315"/>
              </a:spcBef>
              <a:buFont typeface="Arial"/>
              <a:buChar char="•"/>
              <a:tabLst>
                <a:tab pos="631190" algn="l"/>
                <a:tab pos="631825" algn="l"/>
              </a:tabLst>
            </a:pPr>
            <a:r>
              <a:rPr sz="2200" b="1" spc="-5" dirty="0">
                <a:solidFill>
                  <a:srgbClr val="000066"/>
                </a:solidFill>
                <a:latin typeface="Arial"/>
                <a:cs typeface="Arial"/>
              </a:rPr>
              <a:t>Different chemicals for different water</a:t>
            </a:r>
            <a:r>
              <a:rPr sz="2200" b="1" spc="114" dirty="0">
                <a:solidFill>
                  <a:srgbClr val="000066"/>
                </a:solidFill>
                <a:latin typeface="Arial"/>
                <a:cs typeface="Arial"/>
              </a:rPr>
              <a:t> </a:t>
            </a:r>
            <a:r>
              <a:rPr sz="2200" b="1" spc="-10" dirty="0">
                <a:solidFill>
                  <a:srgbClr val="000066"/>
                </a:solidFill>
                <a:latin typeface="Arial"/>
                <a:cs typeface="Arial"/>
              </a:rPr>
              <a:t>types</a:t>
            </a:r>
            <a:endParaRPr sz="2200" dirty="0">
              <a:latin typeface="Arial"/>
              <a:cs typeface="Arial"/>
            </a:endParaRPr>
          </a:p>
          <a:p>
            <a:pPr marL="631825" indent="-402590">
              <a:lnSpc>
                <a:spcPct val="100000"/>
              </a:lnSpc>
              <a:spcBef>
                <a:spcPts val="1320"/>
              </a:spcBef>
              <a:buFont typeface="Arial"/>
              <a:buChar char="•"/>
              <a:tabLst>
                <a:tab pos="631190" algn="l"/>
                <a:tab pos="631825" algn="l"/>
              </a:tabLst>
            </a:pPr>
            <a:r>
              <a:rPr sz="2200" b="1" spc="-5" dirty="0">
                <a:solidFill>
                  <a:srgbClr val="000066"/>
                </a:solidFill>
                <a:latin typeface="Arial"/>
                <a:cs typeface="Arial"/>
              </a:rPr>
              <a:t>Conditions:</a:t>
            </a:r>
            <a:endParaRPr sz="2200" dirty="0">
              <a:latin typeface="Arial"/>
              <a:cs typeface="Arial"/>
            </a:endParaRPr>
          </a:p>
          <a:p>
            <a:pPr marL="922655" lvl="1" indent="-176530">
              <a:lnSpc>
                <a:spcPct val="100000"/>
              </a:lnSpc>
              <a:spcBef>
                <a:spcPts val="1315"/>
              </a:spcBef>
              <a:buFont typeface="Arial"/>
              <a:buChar char="•"/>
              <a:tabLst>
                <a:tab pos="923290" algn="l"/>
              </a:tabLst>
            </a:pPr>
            <a:r>
              <a:rPr sz="2200" b="1" spc="-5" dirty="0">
                <a:solidFill>
                  <a:srgbClr val="000066"/>
                </a:solidFill>
                <a:latin typeface="Arial"/>
                <a:cs typeface="Arial"/>
              </a:rPr>
              <a:t>Feed water is low in hardness</a:t>
            </a:r>
            <a:r>
              <a:rPr sz="2200" b="1" spc="60" dirty="0">
                <a:solidFill>
                  <a:srgbClr val="000066"/>
                </a:solidFill>
                <a:latin typeface="Arial"/>
                <a:cs typeface="Arial"/>
              </a:rPr>
              <a:t> </a:t>
            </a:r>
            <a:r>
              <a:rPr sz="2200" b="1" spc="-5" dirty="0">
                <a:solidFill>
                  <a:srgbClr val="000066"/>
                </a:solidFill>
                <a:latin typeface="Arial"/>
                <a:cs typeface="Arial"/>
              </a:rPr>
              <a:t>salts</a:t>
            </a:r>
            <a:endParaRPr sz="2200" dirty="0">
              <a:latin typeface="Arial"/>
              <a:cs typeface="Arial"/>
            </a:endParaRPr>
          </a:p>
          <a:p>
            <a:pPr marL="922655" lvl="1" indent="-176530">
              <a:lnSpc>
                <a:spcPct val="100000"/>
              </a:lnSpc>
              <a:spcBef>
                <a:spcPts val="1315"/>
              </a:spcBef>
              <a:buFont typeface="Arial"/>
              <a:buChar char="•"/>
              <a:tabLst>
                <a:tab pos="923290" algn="l"/>
              </a:tabLst>
            </a:pPr>
            <a:r>
              <a:rPr sz="2200" b="1" spc="-5" dirty="0">
                <a:solidFill>
                  <a:srgbClr val="000066"/>
                </a:solidFill>
                <a:latin typeface="Arial"/>
                <a:cs typeface="Arial"/>
              </a:rPr>
              <a:t>Low pressure, high TDS content is</a:t>
            </a:r>
            <a:r>
              <a:rPr sz="2200" b="1" spc="105" dirty="0">
                <a:solidFill>
                  <a:srgbClr val="000066"/>
                </a:solidFill>
                <a:latin typeface="Arial"/>
                <a:cs typeface="Arial"/>
              </a:rPr>
              <a:t> </a:t>
            </a:r>
            <a:r>
              <a:rPr sz="2200" b="1" spc="-5" dirty="0">
                <a:solidFill>
                  <a:srgbClr val="000066"/>
                </a:solidFill>
                <a:latin typeface="Arial"/>
                <a:cs typeface="Arial"/>
              </a:rPr>
              <a:t>tolerated</a:t>
            </a:r>
            <a:endParaRPr sz="2200" dirty="0">
              <a:latin typeface="Arial"/>
              <a:cs typeface="Arial"/>
            </a:endParaRPr>
          </a:p>
          <a:p>
            <a:pPr marL="922655" lvl="1" indent="-176530">
              <a:lnSpc>
                <a:spcPct val="100000"/>
              </a:lnSpc>
              <a:spcBef>
                <a:spcPts val="1315"/>
              </a:spcBef>
              <a:buFont typeface="Arial"/>
              <a:buChar char="•"/>
              <a:tabLst>
                <a:tab pos="923290" algn="l"/>
              </a:tabLst>
            </a:pPr>
            <a:r>
              <a:rPr sz="2200" b="1" spc="-5" dirty="0">
                <a:solidFill>
                  <a:srgbClr val="000066"/>
                </a:solidFill>
                <a:latin typeface="Arial"/>
                <a:cs typeface="Arial"/>
              </a:rPr>
              <a:t>Small water quantities</a:t>
            </a:r>
            <a:r>
              <a:rPr sz="2200" b="1" spc="25" dirty="0">
                <a:solidFill>
                  <a:srgbClr val="000066"/>
                </a:solidFill>
                <a:latin typeface="Arial"/>
                <a:cs typeface="Arial"/>
              </a:rPr>
              <a:t> </a:t>
            </a:r>
            <a:r>
              <a:rPr sz="2200" b="1" spc="-5" dirty="0">
                <a:solidFill>
                  <a:srgbClr val="000066"/>
                </a:solidFill>
                <a:latin typeface="Arial"/>
                <a:cs typeface="Arial"/>
              </a:rPr>
              <a:t>treated</a:t>
            </a:r>
            <a:endParaRPr sz="2200" dirty="0">
              <a:latin typeface="Arial"/>
              <a:cs typeface="Arial"/>
            </a:endParaRPr>
          </a:p>
        </p:txBody>
      </p:sp>
      <p:sp>
        <p:nvSpPr>
          <p:cNvPr id="12" name="object 12"/>
          <p:cNvSpPr/>
          <p:nvPr/>
        </p:nvSpPr>
        <p:spPr>
          <a:xfrm>
            <a:off x="1313688" y="361188"/>
            <a:ext cx="5026152" cy="902208"/>
          </a:xfrm>
          <a:prstGeom prst="rect">
            <a:avLst/>
          </a:prstGeom>
          <a:blipFill>
            <a:blip r:embed="rId3" cstate="print"/>
            <a:stretch>
              <a:fillRect/>
            </a:stretch>
          </a:blipFill>
        </p:spPr>
        <p:txBody>
          <a:bodyPr wrap="square" lIns="0" tIns="0" rIns="0" bIns="0" rtlCol="0"/>
          <a:lstStyle/>
          <a:p>
            <a:endParaRPr/>
          </a:p>
        </p:txBody>
      </p:sp>
      <p:sp>
        <p:nvSpPr>
          <p:cNvPr id="13" name="object 13"/>
          <p:cNvSpPr/>
          <p:nvPr/>
        </p:nvSpPr>
        <p:spPr>
          <a:xfrm>
            <a:off x="5803391" y="361188"/>
            <a:ext cx="649224" cy="902208"/>
          </a:xfrm>
          <a:prstGeom prst="rect">
            <a:avLst/>
          </a:prstGeom>
          <a:blipFill>
            <a:blip r:embed="rId4" cstate="print"/>
            <a:stretch>
              <a:fillRect/>
            </a:stretch>
          </a:blipFill>
        </p:spPr>
        <p:txBody>
          <a:bodyPr wrap="square" lIns="0" tIns="0" rIns="0" bIns="0" rtlCol="0"/>
          <a:lstStyle/>
          <a:p>
            <a:endParaRPr/>
          </a:p>
        </p:txBody>
      </p:sp>
      <p:sp>
        <p:nvSpPr>
          <p:cNvPr id="14" name="object 14"/>
          <p:cNvSpPr txBox="1">
            <a:spLocks noGrp="1"/>
          </p:cNvSpPr>
          <p:nvPr>
            <p:ph type="title"/>
          </p:nvPr>
        </p:nvSpPr>
        <p:spPr>
          <a:xfrm>
            <a:off x="1554607" y="467055"/>
            <a:ext cx="4514850" cy="514350"/>
          </a:xfrm>
          <a:prstGeom prst="rect">
            <a:avLst/>
          </a:prstGeom>
        </p:spPr>
        <p:txBody>
          <a:bodyPr vert="horz" wrap="square" lIns="0" tIns="13335" rIns="0" bIns="0" rtlCol="0">
            <a:spAutoFit/>
          </a:bodyPr>
          <a:lstStyle/>
          <a:p>
            <a:pPr marL="12700">
              <a:lnSpc>
                <a:spcPct val="100000"/>
              </a:lnSpc>
              <a:spcBef>
                <a:spcPts val="105"/>
              </a:spcBef>
            </a:pPr>
            <a:r>
              <a:rPr spc="-5" dirty="0"/>
              <a:t>Assessment </a:t>
            </a:r>
            <a:r>
              <a:rPr dirty="0"/>
              <a:t>of a</a:t>
            </a:r>
            <a:r>
              <a:rPr spc="-80" dirty="0"/>
              <a:t> </a:t>
            </a:r>
            <a:r>
              <a:rPr spc="-5" dirty="0"/>
              <a:t>Boiler</a:t>
            </a:r>
          </a:p>
        </p:txBody>
      </p:sp>
      <p:sp>
        <p:nvSpPr>
          <p:cNvPr id="15" name="object 15"/>
          <p:cNvSpPr txBox="1"/>
          <p:nvPr/>
        </p:nvSpPr>
        <p:spPr>
          <a:xfrm>
            <a:off x="1207390" y="5941468"/>
            <a:ext cx="123189" cy="337185"/>
          </a:xfrm>
          <a:prstGeom prst="rect">
            <a:avLst/>
          </a:prstGeom>
        </p:spPr>
        <p:txBody>
          <a:bodyPr vert="horz" wrap="square" lIns="0" tIns="0" rIns="0" bIns="0" rtlCol="0">
            <a:spAutoFit/>
          </a:bodyPr>
          <a:lstStyle/>
          <a:p>
            <a:pPr marL="12700">
              <a:lnSpc>
                <a:spcPts val="2530"/>
              </a:lnSpc>
            </a:pPr>
            <a:r>
              <a:rPr sz="2200" spc="-5" dirty="0">
                <a:solidFill>
                  <a:srgbClr val="000066"/>
                </a:solidFill>
                <a:latin typeface="Arial"/>
                <a:cs typeface="Arial"/>
              </a:rPr>
              <a:t>•</a:t>
            </a:r>
            <a:endParaRPr sz="2200">
              <a:latin typeface="Arial"/>
              <a:cs typeface="Arial"/>
            </a:endParaRPr>
          </a:p>
        </p:txBody>
      </p:sp>
      <p:sp>
        <p:nvSpPr>
          <p:cNvPr id="16" name="object 16"/>
          <p:cNvSpPr txBox="1"/>
          <p:nvPr/>
        </p:nvSpPr>
        <p:spPr>
          <a:xfrm>
            <a:off x="1609725" y="5941468"/>
            <a:ext cx="5697855" cy="337185"/>
          </a:xfrm>
          <a:prstGeom prst="rect">
            <a:avLst/>
          </a:prstGeom>
        </p:spPr>
        <p:txBody>
          <a:bodyPr vert="horz" wrap="square" lIns="0" tIns="0" rIns="0" bIns="0" rtlCol="0">
            <a:spAutoFit/>
          </a:bodyPr>
          <a:lstStyle/>
          <a:p>
            <a:pPr marL="12700">
              <a:lnSpc>
                <a:spcPts val="2530"/>
              </a:lnSpc>
            </a:pPr>
            <a:r>
              <a:rPr sz="2200" b="1" spc="-5" dirty="0">
                <a:solidFill>
                  <a:srgbClr val="000066"/>
                </a:solidFill>
                <a:latin typeface="Arial"/>
                <a:cs typeface="Arial"/>
              </a:rPr>
              <a:t>Internal treatment alone not</a:t>
            </a:r>
            <a:r>
              <a:rPr sz="2200" b="1" spc="100" dirty="0">
                <a:solidFill>
                  <a:srgbClr val="000066"/>
                </a:solidFill>
                <a:latin typeface="Arial"/>
                <a:cs typeface="Arial"/>
              </a:rPr>
              <a:t> </a:t>
            </a:r>
            <a:r>
              <a:rPr sz="2200" b="1" spc="-5" dirty="0">
                <a:solidFill>
                  <a:srgbClr val="000066"/>
                </a:solidFill>
                <a:latin typeface="Arial"/>
                <a:cs typeface="Arial"/>
              </a:rPr>
              <a:t>recommended</a:t>
            </a:r>
            <a:endParaRPr sz="2200">
              <a:latin typeface="Arial"/>
              <a:cs typeface="Arial"/>
            </a:endParaRPr>
          </a:p>
        </p:txBody>
      </p:sp>
      <p:sp>
        <p:nvSpPr>
          <p:cNvPr id="17" name="object 17"/>
          <p:cNvSpPr txBox="1">
            <a:spLocks noGrp="1"/>
          </p:cNvSpPr>
          <p:nvPr>
            <p:ph type="sldNum" sz="quarter" idx="7"/>
          </p:nvPr>
        </p:nvSpPr>
        <p:spPr>
          <a:prstGeom prst="rect">
            <a:avLst/>
          </a:prstGeom>
        </p:spPr>
        <p:txBody>
          <a:bodyPr vert="horz" wrap="square" lIns="0" tIns="0" rIns="0" bIns="0" rtlCol="0">
            <a:spAutoFit/>
          </a:bodyPr>
          <a:lstStyle/>
          <a:p>
            <a:pPr marL="25400">
              <a:lnSpc>
                <a:spcPts val="1630"/>
              </a:lnSpc>
            </a:pPr>
            <a:fld id="{81D60167-4931-47E6-BA6A-407CBD079E47}" type="slidenum">
              <a:rPr dirty="0"/>
              <a:t>39</a:t>
            </a:fld>
            <a:endParaRP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294967295"/>
          </p:nvPr>
        </p:nvSpPr>
        <p:spPr>
          <a:xfrm>
            <a:off x="8463395" y="6400800"/>
            <a:ext cx="680605" cy="457200"/>
          </a:xfrm>
          <a:prstGeom prst="rect">
            <a:avLst/>
          </a:prstGeom>
        </p:spPr>
        <p:txBody>
          <a:bodyPr/>
          <a:lstStyle/>
          <a:p>
            <a:pPr algn="ctr"/>
            <a:fld id="{8384ED57-1F29-4B6B-878C-2F16B226EF68}" type="slidenum">
              <a:rPr lang="en-US"/>
              <a:pPr algn="ctr"/>
              <a:t>4</a:t>
            </a:fld>
            <a:endParaRPr lang="en-US"/>
          </a:p>
        </p:txBody>
      </p:sp>
      <p:sp>
        <p:nvSpPr>
          <p:cNvPr id="68610" name="Rectangle 2"/>
          <p:cNvSpPr>
            <a:spLocks noGrp="1" noChangeArrowheads="1"/>
          </p:cNvSpPr>
          <p:nvPr>
            <p:ph type="title"/>
          </p:nvPr>
        </p:nvSpPr>
        <p:spPr>
          <a:xfrm>
            <a:off x="0" y="0"/>
            <a:ext cx="9144000" cy="553998"/>
          </a:xfrm>
          <a:solidFill>
            <a:schemeClr val="tx2"/>
          </a:solidFill>
        </p:spPr>
        <p:txBody>
          <a:bodyPr/>
          <a:lstStyle/>
          <a:p>
            <a:pPr algn="ctr"/>
            <a:r>
              <a:rPr lang="en-US" sz="3600" b="1" dirty="0">
                <a:solidFill>
                  <a:schemeClr val="accent1">
                    <a:lumMod val="20000"/>
                    <a:lumOff val="80000"/>
                  </a:schemeClr>
                </a:solidFill>
                <a:cs typeface="Times New Roman" pitchFamily="18" charset="0"/>
              </a:rPr>
              <a:t>Boiler Specification</a:t>
            </a:r>
            <a:endParaRPr lang="en-GB" sz="3600" b="1" dirty="0">
              <a:solidFill>
                <a:schemeClr val="accent1">
                  <a:lumMod val="20000"/>
                  <a:lumOff val="80000"/>
                </a:schemeClr>
              </a:solidFill>
            </a:endParaRPr>
          </a:p>
        </p:txBody>
      </p:sp>
      <p:sp>
        <p:nvSpPr>
          <p:cNvPr id="68613" name="Rectangle 5"/>
          <p:cNvSpPr>
            <a:spLocks noGrp="1" noChangeArrowheads="1"/>
          </p:cNvSpPr>
          <p:nvPr>
            <p:ph type="body" idx="1"/>
          </p:nvPr>
        </p:nvSpPr>
        <p:spPr>
          <a:xfrm>
            <a:off x="457200" y="1220617"/>
            <a:ext cx="8153400" cy="4265783"/>
          </a:xfrm>
        </p:spPr>
        <p:txBody>
          <a:bodyPr/>
          <a:lstStyle/>
          <a:p>
            <a:pPr>
              <a:lnSpc>
                <a:spcPct val="90000"/>
              </a:lnSpc>
            </a:pPr>
            <a:endParaRPr lang="en-US" sz="2400" b="1" dirty="0" smtClean="0">
              <a:solidFill>
                <a:srgbClr val="002060"/>
              </a:solidFill>
              <a:cs typeface="Times New Roman" pitchFamily="18" charset="0"/>
            </a:endParaRPr>
          </a:p>
          <a:p>
            <a:pPr>
              <a:lnSpc>
                <a:spcPct val="90000"/>
              </a:lnSpc>
            </a:pPr>
            <a:r>
              <a:rPr lang="en-US" sz="2400" b="1" dirty="0" smtClean="0">
                <a:solidFill>
                  <a:srgbClr val="002060"/>
                </a:solidFill>
                <a:cs typeface="Times New Roman" pitchFamily="18" charset="0"/>
              </a:rPr>
              <a:t>Boiler </a:t>
            </a:r>
            <a:r>
              <a:rPr lang="en-US" sz="2400" b="1" dirty="0">
                <a:solidFill>
                  <a:srgbClr val="002060"/>
                </a:solidFill>
                <a:cs typeface="Times New Roman" pitchFamily="18" charset="0"/>
              </a:rPr>
              <a:t>Make &amp; Year </a:t>
            </a:r>
            <a:r>
              <a:rPr lang="en-US" sz="2400" b="1" dirty="0">
                <a:cs typeface="Times New Roman" pitchFamily="18" charset="0"/>
              </a:rPr>
              <a:t>		</a:t>
            </a:r>
            <a:r>
              <a:rPr lang="en-US" sz="2400" b="1" dirty="0" smtClean="0">
                <a:cs typeface="Times New Roman" pitchFamily="18" charset="0"/>
              </a:rPr>
              <a:t>	</a:t>
            </a:r>
            <a:r>
              <a:rPr lang="en-US" sz="2400" b="1" dirty="0" smtClean="0">
                <a:solidFill>
                  <a:schemeClr val="accent3">
                    <a:lumMod val="50000"/>
                  </a:schemeClr>
                </a:solidFill>
                <a:cs typeface="Times New Roman" pitchFamily="18" charset="0"/>
              </a:rPr>
              <a:t>:</a:t>
            </a:r>
            <a:r>
              <a:rPr lang="en-US" sz="2400" b="1" dirty="0">
                <a:solidFill>
                  <a:schemeClr val="accent3">
                    <a:lumMod val="50000"/>
                  </a:schemeClr>
                </a:solidFill>
                <a:cs typeface="Times New Roman" pitchFamily="18" charset="0"/>
              </a:rPr>
              <a:t>XYZ &amp; 2003</a:t>
            </a:r>
          </a:p>
          <a:p>
            <a:pPr lvl="1">
              <a:lnSpc>
                <a:spcPct val="90000"/>
              </a:lnSpc>
            </a:pPr>
            <a:endParaRPr lang="en-US" sz="2000" b="1" dirty="0">
              <a:solidFill>
                <a:srgbClr val="002060"/>
              </a:solidFill>
              <a:cs typeface="Times New Roman" pitchFamily="18" charset="0"/>
            </a:endParaRPr>
          </a:p>
          <a:p>
            <a:pPr>
              <a:lnSpc>
                <a:spcPct val="90000"/>
              </a:lnSpc>
            </a:pPr>
            <a:r>
              <a:rPr lang="en-US" sz="2400" b="1" dirty="0">
                <a:solidFill>
                  <a:srgbClr val="002060"/>
                </a:solidFill>
                <a:cs typeface="Times New Roman" pitchFamily="18" charset="0"/>
              </a:rPr>
              <a:t>MCR(Maximum Continuous Rating) </a:t>
            </a:r>
            <a:r>
              <a:rPr lang="en-US" sz="2400" b="1" dirty="0" smtClean="0">
                <a:solidFill>
                  <a:srgbClr val="002060"/>
                </a:solidFill>
                <a:cs typeface="Times New Roman" pitchFamily="18" charset="0"/>
              </a:rPr>
              <a:t>	</a:t>
            </a:r>
            <a:r>
              <a:rPr lang="en-US" sz="2400" b="1" dirty="0" smtClean="0">
                <a:solidFill>
                  <a:schemeClr val="accent3">
                    <a:lumMod val="50000"/>
                  </a:schemeClr>
                </a:solidFill>
                <a:cs typeface="Times New Roman" pitchFamily="18" charset="0"/>
              </a:rPr>
              <a:t>:</a:t>
            </a:r>
            <a:r>
              <a:rPr lang="en-US" sz="2400" b="1" dirty="0">
                <a:solidFill>
                  <a:schemeClr val="accent3">
                    <a:lumMod val="50000"/>
                  </a:schemeClr>
                </a:solidFill>
                <a:cs typeface="Times New Roman" pitchFamily="18" charset="0"/>
              </a:rPr>
              <a:t>10TPH (F &amp; A </a:t>
            </a:r>
            <a:r>
              <a:rPr lang="en-US" sz="2400" b="1" dirty="0" smtClean="0">
                <a:solidFill>
                  <a:schemeClr val="accent3">
                    <a:lumMod val="50000"/>
                  </a:schemeClr>
                </a:solidFill>
                <a:cs typeface="Times New Roman" pitchFamily="18" charset="0"/>
              </a:rPr>
              <a:t> 							</a:t>
            </a:r>
            <a:r>
              <a:rPr lang="en-US" sz="2400" b="1" dirty="0" smtClean="0">
                <a:solidFill>
                  <a:schemeClr val="bg2">
                    <a:lumMod val="25000"/>
                  </a:schemeClr>
                </a:solidFill>
                <a:cs typeface="Times New Roman" pitchFamily="18" charset="0"/>
              </a:rPr>
              <a:t>100</a:t>
            </a:r>
            <a:r>
              <a:rPr lang="en-US" sz="2400" b="1" baseline="30000" dirty="0" smtClean="0">
                <a:solidFill>
                  <a:schemeClr val="bg2">
                    <a:lumMod val="25000"/>
                  </a:schemeClr>
                </a:solidFill>
                <a:cs typeface="Times New Roman" pitchFamily="18" charset="0"/>
              </a:rPr>
              <a:t>o</a:t>
            </a:r>
            <a:r>
              <a:rPr lang="en-US" sz="2400" b="1" dirty="0" smtClean="0">
                <a:solidFill>
                  <a:schemeClr val="bg2">
                    <a:lumMod val="25000"/>
                  </a:schemeClr>
                </a:solidFill>
                <a:cs typeface="Times New Roman" pitchFamily="18" charset="0"/>
              </a:rPr>
              <a:t>C</a:t>
            </a:r>
            <a:r>
              <a:rPr lang="en-US" sz="2400" b="1" dirty="0">
                <a:solidFill>
                  <a:schemeClr val="bg2">
                    <a:lumMod val="25000"/>
                  </a:schemeClr>
                </a:solidFill>
                <a:cs typeface="Times New Roman" pitchFamily="18" charset="0"/>
              </a:rPr>
              <a:t>)</a:t>
            </a:r>
            <a:r>
              <a:rPr lang="en-US" sz="2400" b="1" dirty="0">
                <a:cs typeface="Times New Roman" pitchFamily="18" charset="0"/>
              </a:rPr>
              <a:t/>
            </a:r>
            <a:br>
              <a:rPr lang="en-US" sz="2400" b="1" dirty="0">
                <a:cs typeface="Times New Roman" pitchFamily="18" charset="0"/>
              </a:rPr>
            </a:br>
            <a:endParaRPr lang="en-US" sz="2400" b="1" dirty="0">
              <a:cs typeface="Times New Roman" pitchFamily="18" charset="0"/>
            </a:endParaRPr>
          </a:p>
          <a:p>
            <a:pPr>
              <a:lnSpc>
                <a:spcPct val="90000"/>
              </a:lnSpc>
            </a:pPr>
            <a:r>
              <a:rPr lang="en-US" sz="2400" b="1" dirty="0">
                <a:solidFill>
                  <a:srgbClr val="002060"/>
                </a:solidFill>
                <a:cs typeface="Times New Roman" pitchFamily="18" charset="0"/>
              </a:rPr>
              <a:t>Rated Working Pressure	</a:t>
            </a:r>
            <a:r>
              <a:rPr lang="en-US" sz="2400" b="1" dirty="0" smtClean="0">
                <a:cs typeface="Times New Roman" pitchFamily="18" charset="0"/>
              </a:rPr>
              <a:t>		</a:t>
            </a:r>
            <a:r>
              <a:rPr lang="en-US" sz="2400" b="1" dirty="0" smtClean="0">
                <a:solidFill>
                  <a:schemeClr val="accent3">
                    <a:lumMod val="50000"/>
                  </a:schemeClr>
                </a:solidFill>
                <a:cs typeface="Times New Roman" pitchFamily="18" charset="0"/>
              </a:rPr>
              <a:t>:</a:t>
            </a:r>
            <a:r>
              <a:rPr lang="en-US" sz="2400" b="1" dirty="0">
                <a:solidFill>
                  <a:schemeClr val="accent3">
                    <a:lumMod val="50000"/>
                  </a:schemeClr>
                </a:solidFill>
                <a:cs typeface="Times New Roman" pitchFamily="18" charset="0"/>
              </a:rPr>
              <a:t>10.54 kg/cm</a:t>
            </a:r>
            <a:r>
              <a:rPr lang="en-US" sz="2400" b="1" baseline="30000" dirty="0">
                <a:solidFill>
                  <a:schemeClr val="accent3">
                    <a:lumMod val="50000"/>
                  </a:schemeClr>
                </a:solidFill>
                <a:cs typeface="Times New Roman" pitchFamily="18" charset="0"/>
              </a:rPr>
              <a:t>2</a:t>
            </a:r>
            <a:r>
              <a:rPr lang="en-US" sz="2400" b="1" dirty="0">
                <a:solidFill>
                  <a:schemeClr val="accent3">
                    <a:lumMod val="50000"/>
                  </a:schemeClr>
                </a:solidFill>
                <a:cs typeface="Times New Roman" pitchFamily="18" charset="0"/>
              </a:rPr>
              <a:t>(g)</a:t>
            </a:r>
            <a:r>
              <a:rPr lang="en-US" sz="2400" b="1" dirty="0">
                <a:cs typeface="Times New Roman" pitchFamily="18" charset="0"/>
              </a:rPr>
              <a:t/>
            </a:r>
            <a:br>
              <a:rPr lang="en-US" sz="2400" b="1" dirty="0">
                <a:cs typeface="Times New Roman" pitchFamily="18" charset="0"/>
              </a:rPr>
            </a:br>
            <a:endParaRPr lang="en-US" sz="2400" b="1" dirty="0">
              <a:cs typeface="Times New Roman" pitchFamily="18" charset="0"/>
            </a:endParaRPr>
          </a:p>
          <a:p>
            <a:pPr>
              <a:lnSpc>
                <a:spcPct val="90000"/>
              </a:lnSpc>
            </a:pPr>
            <a:r>
              <a:rPr lang="en-US" sz="2400" b="1" dirty="0">
                <a:solidFill>
                  <a:srgbClr val="002060"/>
                </a:solidFill>
                <a:cs typeface="Times New Roman" pitchFamily="18" charset="0"/>
              </a:rPr>
              <a:t>Type of Boiler</a:t>
            </a:r>
            <a:r>
              <a:rPr lang="en-US" sz="2400" b="1" dirty="0">
                <a:cs typeface="Times New Roman" pitchFamily="18" charset="0"/>
              </a:rPr>
              <a:t>		</a:t>
            </a:r>
            <a:r>
              <a:rPr lang="en-US" sz="2400" b="1" dirty="0" smtClean="0">
                <a:cs typeface="Times New Roman" pitchFamily="18" charset="0"/>
              </a:rPr>
              <a:t>		</a:t>
            </a:r>
            <a:r>
              <a:rPr lang="en-US" sz="2400" b="1" dirty="0" smtClean="0">
                <a:solidFill>
                  <a:schemeClr val="accent3">
                    <a:lumMod val="50000"/>
                  </a:schemeClr>
                </a:solidFill>
                <a:cs typeface="Times New Roman" pitchFamily="18" charset="0"/>
              </a:rPr>
              <a:t>:3 </a:t>
            </a:r>
            <a:r>
              <a:rPr lang="en-US" sz="2400" b="1" dirty="0">
                <a:solidFill>
                  <a:schemeClr val="accent3">
                    <a:lumMod val="50000"/>
                  </a:schemeClr>
                </a:solidFill>
                <a:cs typeface="Times New Roman" pitchFamily="18" charset="0"/>
              </a:rPr>
              <a:t>Pass Fire tube</a:t>
            </a:r>
            <a:r>
              <a:rPr lang="en-US" sz="2400" b="1" dirty="0">
                <a:cs typeface="Times New Roman" pitchFamily="18" charset="0"/>
              </a:rPr>
              <a:t/>
            </a:r>
            <a:br>
              <a:rPr lang="en-US" sz="2400" b="1" dirty="0">
                <a:cs typeface="Times New Roman" pitchFamily="18" charset="0"/>
              </a:rPr>
            </a:br>
            <a:endParaRPr lang="en-US" sz="2400" b="1" dirty="0">
              <a:cs typeface="Times New Roman" pitchFamily="18" charset="0"/>
            </a:endParaRPr>
          </a:p>
          <a:p>
            <a:pPr>
              <a:lnSpc>
                <a:spcPct val="90000"/>
              </a:lnSpc>
            </a:pPr>
            <a:r>
              <a:rPr lang="en-US" sz="2400" b="1" dirty="0">
                <a:solidFill>
                  <a:srgbClr val="002060"/>
                </a:solidFill>
                <a:cs typeface="Times New Roman" pitchFamily="18" charset="0"/>
              </a:rPr>
              <a:t>Fuel Fired </a:t>
            </a:r>
            <a:r>
              <a:rPr lang="en-US" sz="2400" b="1" dirty="0">
                <a:cs typeface="Times New Roman" pitchFamily="18" charset="0"/>
              </a:rPr>
              <a:t>			</a:t>
            </a:r>
            <a:r>
              <a:rPr lang="en-US" sz="2400" b="1" dirty="0" smtClean="0">
                <a:cs typeface="Times New Roman" pitchFamily="18" charset="0"/>
              </a:rPr>
              <a:t>	</a:t>
            </a:r>
            <a:r>
              <a:rPr lang="en-US" sz="2400" b="1" dirty="0" smtClean="0">
                <a:solidFill>
                  <a:schemeClr val="accent3">
                    <a:lumMod val="50000"/>
                  </a:schemeClr>
                </a:solidFill>
                <a:cs typeface="Times New Roman" pitchFamily="18" charset="0"/>
              </a:rPr>
              <a:t>	: Fuel Oil</a:t>
            </a:r>
          </a:p>
          <a:p>
            <a:pPr>
              <a:lnSpc>
                <a:spcPct val="90000"/>
              </a:lnSpc>
            </a:pPr>
            <a:endParaRPr lang="en-US" sz="2400" b="1" dirty="0">
              <a:cs typeface="Times New Roman" pitchFamily="18" charset="0"/>
            </a:endParaRPr>
          </a:p>
          <a:p>
            <a:pPr>
              <a:lnSpc>
                <a:spcPct val="90000"/>
              </a:lnSpc>
            </a:pPr>
            <a:r>
              <a:rPr lang="en-US" sz="2400" b="1" dirty="0">
                <a:solidFill>
                  <a:srgbClr val="002060"/>
                </a:solidFill>
              </a:rPr>
              <a:t>Heating surface</a:t>
            </a:r>
            <a:r>
              <a:rPr lang="en-US" sz="2400" b="1" dirty="0"/>
              <a:t>		</a:t>
            </a:r>
            <a:r>
              <a:rPr lang="en-US" sz="2400" b="1" dirty="0" smtClean="0"/>
              <a:t>	</a:t>
            </a:r>
            <a:r>
              <a:rPr lang="en-US" sz="2400" b="1" dirty="0" smtClean="0">
                <a:solidFill>
                  <a:schemeClr val="accent3">
                    <a:lumMod val="50000"/>
                  </a:schemeClr>
                </a:solidFill>
              </a:rPr>
              <a:t>	: M</a:t>
            </a:r>
            <a:r>
              <a:rPr lang="en-US" sz="2000" b="1" baseline="30000" dirty="0" smtClean="0">
                <a:solidFill>
                  <a:schemeClr val="accent3">
                    <a:lumMod val="50000"/>
                  </a:schemeClr>
                </a:solidFill>
                <a:cs typeface="Times New Roman" pitchFamily="18" charset="0"/>
              </a:rPr>
              <a:t>2</a:t>
            </a:r>
            <a:endParaRPr lang="en-US" sz="2400" b="1" dirty="0">
              <a:solidFill>
                <a:schemeClr val="accent3">
                  <a:lumMod val="50000"/>
                </a:schemeClr>
              </a:solidFill>
            </a:endParaRPr>
          </a:p>
        </p:txBody>
      </p:sp>
    </p:spTree>
    <p:extLst>
      <p:ext uri="{BB962C8B-B14F-4D97-AF65-F5344CB8AC3E}">
        <p14:creationId xmlns:p14="http://schemas.microsoft.com/office/powerpoint/2010/main" val="94428133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8"/>
          <p:cNvSpPr/>
          <p:nvPr/>
        </p:nvSpPr>
        <p:spPr>
          <a:xfrm>
            <a:off x="7182612" y="1411224"/>
            <a:ext cx="589788" cy="818388"/>
          </a:xfrm>
          <a:prstGeom prst="rect">
            <a:avLst/>
          </a:prstGeom>
          <a:blipFill>
            <a:blip r:embed="rId2" cstate="print"/>
            <a:stretch>
              <a:fillRect/>
            </a:stretch>
          </a:blipFill>
        </p:spPr>
        <p:txBody>
          <a:bodyPr wrap="square" lIns="0" tIns="0" rIns="0" bIns="0" rtlCol="0"/>
          <a:lstStyle/>
          <a:p>
            <a:endParaRPr/>
          </a:p>
        </p:txBody>
      </p:sp>
      <p:sp>
        <p:nvSpPr>
          <p:cNvPr id="9" name="object 9"/>
          <p:cNvSpPr txBox="1"/>
          <p:nvPr/>
        </p:nvSpPr>
        <p:spPr>
          <a:xfrm>
            <a:off x="1165352" y="1506982"/>
            <a:ext cx="6484620" cy="4836160"/>
          </a:xfrm>
          <a:prstGeom prst="rect">
            <a:avLst/>
          </a:prstGeom>
        </p:spPr>
        <p:txBody>
          <a:bodyPr vert="horz" wrap="square" lIns="0" tIns="13335" rIns="0" bIns="0" rtlCol="0">
            <a:spAutoFit/>
          </a:bodyPr>
          <a:lstStyle/>
          <a:p>
            <a:pPr marL="12700">
              <a:lnSpc>
                <a:spcPct val="100000"/>
              </a:lnSpc>
              <a:spcBef>
                <a:spcPts val="105"/>
              </a:spcBef>
            </a:pPr>
            <a:r>
              <a:rPr sz="2900" b="1" dirty="0">
                <a:solidFill>
                  <a:srgbClr val="FF0000"/>
                </a:solidFill>
                <a:latin typeface="Arial"/>
                <a:cs typeface="Arial"/>
              </a:rPr>
              <a:t>BOILER FEED </a:t>
            </a:r>
            <a:r>
              <a:rPr sz="2900" b="1" spc="-75" dirty="0">
                <a:solidFill>
                  <a:srgbClr val="FF0000"/>
                </a:solidFill>
                <a:latin typeface="Arial"/>
                <a:cs typeface="Arial"/>
              </a:rPr>
              <a:t>WATER</a:t>
            </a:r>
            <a:r>
              <a:rPr sz="2900" b="1" spc="-50" dirty="0">
                <a:solidFill>
                  <a:srgbClr val="FF0000"/>
                </a:solidFill>
                <a:latin typeface="Arial"/>
                <a:cs typeface="Arial"/>
              </a:rPr>
              <a:t> </a:t>
            </a:r>
            <a:r>
              <a:rPr sz="2900" b="1" spc="-25" dirty="0">
                <a:solidFill>
                  <a:srgbClr val="FF0000"/>
                </a:solidFill>
                <a:latin typeface="Arial"/>
                <a:cs typeface="Arial"/>
              </a:rPr>
              <a:t>TREATMENT</a:t>
            </a:r>
            <a:endParaRPr sz="2900" dirty="0">
              <a:latin typeface="Arial"/>
              <a:cs typeface="Arial"/>
            </a:endParaRPr>
          </a:p>
          <a:p>
            <a:pPr marL="121285">
              <a:lnSpc>
                <a:spcPct val="100000"/>
              </a:lnSpc>
              <a:spcBef>
                <a:spcPts val="2240"/>
              </a:spcBef>
            </a:pPr>
            <a:r>
              <a:rPr sz="2800" b="1" spc="-5" dirty="0">
                <a:solidFill>
                  <a:srgbClr val="000066"/>
                </a:solidFill>
                <a:latin typeface="Arial"/>
                <a:cs typeface="Arial"/>
              </a:rPr>
              <a:t>External water</a:t>
            </a:r>
            <a:r>
              <a:rPr sz="2800" b="1" spc="-10" dirty="0">
                <a:solidFill>
                  <a:srgbClr val="000066"/>
                </a:solidFill>
                <a:latin typeface="Arial"/>
                <a:cs typeface="Arial"/>
              </a:rPr>
              <a:t> </a:t>
            </a:r>
            <a:r>
              <a:rPr sz="2800" b="1" spc="-5" dirty="0">
                <a:solidFill>
                  <a:srgbClr val="000066"/>
                </a:solidFill>
                <a:latin typeface="Arial"/>
                <a:cs typeface="Arial"/>
              </a:rPr>
              <a:t>treatment:</a:t>
            </a:r>
            <a:endParaRPr sz="2800" dirty="0">
              <a:latin typeface="Arial"/>
              <a:cs typeface="Arial"/>
            </a:endParaRPr>
          </a:p>
          <a:p>
            <a:pPr marL="578485" marR="5080" indent="-457200">
              <a:lnSpc>
                <a:spcPct val="100000"/>
              </a:lnSpc>
              <a:spcBef>
                <a:spcPts val="1330"/>
              </a:spcBef>
              <a:buFont typeface="Arial"/>
              <a:buChar char="•"/>
              <a:tabLst>
                <a:tab pos="578485" algn="l"/>
                <a:tab pos="579120" algn="l"/>
              </a:tabLst>
            </a:pPr>
            <a:r>
              <a:rPr sz="2200" b="1" spc="-5" dirty="0">
                <a:solidFill>
                  <a:schemeClr val="bg2">
                    <a:lumMod val="10000"/>
                  </a:schemeClr>
                </a:solidFill>
                <a:latin typeface="Arial"/>
                <a:cs typeface="Arial"/>
              </a:rPr>
              <a:t>Removal of suspended/dissolved solids and  dissolved</a:t>
            </a:r>
            <a:r>
              <a:rPr sz="2200" b="1" spc="-40" dirty="0">
                <a:solidFill>
                  <a:schemeClr val="bg2">
                    <a:lumMod val="10000"/>
                  </a:schemeClr>
                </a:solidFill>
                <a:latin typeface="Arial"/>
                <a:cs typeface="Arial"/>
              </a:rPr>
              <a:t> </a:t>
            </a:r>
            <a:r>
              <a:rPr sz="2200" b="1" spc="-5" dirty="0">
                <a:solidFill>
                  <a:schemeClr val="bg2">
                    <a:lumMod val="10000"/>
                  </a:schemeClr>
                </a:solidFill>
                <a:latin typeface="Arial"/>
                <a:cs typeface="Arial"/>
              </a:rPr>
              <a:t>gases</a:t>
            </a:r>
            <a:endParaRPr sz="2200" dirty="0">
              <a:solidFill>
                <a:schemeClr val="bg2">
                  <a:lumMod val="10000"/>
                </a:schemeClr>
              </a:solidFill>
              <a:latin typeface="Arial"/>
              <a:cs typeface="Arial"/>
            </a:endParaRPr>
          </a:p>
          <a:p>
            <a:pPr marL="578485" indent="-457200">
              <a:lnSpc>
                <a:spcPct val="100000"/>
              </a:lnSpc>
              <a:spcBef>
                <a:spcPts val="1315"/>
              </a:spcBef>
              <a:buFont typeface="Arial"/>
              <a:buChar char="•"/>
              <a:tabLst>
                <a:tab pos="578485" algn="l"/>
                <a:tab pos="579120" algn="l"/>
              </a:tabLst>
            </a:pPr>
            <a:r>
              <a:rPr sz="2200" b="1" spc="-5" dirty="0">
                <a:solidFill>
                  <a:schemeClr val="bg2">
                    <a:lumMod val="10000"/>
                  </a:schemeClr>
                </a:solidFill>
                <a:latin typeface="Arial"/>
                <a:cs typeface="Arial"/>
              </a:rPr>
              <a:t>Pre-treatment: sedimentation and</a:t>
            </a:r>
            <a:r>
              <a:rPr sz="2200" b="1" spc="100" dirty="0">
                <a:solidFill>
                  <a:schemeClr val="bg2">
                    <a:lumMod val="10000"/>
                  </a:schemeClr>
                </a:solidFill>
                <a:latin typeface="Arial"/>
                <a:cs typeface="Arial"/>
              </a:rPr>
              <a:t> </a:t>
            </a:r>
            <a:r>
              <a:rPr sz="2200" b="1" spc="-5" dirty="0">
                <a:solidFill>
                  <a:schemeClr val="bg2">
                    <a:lumMod val="10000"/>
                  </a:schemeClr>
                </a:solidFill>
                <a:latin typeface="Arial"/>
                <a:cs typeface="Arial"/>
              </a:rPr>
              <a:t>settling</a:t>
            </a:r>
            <a:endParaRPr sz="2200" dirty="0">
              <a:solidFill>
                <a:schemeClr val="bg2">
                  <a:lumMod val="10000"/>
                </a:schemeClr>
              </a:solidFill>
              <a:latin typeface="Arial"/>
              <a:cs typeface="Arial"/>
            </a:endParaRPr>
          </a:p>
          <a:p>
            <a:pPr marL="578485" indent="-457200">
              <a:lnSpc>
                <a:spcPct val="100000"/>
              </a:lnSpc>
              <a:spcBef>
                <a:spcPts val="1320"/>
              </a:spcBef>
              <a:buFont typeface="Arial"/>
              <a:buChar char="•"/>
              <a:tabLst>
                <a:tab pos="578485" algn="l"/>
                <a:tab pos="579120" algn="l"/>
              </a:tabLst>
            </a:pPr>
            <a:r>
              <a:rPr sz="2200" b="1" spc="-5" dirty="0">
                <a:solidFill>
                  <a:schemeClr val="bg2">
                    <a:lumMod val="10000"/>
                  </a:schemeClr>
                </a:solidFill>
                <a:latin typeface="Arial"/>
                <a:cs typeface="Arial"/>
              </a:rPr>
              <a:t>First treatment stage: removal of</a:t>
            </a:r>
            <a:r>
              <a:rPr sz="2200" b="1" spc="80" dirty="0">
                <a:solidFill>
                  <a:schemeClr val="bg2">
                    <a:lumMod val="10000"/>
                  </a:schemeClr>
                </a:solidFill>
                <a:latin typeface="Arial"/>
                <a:cs typeface="Arial"/>
              </a:rPr>
              <a:t> </a:t>
            </a:r>
            <a:r>
              <a:rPr sz="2200" b="1" spc="-5" dirty="0">
                <a:solidFill>
                  <a:schemeClr val="bg2">
                    <a:lumMod val="10000"/>
                  </a:schemeClr>
                </a:solidFill>
                <a:latin typeface="Arial"/>
                <a:cs typeface="Arial"/>
              </a:rPr>
              <a:t>salts</a:t>
            </a:r>
            <a:endParaRPr sz="2200" dirty="0">
              <a:solidFill>
                <a:schemeClr val="bg2">
                  <a:lumMod val="10000"/>
                </a:schemeClr>
              </a:solidFill>
              <a:latin typeface="Arial"/>
              <a:cs typeface="Arial"/>
            </a:endParaRPr>
          </a:p>
          <a:p>
            <a:pPr marL="578485" indent="-457200">
              <a:lnSpc>
                <a:spcPct val="100000"/>
              </a:lnSpc>
              <a:spcBef>
                <a:spcPts val="1315"/>
              </a:spcBef>
              <a:buFont typeface="Arial"/>
              <a:buChar char="•"/>
              <a:tabLst>
                <a:tab pos="578485" algn="l"/>
                <a:tab pos="579120" algn="l"/>
              </a:tabLst>
            </a:pPr>
            <a:r>
              <a:rPr sz="2200" b="1" spc="-5" dirty="0">
                <a:solidFill>
                  <a:srgbClr val="000066"/>
                </a:solidFill>
                <a:latin typeface="Arial"/>
                <a:cs typeface="Arial"/>
              </a:rPr>
              <a:t>Processes</a:t>
            </a:r>
            <a:endParaRPr sz="2200" dirty="0">
              <a:latin typeface="Arial"/>
              <a:cs typeface="Arial"/>
            </a:endParaRPr>
          </a:p>
          <a:p>
            <a:pPr marL="1095375" lvl="1" indent="-457200">
              <a:lnSpc>
                <a:spcPct val="100000"/>
              </a:lnSpc>
              <a:spcBef>
                <a:spcPts val="790"/>
              </a:spcBef>
              <a:buAutoNum type="alphaLcParenR"/>
              <a:tabLst>
                <a:tab pos="1095375" algn="l"/>
                <a:tab pos="1096010" algn="l"/>
              </a:tabLst>
            </a:pPr>
            <a:r>
              <a:rPr sz="2200" b="1" spc="-5" dirty="0">
                <a:solidFill>
                  <a:srgbClr val="000066"/>
                </a:solidFill>
                <a:latin typeface="Arial"/>
                <a:cs typeface="Arial"/>
              </a:rPr>
              <a:t>Ion</a:t>
            </a:r>
            <a:r>
              <a:rPr sz="2200" b="1" spc="-55" dirty="0">
                <a:solidFill>
                  <a:srgbClr val="000066"/>
                </a:solidFill>
                <a:latin typeface="Arial"/>
                <a:cs typeface="Arial"/>
              </a:rPr>
              <a:t> </a:t>
            </a:r>
            <a:r>
              <a:rPr sz="2200" b="1" spc="-5" dirty="0">
                <a:solidFill>
                  <a:srgbClr val="000066"/>
                </a:solidFill>
                <a:latin typeface="Arial"/>
                <a:cs typeface="Arial"/>
              </a:rPr>
              <a:t>exchange</a:t>
            </a:r>
            <a:endParaRPr sz="2200" dirty="0">
              <a:latin typeface="Arial"/>
              <a:cs typeface="Arial"/>
            </a:endParaRPr>
          </a:p>
          <a:p>
            <a:pPr marL="1095375" lvl="1" indent="-457200">
              <a:lnSpc>
                <a:spcPct val="100000"/>
              </a:lnSpc>
              <a:spcBef>
                <a:spcPts val="795"/>
              </a:spcBef>
              <a:buAutoNum type="alphaLcParenR"/>
              <a:tabLst>
                <a:tab pos="1095375" algn="l"/>
                <a:tab pos="1096010" algn="l"/>
              </a:tabLst>
            </a:pPr>
            <a:r>
              <a:rPr sz="2200" b="1" spc="-5" dirty="0">
                <a:solidFill>
                  <a:srgbClr val="000066"/>
                </a:solidFill>
                <a:latin typeface="Arial"/>
                <a:cs typeface="Arial"/>
              </a:rPr>
              <a:t>Demineralization</a:t>
            </a:r>
            <a:endParaRPr sz="2200" dirty="0">
              <a:latin typeface="Arial"/>
              <a:cs typeface="Arial"/>
            </a:endParaRPr>
          </a:p>
          <a:p>
            <a:pPr marL="1095375" lvl="1" indent="-457200">
              <a:lnSpc>
                <a:spcPct val="100000"/>
              </a:lnSpc>
              <a:spcBef>
                <a:spcPts val="790"/>
              </a:spcBef>
              <a:buAutoNum type="alphaLcParenR"/>
              <a:tabLst>
                <a:tab pos="1095375" algn="l"/>
                <a:tab pos="1096010" algn="l"/>
              </a:tabLst>
            </a:pPr>
            <a:r>
              <a:rPr sz="2200" b="1" spc="-5" dirty="0">
                <a:solidFill>
                  <a:srgbClr val="000066"/>
                </a:solidFill>
                <a:latin typeface="Arial"/>
                <a:cs typeface="Arial"/>
              </a:rPr>
              <a:t>De-aeration</a:t>
            </a:r>
            <a:endParaRPr sz="2200" dirty="0">
              <a:latin typeface="Arial"/>
              <a:cs typeface="Arial"/>
            </a:endParaRPr>
          </a:p>
        </p:txBody>
      </p:sp>
      <p:sp>
        <p:nvSpPr>
          <p:cNvPr id="12" name="object 12"/>
          <p:cNvSpPr/>
          <p:nvPr/>
        </p:nvSpPr>
        <p:spPr>
          <a:xfrm>
            <a:off x="1313688" y="361188"/>
            <a:ext cx="5026152" cy="902208"/>
          </a:xfrm>
          <a:prstGeom prst="rect">
            <a:avLst/>
          </a:prstGeom>
          <a:blipFill>
            <a:blip r:embed="rId3" cstate="print"/>
            <a:stretch>
              <a:fillRect/>
            </a:stretch>
          </a:blipFill>
        </p:spPr>
        <p:txBody>
          <a:bodyPr wrap="square" lIns="0" tIns="0" rIns="0" bIns="0" rtlCol="0"/>
          <a:lstStyle/>
          <a:p>
            <a:endParaRPr/>
          </a:p>
        </p:txBody>
      </p:sp>
      <p:sp>
        <p:nvSpPr>
          <p:cNvPr id="13" name="object 13"/>
          <p:cNvSpPr/>
          <p:nvPr/>
        </p:nvSpPr>
        <p:spPr>
          <a:xfrm>
            <a:off x="5803391" y="361188"/>
            <a:ext cx="649224" cy="902208"/>
          </a:xfrm>
          <a:prstGeom prst="rect">
            <a:avLst/>
          </a:prstGeom>
          <a:blipFill>
            <a:blip r:embed="rId4" cstate="print"/>
            <a:stretch>
              <a:fillRect/>
            </a:stretch>
          </a:blipFill>
        </p:spPr>
        <p:txBody>
          <a:bodyPr wrap="square" lIns="0" tIns="0" rIns="0" bIns="0" rtlCol="0"/>
          <a:lstStyle/>
          <a:p>
            <a:endParaRPr/>
          </a:p>
        </p:txBody>
      </p:sp>
      <p:sp>
        <p:nvSpPr>
          <p:cNvPr id="14" name="object 14"/>
          <p:cNvSpPr txBox="1">
            <a:spLocks noGrp="1"/>
          </p:cNvSpPr>
          <p:nvPr>
            <p:ph type="title"/>
          </p:nvPr>
        </p:nvSpPr>
        <p:spPr>
          <a:xfrm>
            <a:off x="1554607" y="467055"/>
            <a:ext cx="4514850" cy="514350"/>
          </a:xfrm>
          <a:prstGeom prst="rect">
            <a:avLst/>
          </a:prstGeom>
        </p:spPr>
        <p:txBody>
          <a:bodyPr vert="horz" wrap="square" lIns="0" tIns="13335" rIns="0" bIns="0" rtlCol="0">
            <a:spAutoFit/>
          </a:bodyPr>
          <a:lstStyle/>
          <a:p>
            <a:pPr marL="12700">
              <a:lnSpc>
                <a:spcPct val="100000"/>
              </a:lnSpc>
              <a:spcBef>
                <a:spcPts val="105"/>
              </a:spcBef>
            </a:pPr>
            <a:r>
              <a:rPr spc="-5" dirty="0"/>
              <a:t>Assessment </a:t>
            </a:r>
            <a:r>
              <a:rPr dirty="0"/>
              <a:t>of a</a:t>
            </a:r>
            <a:r>
              <a:rPr spc="-80" dirty="0"/>
              <a:t> </a:t>
            </a:r>
            <a:r>
              <a:rPr spc="-5" dirty="0"/>
              <a:t>Boiler</a:t>
            </a:r>
          </a:p>
        </p:txBody>
      </p:sp>
      <p:sp>
        <p:nvSpPr>
          <p:cNvPr id="15" name="object 15"/>
          <p:cNvSpPr txBox="1"/>
          <p:nvPr/>
        </p:nvSpPr>
        <p:spPr>
          <a:xfrm>
            <a:off x="8730488" y="6516328"/>
            <a:ext cx="205740" cy="222885"/>
          </a:xfrm>
          <a:prstGeom prst="rect">
            <a:avLst/>
          </a:prstGeom>
        </p:spPr>
        <p:txBody>
          <a:bodyPr vert="horz" wrap="square" lIns="0" tIns="0" rIns="0" bIns="0" rtlCol="0">
            <a:spAutoFit/>
          </a:bodyPr>
          <a:lstStyle/>
          <a:p>
            <a:pPr marL="12700">
              <a:lnSpc>
                <a:spcPts val="1630"/>
              </a:lnSpc>
            </a:pPr>
            <a:r>
              <a:rPr sz="1400" spc="0" dirty="0">
                <a:latin typeface="Times New Roman"/>
                <a:cs typeface="Times New Roman"/>
              </a:rPr>
              <a:t>38</a:t>
            </a:r>
            <a:endParaRPr sz="1400">
              <a:latin typeface="Times New Roman"/>
              <a:cs typeface="Times New Roman"/>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8"/>
          <p:cNvSpPr/>
          <p:nvPr/>
        </p:nvSpPr>
        <p:spPr>
          <a:xfrm>
            <a:off x="6646672" y="1484375"/>
            <a:ext cx="589787" cy="818388"/>
          </a:xfrm>
          <a:prstGeom prst="rect">
            <a:avLst/>
          </a:prstGeom>
          <a:blipFill>
            <a:blip r:embed="rId2" cstate="print"/>
            <a:stretch>
              <a:fillRect/>
            </a:stretch>
          </a:blipFill>
        </p:spPr>
        <p:txBody>
          <a:bodyPr wrap="square" lIns="0" tIns="0" rIns="0" bIns="0" rtlCol="0"/>
          <a:lstStyle/>
          <a:p>
            <a:endParaRPr/>
          </a:p>
        </p:txBody>
      </p:sp>
      <p:sp>
        <p:nvSpPr>
          <p:cNvPr id="9" name="object 9"/>
          <p:cNvSpPr/>
          <p:nvPr/>
        </p:nvSpPr>
        <p:spPr>
          <a:xfrm>
            <a:off x="3779393" y="4570857"/>
            <a:ext cx="398145" cy="987425"/>
          </a:xfrm>
          <a:custGeom>
            <a:avLst/>
            <a:gdLst/>
            <a:ahLst/>
            <a:cxnLst/>
            <a:rect l="l" t="t" r="r" b="b"/>
            <a:pathLst>
              <a:path w="398145" h="987425">
                <a:moveTo>
                  <a:pt x="198882" y="0"/>
                </a:moveTo>
                <a:lnTo>
                  <a:pt x="0" y="0"/>
                </a:lnTo>
                <a:lnTo>
                  <a:pt x="0" y="987171"/>
                </a:lnTo>
                <a:lnTo>
                  <a:pt x="198882" y="987171"/>
                </a:lnTo>
                <a:lnTo>
                  <a:pt x="225872" y="982665"/>
                </a:lnTo>
                <a:lnTo>
                  <a:pt x="276302" y="948382"/>
                </a:lnTo>
                <a:lnTo>
                  <a:pt x="320419" y="884323"/>
                </a:lnTo>
                <a:lnTo>
                  <a:pt x="339518" y="842597"/>
                </a:lnTo>
                <a:lnTo>
                  <a:pt x="356329" y="795190"/>
                </a:lnTo>
                <a:lnTo>
                  <a:pt x="370614" y="742691"/>
                </a:lnTo>
                <a:lnTo>
                  <a:pt x="382137" y="685686"/>
                </a:lnTo>
                <a:lnTo>
                  <a:pt x="390660" y="624765"/>
                </a:lnTo>
                <a:lnTo>
                  <a:pt x="395948" y="560514"/>
                </a:lnTo>
                <a:lnTo>
                  <a:pt x="397763" y="493522"/>
                </a:lnTo>
                <a:lnTo>
                  <a:pt x="395948" y="426558"/>
                </a:lnTo>
                <a:lnTo>
                  <a:pt x="390660" y="362332"/>
                </a:lnTo>
                <a:lnTo>
                  <a:pt x="382137" y="301430"/>
                </a:lnTo>
                <a:lnTo>
                  <a:pt x="370614" y="244442"/>
                </a:lnTo>
                <a:lnTo>
                  <a:pt x="356329" y="191955"/>
                </a:lnTo>
                <a:lnTo>
                  <a:pt x="339518" y="144557"/>
                </a:lnTo>
                <a:lnTo>
                  <a:pt x="320419" y="102838"/>
                </a:lnTo>
                <a:lnTo>
                  <a:pt x="299268" y="67385"/>
                </a:lnTo>
                <a:lnTo>
                  <a:pt x="251758" y="17630"/>
                </a:lnTo>
                <a:lnTo>
                  <a:pt x="198882" y="0"/>
                </a:lnTo>
                <a:close/>
              </a:path>
            </a:pathLst>
          </a:custGeom>
          <a:solidFill>
            <a:srgbClr val="FFFF66"/>
          </a:solidFill>
        </p:spPr>
        <p:txBody>
          <a:bodyPr wrap="square" lIns="0" tIns="0" rIns="0" bIns="0" rtlCol="0"/>
          <a:lstStyle/>
          <a:p>
            <a:endParaRPr/>
          </a:p>
        </p:txBody>
      </p:sp>
      <p:sp>
        <p:nvSpPr>
          <p:cNvPr id="10" name="object 10"/>
          <p:cNvSpPr/>
          <p:nvPr/>
        </p:nvSpPr>
        <p:spPr>
          <a:xfrm>
            <a:off x="3779393" y="4570857"/>
            <a:ext cx="398145" cy="987425"/>
          </a:xfrm>
          <a:custGeom>
            <a:avLst/>
            <a:gdLst/>
            <a:ahLst/>
            <a:cxnLst/>
            <a:rect l="l" t="t" r="r" b="b"/>
            <a:pathLst>
              <a:path w="398145" h="987425">
                <a:moveTo>
                  <a:pt x="0" y="0"/>
                </a:moveTo>
                <a:lnTo>
                  <a:pt x="198882" y="0"/>
                </a:lnTo>
                <a:lnTo>
                  <a:pt x="225872" y="4505"/>
                </a:lnTo>
                <a:lnTo>
                  <a:pt x="276302" y="38786"/>
                </a:lnTo>
                <a:lnTo>
                  <a:pt x="320419" y="102838"/>
                </a:lnTo>
                <a:lnTo>
                  <a:pt x="339518" y="144557"/>
                </a:lnTo>
                <a:lnTo>
                  <a:pt x="356329" y="191955"/>
                </a:lnTo>
                <a:lnTo>
                  <a:pt x="370614" y="244442"/>
                </a:lnTo>
                <a:lnTo>
                  <a:pt x="382137" y="301430"/>
                </a:lnTo>
                <a:lnTo>
                  <a:pt x="390660" y="362332"/>
                </a:lnTo>
                <a:lnTo>
                  <a:pt x="395948" y="426558"/>
                </a:lnTo>
                <a:lnTo>
                  <a:pt x="397763" y="493522"/>
                </a:lnTo>
                <a:lnTo>
                  <a:pt x="395948" y="560514"/>
                </a:lnTo>
                <a:lnTo>
                  <a:pt x="390660" y="624765"/>
                </a:lnTo>
                <a:lnTo>
                  <a:pt x="382137" y="685686"/>
                </a:lnTo>
                <a:lnTo>
                  <a:pt x="370614" y="742691"/>
                </a:lnTo>
                <a:lnTo>
                  <a:pt x="356329" y="795190"/>
                </a:lnTo>
                <a:lnTo>
                  <a:pt x="339518" y="842597"/>
                </a:lnTo>
                <a:lnTo>
                  <a:pt x="320419" y="884323"/>
                </a:lnTo>
                <a:lnTo>
                  <a:pt x="299268" y="919781"/>
                </a:lnTo>
                <a:lnTo>
                  <a:pt x="251758" y="969539"/>
                </a:lnTo>
                <a:lnTo>
                  <a:pt x="198882" y="987171"/>
                </a:lnTo>
                <a:lnTo>
                  <a:pt x="0" y="987171"/>
                </a:lnTo>
                <a:lnTo>
                  <a:pt x="0" y="0"/>
                </a:lnTo>
                <a:close/>
              </a:path>
            </a:pathLst>
          </a:custGeom>
          <a:ln w="9524">
            <a:solidFill>
              <a:srgbClr val="000000"/>
            </a:solidFill>
          </a:ln>
        </p:spPr>
        <p:txBody>
          <a:bodyPr wrap="square" lIns="0" tIns="0" rIns="0" bIns="0" rtlCol="0"/>
          <a:lstStyle/>
          <a:p>
            <a:endParaRPr/>
          </a:p>
        </p:txBody>
      </p:sp>
      <p:sp>
        <p:nvSpPr>
          <p:cNvPr id="11" name="object 11"/>
          <p:cNvSpPr/>
          <p:nvPr/>
        </p:nvSpPr>
        <p:spPr>
          <a:xfrm>
            <a:off x="1357502" y="4575936"/>
            <a:ext cx="398145" cy="987425"/>
          </a:xfrm>
          <a:custGeom>
            <a:avLst/>
            <a:gdLst/>
            <a:ahLst/>
            <a:cxnLst/>
            <a:rect l="l" t="t" r="r" b="b"/>
            <a:pathLst>
              <a:path w="398144" h="987425">
                <a:moveTo>
                  <a:pt x="397637" y="0"/>
                </a:moveTo>
                <a:lnTo>
                  <a:pt x="198755" y="0"/>
                </a:lnTo>
                <a:lnTo>
                  <a:pt x="171793" y="4505"/>
                </a:lnTo>
                <a:lnTo>
                  <a:pt x="121408" y="38786"/>
                </a:lnTo>
                <a:lnTo>
                  <a:pt x="77319" y="102838"/>
                </a:lnTo>
                <a:lnTo>
                  <a:pt x="58229" y="144557"/>
                </a:lnTo>
                <a:lnTo>
                  <a:pt x="41425" y="191955"/>
                </a:lnTo>
                <a:lnTo>
                  <a:pt x="27145" y="244442"/>
                </a:lnTo>
                <a:lnTo>
                  <a:pt x="15624" y="301430"/>
                </a:lnTo>
                <a:lnTo>
                  <a:pt x="7102" y="362332"/>
                </a:lnTo>
                <a:lnTo>
                  <a:pt x="1815" y="426558"/>
                </a:lnTo>
                <a:lnTo>
                  <a:pt x="0" y="493521"/>
                </a:lnTo>
                <a:lnTo>
                  <a:pt x="1815" y="560514"/>
                </a:lnTo>
                <a:lnTo>
                  <a:pt x="7102" y="624765"/>
                </a:lnTo>
                <a:lnTo>
                  <a:pt x="15624" y="685686"/>
                </a:lnTo>
                <a:lnTo>
                  <a:pt x="27145" y="742691"/>
                </a:lnTo>
                <a:lnTo>
                  <a:pt x="41425" y="795190"/>
                </a:lnTo>
                <a:lnTo>
                  <a:pt x="58229" y="842597"/>
                </a:lnTo>
                <a:lnTo>
                  <a:pt x="77319" y="884323"/>
                </a:lnTo>
                <a:lnTo>
                  <a:pt x="98457" y="919781"/>
                </a:lnTo>
                <a:lnTo>
                  <a:pt x="145932" y="969539"/>
                </a:lnTo>
                <a:lnTo>
                  <a:pt x="198755" y="987171"/>
                </a:lnTo>
                <a:lnTo>
                  <a:pt x="397637" y="987171"/>
                </a:lnTo>
                <a:lnTo>
                  <a:pt x="397637" y="0"/>
                </a:lnTo>
                <a:close/>
              </a:path>
            </a:pathLst>
          </a:custGeom>
          <a:solidFill>
            <a:srgbClr val="FFFF66"/>
          </a:solidFill>
        </p:spPr>
        <p:txBody>
          <a:bodyPr wrap="square" lIns="0" tIns="0" rIns="0" bIns="0" rtlCol="0"/>
          <a:lstStyle/>
          <a:p>
            <a:endParaRPr/>
          </a:p>
        </p:txBody>
      </p:sp>
      <p:sp>
        <p:nvSpPr>
          <p:cNvPr id="12" name="object 12"/>
          <p:cNvSpPr/>
          <p:nvPr/>
        </p:nvSpPr>
        <p:spPr>
          <a:xfrm>
            <a:off x="1357502" y="4575936"/>
            <a:ext cx="398145" cy="987425"/>
          </a:xfrm>
          <a:custGeom>
            <a:avLst/>
            <a:gdLst/>
            <a:ahLst/>
            <a:cxnLst/>
            <a:rect l="l" t="t" r="r" b="b"/>
            <a:pathLst>
              <a:path w="398144" h="987425">
                <a:moveTo>
                  <a:pt x="397637" y="0"/>
                </a:moveTo>
                <a:lnTo>
                  <a:pt x="198755" y="0"/>
                </a:lnTo>
                <a:lnTo>
                  <a:pt x="171793" y="4505"/>
                </a:lnTo>
                <a:lnTo>
                  <a:pt x="121408" y="38786"/>
                </a:lnTo>
                <a:lnTo>
                  <a:pt x="77319" y="102838"/>
                </a:lnTo>
                <a:lnTo>
                  <a:pt x="58229" y="144557"/>
                </a:lnTo>
                <a:lnTo>
                  <a:pt x="41425" y="191955"/>
                </a:lnTo>
                <a:lnTo>
                  <a:pt x="27145" y="244442"/>
                </a:lnTo>
                <a:lnTo>
                  <a:pt x="15624" y="301430"/>
                </a:lnTo>
                <a:lnTo>
                  <a:pt x="7102" y="362332"/>
                </a:lnTo>
                <a:lnTo>
                  <a:pt x="1815" y="426558"/>
                </a:lnTo>
                <a:lnTo>
                  <a:pt x="0" y="493521"/>
                </a:lnTo>
                <a:lnTo>
                  <a:pt x="1815" y="560514"/>
                </a:lnTo>
                <a:lnTo>
                  <a:pt x="7102" y="624765"/>
                </a:lnTo>
                <a:lnTo>
                  <a:pt x="15624" y="685686"/>
                </a:lnTo>
                <a:lnTo>
                  <a:pt x="27145" y="742691"/>
                </a:lnTo>
                <a:lnTo>
                  <a:pt x="41425" y="795190"/>
                </a:lnTo>
                <a:lnTo>
                  <a:pt x="58229" y="842597"/>
                </a:lnTo>
                <a:lnTo>
                  <a:pt x="77319" y="884323"/>
                </a:lnTo>
                <a:lnTo>
                  <a:pt x="98457" y="919781"/>
                </a:lnTo>
                <a:lnTo>
                  <a:pt x="145932" y="969539"/>
                </a:lnTo>
                <a:lnTo>
                  <a:pt x="198755" y="987171"/>
                </a:lnTo>
                <a:lnTo>
                  <a:pt x="397637" y="987171"/>
                </a:lnTo>
                <a:lnTo>
                  <a:pt x="397637" y="0"/>
                </a:lnTo>
                <a:close/>
              </a:path>
            </a:pathLst>
          </a:custGeom>
          <a:ln w="9525">
            <a:solidFill>
              <a:srgbClr val="000000"/>
            </a:solidFill>
          </a:ln>
        </p:spPr>
        <p:txBody>
          <a:bodyPr wrap="square" lIns="0" tIns="0" rIns="0" bIns="0" rtlCol="0"/>
          <a:lstStyle/>
          <a:p>
            <a:endParaRPr/>
          </a:p>
        </p:txBody>
      </p:sp>
      <p:sp>
        <p:nvSpPr>
          <p:cNvPr id="13" name="object 13"/>
          <p:cNvSpPr/>
          <p:nvPr/>
        </p:nvSpPr>
        <p:spPr>
          <a:xfrm>
            <a:off x="2504948" y="3403472"/>
            <a:ext cx="666115" cy="127000"/>
          </a:xfrm>
          <a:custGeom>
            <a:avLst/>
            <a:gdLst/>
            <a:ahLst/>
            <a:cxnLst/>
            <a:rect l="l" t="t" r="r" b="b"/>
            <a:pathLst>
              <a:path w="666114" h="127000">
                <a:moveTo>
                  <a:pt x="0" y="126873"/>
                </a:moveTo>
                <a:lnTo>
                  <a:pt x="0" y="63373"/>
                </a:lnTo>
                <a:lnTo>
                  <a:pt x="8787" y="48825"/>
                </a:lnTo>
                <a:lnTo>
                  <a:pt x="73098" y="23714"/>
                </a:lnTo>
                <a:lnTo>
                  <a:pt x="124627" y="13905"/>
                </a:lnTo>
                <a:lnTo>
                  <a:pt x="186408" y="6432"/>
                </a:lnTo>
                <a:lnTo>
                  <a:pt x="256445" y="1670"/>
                </a:lnTo>
                <a:lnTo>
                  <a:pt x="332740" y="0"/>
                </a:lnTo>
                <a:lnTo>
                  <a:pt x="409081" y="1670"/>
                </a:lnTo>
                <a:lnTo>
                  <a:pt x="479152" y="6432"/>
                </a:lnTo>
                <a:lnTo>
                  <a:pt x="540955" y="13905"/>
                </a:lnTo>
                <a:lnTo>
                  <a:pt x="592498" y="23714"/>
                </a:lnTo>
                <a:lnTo>
                  <a:pt x="631784" y="35480"/>
                </a:lnTo>
                <a:lnTo>
                  <a:pt x="665607" y="63373"/>
                </a:lnTo>
                <a:lnTo>
                  <a:pt x="665607" y="126873"/>
                </a:lnTo>
                <a:lnTo>
                  <a:pt x="0" y="126873"/>
                </a:lnTo>
                <a:close/>
              </a:path>
            </a:pathLst>
          </a:custGeom>
          <a:ln w="9524">
            <a:solidFill>
              <a:srgbClr val="000000"/>
            </a:solidFill>
          </a:ln>
        </p:spPr>
        <p:txBody>
          <a:bodyPr wrap="square" lIns="0" tIns="0" rIns="0" bIns="0" rtlCol="0"/>
          <a:lstStyle/>
          <a:p>
            <a:endParaRPr/>
          </a:p>
        </p:txBody>
      </p:sp>
      <p:sp>
        <p:nvSpPr>
          <p:cNvPr id="14" name="object 14"/>
          <p:cNvSpPr/>
          <p:nvPr/>
        </p:nvSpPr>
        <p:spPr>
          <a:xfrm>
            <a:off x="2504948" y="3530384"/>
            <a:ext cx="666115" cy="647065"/>
          </a:xfrm>
          <a:custGeom>
            <a:avLst/>
            <a:gdLst/>
            <a:ahLst/>
            <a:cxnLst/>
            <a:rect l="l" t="t" r="r" b="b"/>
            <a:pathLst>
              <a:path w="666114" h="647064">
                <a:moveTo>
                  <a:pt x="0" y="646899"/>
                </a:moveTo>
                <a:lnTo>
                  <a:pt x="665607" y="646899"/>
                </a:lnTo>
                <a:lnTo>
                  <a:pt x="665607" y="0"/>
                </a:lnTo>
                <a:lnTo>
                  <a:pt x="0" y="0"/>
                </a:lnTo>
                <a:lnTo>
                  <a:pt x="0" y="646899"/>
                </a:lnTo>
                <a:close/>
              </a:path>
            </a:pathLst>
          </a:custGeom>
          <a:solidFill>
            <a:srgbClr val="CCFFCC"/>
          </a:solidFill>
        </p:spPr>
        <p:txBody>
          <a:bodyPr wrap="square" lIns="0" tIns="0" rIns="0" bIns="0" rtlCol="0"/>
          <a:lstStyle/>
          <a:p>
            <a:endParaRPr/>
          </a:p>
        </p:txBody>
      </p:sp>
      <p:sp>
        <p:nvSpPr>
          <p:cNvPr id="15" name="object 15"/>
          <p:cNvSpPr/>
          <p:nvPr/>
        </p:nvSpPr>
        <p:spPr>
          <a:xfrm>
            <a:off x="2504948" y="3530384"/>
            <a:ext cx="666115" cy="647065"/>
          </a:xfrm>
          <a:custGeom>
            <a:avLst/>
            <a:gdLst/>
            <a:ahLst/>
            <a:cxnLst/>
            <a:rect l="l" t="t" r="r" b="b"/>
            <a:pathLst>
              <a:path w="666114" h="647064">
                <a:moveTo>
                  <a:pt x="0" y="646899"/>
                </a:moveTo>
                <a:lnTo>
                  <a:pt x="665607" y="646899"/>
                </a:lnTo>
                <a:lnTo>
                  <a:pt x="665607" y="0"/>
                </a:lnTo>
                <a:lnTo>
                  <a:pt x="0" y="0"/>
                </a:lnTo>
                <a:lnTo>
                  <a:pt x="0" y="646899"/>
                </a:lnTo>
                <a:close/>
              </a:path>
            </a:pathLst>
          </a:custGeom>
          <a:ln w="9524">
            <a:solidFill>
              <a:srgbClr val="000000"/>
            </a:solidFill>
          </a:ln>
        </p:spPr>
        <p:txBody>
          <a:bodyPr wrap="square" lIns="0" tIns="0" rIns="0" bIns="0" rtlCol="0"/>
          <a:lstStyle/>
          <a:p>
            <a:endParaRPr/>
          </a:p>
        </p:txBody>
      </p:sp>
      <p:sp>
        <p:nvSpPr>
          <p:cNvPr id="16" name="object 16"/>
          <p:cNvSpPr/>
          <p:nvPr/>
        </p:nvSpPr>
        <p:spPr>
          <a:xfrm>
            <a:off x="2508377" y="4176140"/>
            <a:ext cx="666115" cy="127000"/>
          </a:xfrm>
          <a:custGeom>
            <a:avLst/>
            <a:gdLst/>
            <a:ahLst/>
            <a:cxnLst/>
            <a:rect l="l" t="t" r="r" b="b"/>
            <a:pathLst>
              <a:path w="666114" h="127000">
                <a:moveTo>
                  <a:pt x="665606" y="0"/>
                </a:moveTo>
                <a:lnTo>
                  <a:pt x="0" y="0"/>
                </a:lnTo>
                <a:lnTo>
                  <a:pt x="0" y="63372"/>
                </a:lnTo>
                <a:lnTo>
                  <a:pt x="33819" y="91290"/>
                </a:lnTo>
                <a:lnTo>
                  <a:pt x="73098" y="103081"/>
                </a:lnTo>
                <a:lnTo>
                  <a:pt x="124627" y="112917"/>
                </a:lnTo>
                <a:lnTo>
                  <a:pt x="186408" y="120415"/>
                </a:lnTo>
                <a:lnTo>
                  <a:pt x="256445" y="125194"/>
                </a:lnTo>
                <a:lnTo>
                  <a:pt x="332739" y="126872"/>
                </a:lnTo>
                <a:lnTo>
                  <a:pt x="409081" y="125194"/>
                </a:lnTo>
                <a:lnTo>
                  <a:pt x="479152" y="120415"/>
                </a:lnTo>
                <a:lnTo>
                  <a:pt x="540955" y="112917"/>
                </a:lnTo>
                <a:lnTo>
                  <a:pt x="592498" y="103081"/>
                </a:lnTo>
                <a:lnTo>
                  <a:pt x="631784" y="91290"/>
                </a:lnTo>
                <a:lnTo>
                  <a:pt x="665606" y="63372"/>
                </a:lnTo>
                <a:lnTo>
                  <a:pt x="665606" y="0"/>
                </a:lnTo>
                <a:close/>
              </a:path>
            </a:pathLst>
          </a:custGeom>
          <a:solidFill>
            <a:srgbClr val="CCFFCC"/>
          </a:solidFill>
        </p:spPr>
        <p:txBody>
          <a:bodyPr wrap="square" lIns="0" tIns="0" rIns="0" bIns="0" rtlCol="0"/>
          <a:lstStyle/>
          <a:p>
            <a:endParaRPr/>
          </a:p>
        </p:txBody>
      </p:sp>
      <p:sp>
        <p:nvSpPr>
          <p:cNvPr id="17" name="object 17"/>
          <p:cNvSpPr/>
          <p:nvPr/>
        </p:nvSpPr>
        <p:spPr>
          <a:xfrm>
            <a:off x="2508377" y="4176140"/>
            <a:ext cx="666115" cy="127000"/>
          </a:xfrm>
          <a:custGeom>
            <a:avLst/>
            <a:gdLst/>
            <a:ahLst/>
            <a:cxnLst/>
            <a:rect l="l" t="t" r="r" b="b"/>
            <a:pathLst>
              <a:path w="666114" h="127000">
                <a:moveTo>
                  <a:pt x="0" y="0"/>
                </a:moveTo>
                <a:lnTo>
                  <a:pt x="0" y="63372"/>
                </a:lnTo>
                <a:lnTo>
                  <a:pt x="8787" y="77927"/>
                </a:lnTo>
                <a:lnTo>
                  <a:pt x="73098" y="103081"/>
                </a:lnTo>
                <a:lnTo>
                  <a:pt x="124627" y="112917"/>
                </a:lnTo>
                <a:lnTo>
                  <a:pt x="186408" y="120415"/>
                </a:lnTo>
                <a:lnTo>
                  <a:pt x="256445" y="125194"/>
                </a:lnTo>
                <a:lnTo>
                  <a:pt x="332739" y="126872"/>
                </a:lnTo>
                <a:lnTo>
                  <a:pt x="409081" y="125194"/>
                </a:lnTo>
                <a:lnTo>
                  <a:pt x="479152" y="120415"/>
                </a:lnTo>
                <a:lnTo>
                  <a:pt x="540955" y="112917"/>
                </a:lnTo>
                <a:lnTo>
                  <a:pt x="592498" y="103081"/>
                </a:lnTo>
                <a:lnTo>
                  <a:pt x="631784" y="91290"/>
                </a:lnTo>
                <a:lnTo>
                  <a:pt x="665606" y="63372"/>
                </a:lnTo>
                <a:lnTo>
                  <a:pt x="665606" y="0"/>
                </a:lnTo>
                <a:lnTo>
                  <a:pt x="0" y="0"/>
                </a:lnTo>
                <a:close/>
              </a:path>
            </a:pathLst>
          </a:custGeom>
          <a:ln w="9525">
            <a:solidFill>
              <a:srgbClr val="000000"/>
            </a:solidFill>
          </a:ln>
        </p:spPr>
        <p:txBody>
          <a:bodyPr wrap="square" lIns="0" tIns="0" rIns="0" bIns="0" rtlCol="0"/>
          <a:lstStyle/>
          <a:p>
            <a:endParaRPr/>
          </a:p>
        </p:txBody>
      </p:sp>
      <p:sp>
        <p:nvSpPr>
          <p:cNvPr id="18" name="object 18"/>
          <p:cNvSpPr/>
          <p:nvPr/>
        </p:nvSpPr>
        <p:spPr>
          <a:xfrm>
            <a:off x="2646171" y="3422484"/>
            <a:ext cx="407670" cy="691515"/>
          </a:xfrm>
          <a:custGeom>
            <a:avLst/>
            <a:gdLst/>
            <a:ahLst/>
            <a:cxnLst/>
            <a:rect l="l" t="t" r="r" b="b"/>
            <a:pathLst>
              <a:path w="407670" h="691514">
                <a:moveTo>
                  <a:pt x="0" y="691299"/>
                </a:moveTo>
                <a:lnTo>
                  <a:pt x="407225" y="691299"/>
                </a:lnTo>
                <a:lnTo>
                  <a:pt x="407225" y="0"/>
                </a:lnTo>
                <a:lnTo>
                  <a:pt x="0" y="0"/>
                </a:lnTo>
                <a:lnTo>
                  <a:pt x="0" y="691299"/>
                </a:lnTo>
                <a:close/>
              </a:path>
            </a:pathLst>
          </a:custGeom>
          <a:solidFill>
            <a:srgbClr val="FF9966"/>
          </a:solidFill>
        </p:spPr>
        <p:txBody>
          <a:bodyPr wrap="square" lIns="0" tIns="0" rIns="0" bIns="0" rtlCol="0"/>
          <a:lstStyle/>
          <a:p>
            <a:endParaRPr/>
          </a:p>
        </p:txBody>
      </p:sp>
      <p:sp>
        <p:nvSpPr>
          <p:cNvPr id="19" name="object 19"/>
          <p:cNvSpPr/>
          <p:nvPr/>
        </p:nvSpPr>
        <p:spPr>
          <a:xfrm>
            <a:off x="2646171" y="3422484"/>
            <a:ext cx="407670" cy="691515"/>
          </a:xfrm>
          <a:custGeom>
            <a:avLst/>
            <a:gdLst/>
            <a:ahLst/>
            <a:cxnLst/>
            <a:rect l="l" t="t" r="r" b="b"/>
            <a:pathLst>
              <a:path w="407670" h="691514">
                <a:moveTo>
                  <a:pt x="0" y="691299"/>
                </a:moveTo>
                <a:lnTo>
                  <a:pt x="407225" y="691299"/>
                </a:lnTo>
                <a:lnTo>
                  <a:pt x="407225" y="0"/>
                </a:lnTo>
                <a:lnTo>
                  <a:pt x="0" y="0"/>
                </a:lnTo>
                <a:lnTo>
                  <a:pt x="0" y="691299"/>
                </a:lnTo>
                <a:close/>
              </a:path>
            </a:pathLst>
          </a:custGeom>
          <a:ln w="9525">
            <a:solidFill>
              <a:srgbClr val="000000"/>
            </a:solidFill>
          </a:ln>
        </p:spPr>
        <p:txBody>
          <a:bodyPr wrap="square" lIns="0" tIns="0" rIns="0" bIns="0" rtlCol="0"/>
          <a:lstStyle/>
          <a:p>
            <a:endParaRPr/>
          </a:p>
        </p:txBody>
      </p:sp>
      <p:sp>
        <p:nvSpPr>
          <p:cNvPr id="20" name="object 20"/>
          <p:cNvSpPr/>
          <p:nvPr/>
        </p:nvSpPr>
        <p:spPr>
          <a:xfrm>
            <a:off x="1761743" y="3507613"/>
            <a:ext cx="1263015" cy="0"/>
          </a:xfrm>
          <a:custGeom>
            <a:avLst/>
            <a:gdLst/>
            <a:ahLst/>
            <a:cxnLst/>
            <a:rect l="l" t="t" r="r" b="b"/>
            <a:pathLst>
              <a:path w="1263014">
                <a:moveTo>
                  <a:pt x="0" y="0"/>
                </a:moveTo>
                <a:lnTo>
                  <a:pt x="1262634" y="0"/>
                </a:lnTo>
              </a:path>
            </a:pathLst>
          </a:custGeom>
          <a:ln w="76200">
            <a:solidFill>
              <a:srgbClr val="000000"/>
            </a:solidFill>
          </a:ln>
        </p:spPr>
        <p:txBody>
          <a:bodyPr wrap="square" lIns="0" tIns="0" rIns="0" bIns="0" rtlCol="0"/>
          <a:lstStyle/>
          <a:p>
            <a:endParaRPr/>
          </a:p>
        </p:txBody>
      </p:sp>
      <p:sp>
        <p:nvSpPr>
          <p:cNvPr id="21" name="object 21"/>
          <p:cNvSpPr/>
          <p:nvPr/>
        </p:nvSpPr>
        <p:spPr>
          <a:xfrm>
            <a:off x="3182874" y="3953890"/>
            <a:ext cx="1263015" cy="0"/>
          </a:xfrm>
          <a:custGeom>
            <a:avLst/>
            <a:gdLst/>
            <a:ahLst/>
            <a:cxnLst/>
            <a:rect l="l" t="t" r="r" b="b"/>
            <a:pathLst>
              <a:path w="1263014">
                <a:moveTo>
                  <a:pt x="0" y="0"/>
                </a:moveTo>
                <a:lnTo>
                  <a:pt x="1262633" y="0"/>
                </a:lnTo>
              </a:path>
            </a:pathLst>
          </a:custGeom>
          <a:ln w="76200">
            <a:solidFill>
              <a:srgbClr val="000000"/>
            </a:solidFill>
          </a:ln>
        </p:spPr>
        <p:txBody>
          <a:bodyPr wrap="square" lIns="0" tIns="0" rIns="0" bIns="0" rtlCol="0"/>
          <a:lstStyle/>
          <a:p>
            <a:endParaRPr/>
          </a:p>
        </p:txBody>
      </p:sp>
      <p:sp>
        <p:nvSpPr>
          <p:cNvPr id="22" name="object 22"/>
          <p:cNvSpPr/>
          <p:nvPr/>
        </p:nvSpPr>
        <p:spPr>
          <a:xfrm>
            <a:off x="2646171" y="3720210"/>
            <a:ext cx="398145" cy="0"/>
          </a:xfrm>
          <a:custGeom>
            <a:avLst/>
            <a:gdLst/>
            <a:ahLst/>
            <a:cxnLst/>
            <a:rect l="l" t="t" r="r" b="b"/>
            <a:pathLst>
              <a:path w="398145">
                <a:moveTo>
                  <a:pt x="0" y="0"/>
                </a:moveTo>
                <a:lnTo>
                  <a:pt x="397764" y="0"/>
                </a:lnTo>
              </a:path>
            </a:pathLst>
          </a:custGeom>
          <a:ln w="9525">
            <a:solidFill>
              <a:srgbClr val="000000"/>
            </a:solidFill>
          </a:ln>
        </p:spPr>
        <p:txBody>
          <a:bodyPr wrap="square" lIns="0" tIns="0" rIns="0" bIns="0" rtlCol="0"/>
          <a:lstStyle/>
          <a:p>
            <a:endParaRPr/>
          </a:p>
        </p:txBody>
      </p:sp>
      <p:sp>
        <p:nvSpPr>
          <p:cNvPr id="23" name="object 23"/>
          <p:cNvSpPr/>
          <p:nvPr/>
        </p:nvSpPr>
        <p:spPr>
          <a:xfrm>
            <a:off x="2665857" y="3550030"/>
            <a:ext cx="60325" cy="127635"/>
          </a:xfrm>
          <a:custGeom>
            <a:avLst/>
            <a:gdLst/>
            <a:ahLst/>
            <a:cxnLst/>
            <a:rect l="l" t="t" r="r" b="b"/>
            <a:pathLst>
              <a:path w="60325" h="127635">
                <a:moveTo>
                  <a:pt x="59944" y="0"/>
                </a:moveTo>
                <a:lnTo>
                  <a:pt x="0" y="127635"/>
                </a:lnTo>
              </a:path>
            </a:pathLst>
          </a:custGeom>
          <a:ln w="9525">
            <a:solidFill>
              <a:srgbClr val="000000"/>
            </a:solidFill>
          </a:ln>
        </p:spPr>
        <p:txBody>
          <a:bodyPr wrap="square" lIns="0" tIns="0" rIns="0" bIns="0" rtlCol="0"/>
          <a:lstStyle/>
          <a:p>
            <a:endParaRPr/>
          </a:p>
        </p:txBody>
      </p:sp>
      <p:sp>
        <p:nvSpPr>
          <p:cNvPr id="24" name="object 24"/>
          <p:cNvSpPr/>
          <p:nvPr/>
        </p:nvSpPr>
        <p:spPr>
          <a:xfrm>
            <a:off x="2734056" y="3548253"/>
            <a:ext cx="57785" cy="137795"/>
          </a:xfrm>
          <a:custGeom>
            <a:avLst/>
            <a:gdLst/>
            <a:ahLst/>
            <a:cxnLst/>
            <a:rect l="l" t="t" r="r" b="b"/>
            <a:pathLst>
              <a:path w="57785" h="137795">
                <a:moveTo>
                  <a:pt x="0" y="0"/>
                </a:moveTo>
                <a:lnTo>
                  <a:pt x="57658" y="137668"/>
                </a:lnTo>
              </a:path>
            </a:pathLst>
          </a:custGeom>
          <a:ln w="9525">
            <a:solidFill>
              <a:srgbClr val="000000"/>
            </a:solidFill>
          </a:ln>
        </p:spPr>
        <p:txBody>
          <a:bodyPr wrap="square" lIns="0" tIns="0" rIns="0" bIns="0" rtlCol="0"/>
          <a:lstStyle/>
          <a:p>
            <a:endParaRPr/>
          </a:p>
        </p:txBody>
      </p:sp>
      <p:sp>
        <p:nvSpPr>
          <p:cNvPr id="25" name="object 25"/>
          <p:cNvSpPr/>
          <p:nvPr/>
        </p:nvSpPr>
        <p:spPr>
          <a:xfrm>
            <a:off x="2702559" y="3548253"/>
            <a:ext cx="27305" cy="142875"/>
          </a:xfrm>
          <a:custGeom>
            <a:avLst/>
            <a:gdLst/>
            <a:ahLst/>
            <a:cxnLst/>
            <a:rect l="l" t="t" r="r" b="b"/>
            <a:pathLst>
              <a:path w="27304" h="142875">
                <a:moveTo>
                  <a:pt x="26797" y="0"/>
                </a:moveTo>
                <a:lnTo>
                  <a:pt x="0" y="142748"/>
                </a:lnTo>
              </a:path>
            </a:pathLst>
          </a:custGeom>
          <a:ln w="9525">
            <a:solidFill>
              <a:srgbClr val="000000"/>
            </a:solidFill>
          </a:ln>
        </p:spPr>
        <p:txBody>
          <a:bodyPr wrap="square" lIns="0" tIns="0" rIns="0" bIns="0" rtlCol="0"/>
          <a:lstStyle/>
          <a:p>
            <a:endParaRPr/>
          </a:p>
        </p:txBody>
      </p:sp>
      <p:sp>
        <p:nvSpPr>
          <p:cNvPr id="26" name="object 26"/>
          <p:cNvSpPr/>
          <p:nvPr/>
        </p:nvSpPr>
        <p:spPr>
          <a:xfrm>
            <a:off x="2734056" y="3552571"/>
            <a:ext cx="17780" cy="142875"/>
          </a:xfrm>
          <a:custGeom>
            <a:avLst/>
            <a:gdLst/>
            <a:ahLst/>
            <a:cxnLst/>
            <a:rect l="l" t="t" r="r" b="b"/>
            <a:pathLst>
              <a:path w="17779" h="142875">
                <a:moveTo>
                  <a:pt x="0" y="0"/>
                </a:moveTo>
                <a:lnTo>
                  <a:pt x="17780" y="142874"/>
                </a:lnTo>
              </a:path>
            </a:pathLst>
          </a:custGeom>
          <a:ln w="9524">
            <a:solidFill>
              <a:srgbClr val="000000"/>
            </a:solidFill>
          </a:ln>
        </p:spPr>
        <p:txBody>
          <a:bodyPr wrap="square" lIns="0" tIns="0" rIns="0" bIns="0" rtlCol="0"/>
          <a:lstStyle/>
          <a:p>
            <a:endParaRPr/>
          </a:p>
        </p:txBody>
      </p:sp>
      <p:sp>
        <p:nvSpPr>
          <p:cNvPr id="27" name="object 27"/>
          <p:cNvSpPr/>
          <p:nvPr/>
        </p:nvSpPr>
        <p:spPr>
          <a:xfrm>
            <a:off x="2734056" y="3552571"/>
            <a:ext cx="93345" cy="114300"/>
          </a:xfrm>
          <a:custGeom>
            <a:avLst/>
            <a:gdLst/>
            <a:ahLst/>
            <a:cxnLst/>
            <a:rect l="l" t="t" r="r" b="b"/>
            <a:pathLst>
              <a:path w="93345" h="114300">
                <a:moveTo>
                  <a:pt x="0" y="0"/>
                </a:moveTo>
                <a:lnTo>
                  <a:pt x="93218" y="114299"/>
                </a:lnTo>
              </a:path>
            </a:pathLst>
          </a:custGeom>
          <a:ln w="9524">
            <a:solidFill>
              <a:srgbClr val="000000"/>
            </a:solidFill>
          </a:ln>
        </p:spPr>
        <p:txBody>
          <a:bodyPr wrap="square" lIns="0" tIns="0" rIns="0" bIns="0" rtlCol="0"/>
          <a:lstStyle/>
          <a:p>
            <a:endParaRPr/>
          </a:p>
        </p:txBody>
      </p:sp>
      <p:sp>
        <p:nvSpPr>
          <p:cNvPr id="28" name="object 28"/>
          <p:cNvSpPr/>
          <p:nvPr/>
        </p:nvSpPr>
        <p:spPr>
          <a:xfrm>
            <a:off x="2874771" y="3550030"/>
            <a:ext cx="60325" cy="127635"/>
          </a:xfrm>
          <a:custGeom>
            <a:avLst/>
            <a:gdLst/>
            <a:ahLst/>
            <a:cxnLst/>
            <a:rect l="l" t="t" r="r" b="b"/>
            <a:pathLst>
              <a:path w="60325" h="127635">
                <a:moveTo>
                  <a:pt x="59944" y="0"/>
                </a:moveTo>
                <a:lnTo>
                  <a:pt x="0" y="127635"/>
                </a:lnTo>
              </a:path>
            </a:pathLst>
          </a:custGeom>
          <a:ln w="9525">
            <a:solidFill>
              <a:srgbClr val="000000"/>
            </a:solidFill>
          </a:ln>
        </p:spPr>
        <p:txBody>
          <a:bodyPr wrap="square" lIns="0" tIns="0" rIns="0" bIns="0" rtlCol="0"/>
          <a:lstStyle/>
          <a:p>
            <a:endParaRPr/>
          </a:p>
        </p:txBody>
      </p:sp>
      <p:sp>
        <p:nvSpPr>
          <p:cNvPr id="29" name="object 29"/>
          <p:cNvSpPr/>
          <p:nvPr/>
        </p:nvSpPr>
        <p:spPr>
          <a:xfrm>
            <a:off x="2942970" y="3548253"/>
            <a:ext cx="57785" cy="137795"/>
          </a:xfrm>
          <a:custGeom>
            <a:avLst/>
            <a:gdLst/>
            <a:ahLst/>
            <a:cxnLst/>
            <a:rect l="l" t="t" r="r" b="b"/>
            <a:pathLst>
              <a:path w="57785" h="137795">
                <a:moveTo>
                  <a:pt x="0" y="0"/>
                </a:moveTo>
                <a:lnTo>
                  <a:pt x="57658" y="137668"/>
                </a:lnTo>
              </a:path>
            </a:pathLst>
          </a:custGeom>
          <a:ln w="9525">
            <a:solidFill>
              <a:srgbClr val="000000"/>
            </a:solidFill>
          </a:ln>
        </p:spPr>
        <p:txBody>
          <a:bodyPr wrap="square" lIns="0" tIns="0" rIns="0" bIns="0" rtlCol="0"/>
          <a:lstStyle/>
          <a:p>
            <a:endParaRPr/>
          </a:p>
        </p:txBody>
      </p:sp>
      <p:sp>
        <p:nvSpPr>
          <p:cNvPr id="30" name="object 30"/>
          <p:cNvSpPr/>
          <p:nvPr/>
        </p:nvSpPr>
        <p:spPr>
          <a:xfrm>
            <a:off x="2911601" y="3548253"/>
            <a:ext cx="26670" cy="142875"/>
          </a:xfrm>
          <a:custGeom>
            <a:avLst/>
            <a:gdLst/>
            <a:ahLst/>
            <a:cxnLst/>
            <a:rect l="l" t="t" r="r" b="b"/>
            <a:pathLst>
              <a:path w="26670" h="142875">
                <a:moveTo>
                  <a:pt x="26669" y="0"/>
                </a:moveTo>
                <a:lnTo>
                  <a:pt x="0" y="142748"/>
                </a:lnTo>
              </a:path>
            </a:pathLst>
          </a:custGeom>
          <a:ln w="9525">
            <a:solidFill>
              <a:srgbClr val="000000"/>
            </a:solidFill>
          </a:ln>
        </p:spPr>
        <p:txBody>
          <a:bodyPr wrap="square" lIns="0" tIns="0" rIns="0" bIns="0" rtlCol="0"/>
          <a:lstStyle/>
          <a:p>
            <a:endParaRPr/>
          </a:p>
        </p:txBody>
      </p:sp>
      <p:sp>
        <p:nvSpPr>
          <p:cNvPr id="31" name="object 31"/>
          <p:cNvSpPr/>
          <p:nvPr/>
        </p:nvSpPr>
        <p:spPr>
          <a:xfrm>
            <a:off x="2942970" y="3552571"/>
            <a:ext cx="18415" cy="142875"/>
          </a:xfrm>
          <a:custGeom>
            <a:avLst/>
            <a:gdLst/>
            <a:ahLst/>
            <a:cxnLst/>
            <a:rect l="l" t="t" r="r" b="b"/>
            <a:pathLst>
              <a:path w="18414" h="142875">
                <a:moveTo>
                  <a:pt x="0" y="0"/>
                </a:moveTo>
                <a:lnTo>
                  <a:pt x="17907" y="142874"/>
                </a:lnTo>
              </a:path>
            </a:pathLst>
          </a:custGeom>
          <a:ln w="9524">
            <a:solidFill>
              <a:srgbClr val="000000"/>
            </a:solidFill>
          </a:ln>
        </p:spPr>
        <p:txBody>
          <a:bodyPr wrap="square" lIns="0" tIns="0" rIns="0" bIns="0" rtlCol="0"/>
          <a:lstStyle/>
          <a:p>
            <a:endParaRPr/>
          </a:p>
        </p:txBody>
      </p:sp>
      <p:sp>
        <p:nvSpPr>
          <p:cNvPr id="32" name="object 32"/>
          <p:cNvSpPr/>
          <p:nvPr/>
        </p:nvSpPr>
        <p:spPr>
          <a:xfrm>
            <a:off x="2942970" y="3552571"/>
            <a:ext cx="93345" cy="114300"/>
          </a:xfrm>
          <a:custGeom>
            <a:avLst/>
            <a:gdLst/>
            <a:ahLst/>
            <a:cxnLst/>
            <a:rect l="l" t="t" r="r" b="b"/>
            <a:pathLst>
              <a:path w="93345" h="114300">
                <a:moveTo>
                  <a:pt x="0" y="0"/>
                </a:moveTo>
                <a:lnTo>
                  <a:pt x="93218" y="114299"/>
                </a:lnTo>
              </a:path>
            </a:pathLst>
          </a:custGeom>
          <a:ln w="9524">
            <a:solidFill>
              <a:srgbClr val="000000"/>
            </a:solidFill>
          </a:ln>
        </p:spPr>
        <p:txBody>
          <a:bodyPr wrap="square" lIns="0" tIns="0" rIns="0" bIns="0" rtlCol="0"/>
          <a:lstStyle/>
          <a:p>
            <a:endParaRPr/>
          </a:p>
        </p:txBody>
      </p:sp>
      <p:sp>
        <p:nvSpPr>
          <p:cNvPr id="33" name="object 33"/>
          <p:cNvSpPr/>
          <p:nvPr/>
        </p:nvSpPr>
        <p:spPr>
          <a:xfrm>
            <a:off x="3071368" y="3933825"/>
            <a:ext cx="115570" cy="160020"/>
          </a:xfrm>
          <a:custGeom>
            <a:avLst/>
            <a:gdLst/>
            <a:ahLst/>
            <a:cxnLst/>
            <a:rect l="l" t="t" r="r" b="b"/>
            <a:pathLst>
              <a:path w="115570" h="160020">
                <a:moveTo>
                  <a:pt x="0" y="113537"/>
                </a:moveTo>
                <a:lnTo>
                  <a:pt x="33147" y="159766"/>
                </a:lnTo>
                <a:lnTo>
                  <a:pt x="40719" y="135636"/>
                </a:lnTo>
                <a:lnTo>
                  <a:pt x="22860" y="135636"/>
                </a:lnTo>
                <a:lnTo>
                  <a:pt x="21914" y="129423"/>
                </a:lnTo>
                <a:lnTo>
                  <a:pt x="0" y="113537"/>
                </a:lnTo>
                <a:close/>
              </a:path>
              <a:path w="115570" h="160020">
                <a:moveTo>
                  <a:pt x="21914" y="129423"/>
                </a:moveTo>
                <a:lnTo>
                  <a:pt x="22860" y="135636"/>
                </a:lnTo>
                <a:lnTo>
                  <a:pt x="29565" y="134619"/>
                </a:lnTo>
                <a:lnTo>
                  <a:pt x="29083" y="134619"/>
                </a:lnTo>
                <a:lnTo>
                  <a:pt x="21914" y="129423"/>
                </a:lnTo>
                <a:close/>
              </a:path>
              <a:path w="115570" h="160020">
                <a:moveTo>
                  <a:pt x="50164" y="105537"/>
                </a:moveTo>
                <a:lnTo>
                  <a:pt x="34424" y="127250"/>
                </a:lnTo>
                <a:lnTo>
                  <a:pt x="35433" y="133731"/>
                </a:lnTo>
                <a:lnTo>
                  <a:pt x="22860" y="135636"/>
                </a:lnTo>
                <a:lnTo>
                  <a:pt x="40719" y="135636"/>
                </a:lnTo>
                <a:lnTo>
                  <a:pt x="50164" y="105537"/>
                </a:lnTo>
                <a:close/>
              </a:path>
              <a:path w="115570" h="160020">
                <a:moveTo>
                  <a:pt x="63373" y="0"/>
                </a:moveTo>
                <a:lnTo>
                  <a:pt x="51688" y="381"/>
                </a:lnTo>
                <a:lnTo>
                  <a:pt x="50673" y="381"/>
                </a:lnTo>
                <a:lnTo>
                  <a:pt x="45720" y="1397"/>
                </a:lnTo>
                <a:lnTo>
                  <a:pt x="40512" y="3048"/>
                </a:lnTo>
                <a:lnTo>
                  <a:pt x="40259" y="3048"/>
                </a:lnTo>
                <a:lnTo>
                  <a:pt x="39877" y="3175"/>
                </a:lnTo>
                <a:lnTo>
                  <a:pt x="39624" y="3429"/>
                </a:lnTo>
                <a:lnTo>
                  <a:pt x="34925" y="5714"/>
                </a:lnTo>
                <a:lnTo>
                  <a:pt x="34671" y="5968"/>
                </a:lnTo>
                <a:lnTo>
                  <a:pt x="30861" y="8636"/>
                </a:lnTo>
                <a:lnTo>
                  <a:pt x="30099" y="9143"/>
                </a:lnTo>
                <a:lnTo>
                  <a:pt x="26543" y="12954"/>
                </a:lnTo>
                <a:lnTo>
                  <a:pt x="26162" y="13335"/>
                </a:lnTo>
                <a:lnTo>
                  <a:pt x="26035" y="13588"/>
                </a:lnTo>
                <a:lnTo>
                  <a:pt x="23113" y="17652"/>
                </a:lnTo>
                <a:lnTo>
                  <a:pt x="22987" y="18033"/>
                </a:lnTo>
                <a:lnTo>
                  <a:pt x="22733" y="18287"/>
                </a:lnTo>
                <a:lnTo>
                  <a:pt x="22588" y="18706"/>
                </a:lnTo>
                <a:lnTo>
                  <a:pt x="15117" y="60706"/>
                </a:lnTo>
                <a:lnTo>
                  <a:pt x="15748" y="78358"/>
                </a:lnTo>
                <a:lnTo>
                  <a:pt x="17525" y="97789"/>
                </a:lnTo>
                <a:lnTo>
                  <a:pt x="20193" y="118110"/>
                </a:lnTo>
                <a:lnTo>
                  <a:pt x="21914" y="129423"/>
                </a:lnTo>
                <a:lnTo>
                  <a:pt x="29083" y="134619"/>
                </a:lnTo>
                <a:lnTo>
                  <a:pt x="34424" y="127250"/>
                </a:lnTo>
                <a:lnTo>
                  <a:pt x="32765" y="116586"/>
                </a:lnTo>
                <a:lnTo>
                  <a:pt x="30225" y="96519"/>
                </a:lnTo>
                <a:lnTo>
                  <a:pt x="28448" y="77850"/>
                </a:lnTo>
                <a:lnTo>
                  <a:pt x="27812" y="60706"/>
                </a:lnTo>
                <a:lnTo>
                  <a:pt x="27902" y="52069"/>
                </a:lnTo>
                <a:lnTo>
                  <a:pt x="33694" y="25018"/>
                </a:lnTo>
                <a:lnTo>
                  <a:pt x="34162" y="24002"/>
                </a:lnTo>
                <a:lnTo>
                  <a:pt x="34332" y="24002"/>
                </a:lnTo>
                <a:lnTo>
                  <a:pt x="35940" y="21589"/>
                </a:lnTo>
                <a:lnTo>
                  <a:pt x="36449" y="20827"/>
                </a:lnTo>
                <a:lnTo>
                  <a:pt x="38259" y="19050"/>
                </a:lnTo>
                <a:lnTo>
                  <a:pt x="38100" y="19050"/>
                </a:lnTo>
                <a:lnTo>
                  <a:pt x="39115" y="18161"/>
                </a:lnTo>
                <a:lnTo>
                  <a:pt x="39369" y="18161"/>
                </a:lnTo>
                <a:lnTo>
                  <a:pt x="41365" y="16763"/>
                </a:lnTo>
                <a:lnTo>
                  <a:pt x="41148" y="16763"/>
                </a:lnTo>
                <a:lnTo>
                  <a:pt x="44553" y="15112"/>
                </a:lnTo>
                <a:lnTo>
                  <a:pt x="45338" y="14731"/>
                </a:lnTo>
                <a:lnTo>
                  <a:pt x="45554" y="14731"/>
                </a:lnTo>
                <a:lnTo>
                  <a:pt x="48133" y="13843"/>
                </a:lnTo>
                <a:lnTo>
                  <a:pt x="53086" y="12954"/>
                </a:lnTo>
                <a:lnTo>
                  <a:pt x="52197" y="12954"/>
                </a:lnTo>
                <a:lnTo>
                  <a:pt x="61975" y="12573"/>
                </a:lnTo>
                <a:lnTo>
                  <a:pt x="114561" y="12573"/>
                </a:lnTo>
                <a:lnTo>
                  <a:pt x="115062" y="10794"/>
                </a:lnTo>
                <a:lnTo>
                  <a:pt x="101726" y="6985"/>
                </a:lnTo>
                <a:lnTo>
                  <a:pt x="88519" y="3682"/>
                </a:lnTo>
                <a:lnTo>
                  <a:pt x="75564" y="1269"/>
                </a:lnTo>
                <a:lnTo>
                  <a:pt x="63373" y="0"/>
                </a:lnTo>
                <a:close/>
              </a:path>
              <a:path w="115570" h="160020">
                <a:moveTo>
                  <a:pt x="34424" y="127250"/>
                </a:moveTo>
                <a:lnTo>
                  <a:pt x="29083" y="134619"/>
                </a:lnTo>
                <a:lnTo>
                  <a:pt x="29565" y="134619"/>
                </a:lnTo>
                <a:lnTo>
                  <a:pt x="35433" y="133731"/>
                </a:lnTo>
                <a:lnTo>
                  <a:pt x="34424" y="127250"/>
                </a:lnTo>
                <a:close/>
              </a:path>
              <a:path w="115570" h="160020">
                <a:moveTo>
                  <a:pt x="34162" y="24002"/>
                </a:moveTo>
                <a:lnTo>
                  <a:pt x="33655" y="25018"/>
                </a:lnTo>
                <a:lnTo>
                  <a:pt x="33781" y="24828"/>
                </a:lnTo>
                <a:lnTo>
                  <a:pt x="34162" y="24002"/>
                </a:lnTo>
                <a:close/>
              </a:path>
              <a:path w="115570" h="160020">
                <a:moveTo>
                  <a:pt x="33781" y="24828"/>
                </a:moveTo>
                <a:lnTo>
                  <a:pt x="33655" y="25018"/>
                </a:lnTo>
                <a:lnTo>
                  <a:pt x="33781" y="24828"/>
                </a:lnTo>
                <a:close/>
              </a:path>
              <a:path w="115570" h="160020">
                <a:moveTo>
                  <a:pt x="34332" y="24002"/>
                </a:moveTo>
                <a:lnTo>
                  <a:pt x="34162" y="24002"/>
                </a:lnTo>
                <a:lnTo>
                  <a:pt x="33781" y="24828"/>
                </a:lnTo>
                <a:lnTo>
                  <a:pt x="34332" y="24002"/>
                </a:lnTo>
                <a:close/>
              </a:path>
              <a:path w="115570" h="160020">
                <a:moveTo>
                  <a:pt x="114561" y="12573"/>
                </a:moveTo>
                <a:lnTo>
                  <a:pt x="61975" y="12573"/>
                </a:lnTo>
                <a:lnTo>
                  <a:pt x="73151" y="13716"/>
                </a:lnTo>
                <a:lnTo>
                  <a:pt x="85471" y="16129"/>
                </a:lnTo>
                <a:lnTo>
                  <a:pt x="98298" y="19304"/>
                </a:lnTo>
                <a:lnTo>
                  <a:pt x="111633" y="22987"/>
                </a:lnTo>
                <a:lnTo>
                  <a:pt x="114561" y="12573"/>
                </a:lnTo>
                <a:close/>
              </a:path>
              <a:path w="115570" h="160020">
                <a:moveTo>
                  <a:pt x="36449" y="20827"/>
                </a:moveTo>
                <a:lnTo>
                  <a:pt x="35813" y="21589"/>
                </a:lnTo>
                <a:lnTo>
                  <a:pt x="36226" y="21161"/>
                </a:lnTo>
                <a:lnTo>
                  <a:pt x="36449" y="20827"/>
                </a:lnTo>
                <a:close/>
              </a:path>
              <a:path w="115570" h="160020">
                <a:moveTo>
                  <a:pt x="36226" y="21161"/>
                </a:moveTo>
                <a:lnTo>
                  <a:pt x="35813" y="21589"/>
                </a:lnTo>
                <a:lnTo>
                  <a:pt x="36226" y="21161"/>
                </a:lnTo>
                <a:close/>
              </a:path>
              <a:path w="115570" h="160020">
                <a:moveTo>
                  <a:pt x="36547" y="20827"/>
                </a:moveTo>
                <a:lnTo>
                  <a:pt x="36226" y="21161"/>
                </a:lnTo>
                <a:lnTo>
                  <a:pt x="36547" y="20827"/>
                </a:lnTo>
                <a:close/>
              </a:path>
              <a:path w="115570" h="160020">
                <a:moveTo>
                  <a:pt x="39115" y="18161"/>
                </a:moveTo>
                <a:lnTo>
                  <a:pt x="38100" y="19050"/>
                </a:lnTo>
                <a:lnTo>
                  <a:pt x="38626" y="18668"/>
                </a:lnTo>
                <a:lnTo>
                  <a:pt x="39115" y="18161"/>
                </a:lnTo>
                <a:close/>
              </a:path>
              <a:path w="115570" h="160020">
                <a:moveTo>
                  <a:pt x="38590" y="18706"/>
                </a:moveTo>
                <a:lnTo>
                  <a:pt x="38100" y="19050"/>
                </a:lnTo>
                <a:lnTo>
                  <a:pt x="38259" y="19050"/>
                </a:lnTo>
                <a:lnTo>
                  <a:pt x="38590" y="18706"/>
                </a:lnTo>
                <a:close/>
              </a:path>
              <a:path w="115570" h="160020">
                <a:moveTo>
                  <a:pt x="39369" y="18161"/>
                </a:moveTo>
                <a:lnTo>
                  <a:pt x="39115" y="18161"/>
                </a:lnTo>
                <a:lnTo>
                  <a:pt x="38590" y="18706"/>
                </a:lnTo>
                <a:lnTo>
                  <a:pt x="39369" y="18161"/>
                </a:lnTo>
                <a:close/>
              </a:path>
              <a:path w="115570" h="160020">
                <a:moveTo>
                  <a:pt x="41856" y="16420"/>
                </a:moveTo>
                <a:lnTo>
                  <a:pt x="41148" y="16763"/>
                </a:lnTo>
                <a:lnTo>
                  <a:pt x="41365" y="16763"/>
                </a:lnTo>
                <a:lnTo>
                  <a:pt x="41856" y="16420"/>
                </a:lnTo>
                <a:close/>
              </a:path>
              <a:path w="115570" h="160020">
                <a:moveTo>
                  <a:pt x="45338" y="14731"/>
                </a:moveTo>
                <a:lnTo>
                  <a:pt x="44450" y="15112"/>
                </a:lnTo>
                <a:lnTo>
                  <a:pt x="44807" y="14989"/>
                </a:lnTo>
                <a:lnTo>
                  <a:pt x="45338" y="14731"/>
                </a:lnTo>
                <a:close/>
              </a:path>
              <a:path w="115570" h="160020">
                <a:moveTo>
                  <a:pt x="44807" y="14989"/>
                </a:moveTo>
                <a:lnTo>
                  <a:pt x="44450" y="15112"/>
                </a:lnTo>
                <a:lnTo>
                  <a:pt x="44807" y="14989"/>
                </a:lnTo>
                <a:close/>
              </a:path>
              <a:path w="115570" h="160020">
                <a:moveTo>
                  <a:pt x="45554" y="14731"/>
                </a:moveTo>
                <a:lnTo>
                  <a:pt x="45338" y="14731"/>
                </a:lnTo>
                <a:lnTo>
                  <a:pt x="44807" y="14989"/>
                </a:lnTo>
                <a:lnTo>
                  <a:pt x="45554" y="14731"/>
                </a:lnTo>
                <a:close/>
              </a:path>
            </a:pathLst>
          </a:custGeom>
          <a:solidFill>
            <a:srgbClr val="000000"/>
          </a:solidFill>
        </p:spPr>
        <p:txBody>
          <a:bodyPr wrap="square" lIns="0" tIns="0" rIns="0" bIns="0" rtlCol="0"/>
          <a:lstStyle/>
          <a:p>
            <a:endParaRPr/>
          </a:p>
        </p:txBody>
      </p:sp>
      <p:sp>
        <p:nvSpPr>
          <p:cNvPr id="34" name="object 34"/>
          <p:cNvSpPr/>
          <p:nvPr/>
        </p:nvSpPr>
        <p:spPr>
          <a:xfrm>
            <a:off x="2939542" y="4074540"/>
            <a:ext cx="184785" cy="146685"/>
          </a:xfrm>
          <a:custGeom>
            <a:avLst/>
            <a:gdLst/>
            <a:ahLst/>
            <a:cxnLst/>
            <a:rect l="l" t="t" r="r" b="b"/>
            <a:pathLst>
              <a:path w="184785" h="146685">
                <a:moveTo>
                  <a:pt x="153162" y="145668"/>
                </a:moveTo>
                <a:lnTo>
                  <a:pt x="142875" y="145668"/>
                </a:lnTo>
                <a:lnTo>
                  <a:pt x="147700" y="146176"/>
                </a:lnTo>
                <a:lnTo>
                  <a:pt x="148082" y="146303"/>
                </a:lnTo>
                <a:lnTo>
                  <a:pt x="148589" y="146303"/>
                </a:lnTo>
                <a:lnTo>
                  <a:pt x="148971" y="146176"/>
                </a:lnTo>
                <a:lnTo>
                  <a:pt x="153162" y="145668"/>
                </a:lnTo>
                <a:close/>
              </a:path>
              <a:path w="184785" h="146685">
                <a:moveTo>
                  <a:pt x="16645" y="19177"/>
                </a:moveTo>
                <a:lnTo>
                  <a:pt x="54990" y="72262"/>
                </a:lnTo>
                <a:lnTo>
                  <a:pt x="82676" y="101472"/>
                </a:lnTo>
                <a:lnTo>
                  <a:pt x="115442" y="131063"/>
                </a:lnTo>
                <a:lnTo>
                  <a:pt x="142494" y="145668"/>
                </a:lnTo>
                <a:lnTo>
                  <a:pt x="153797" y="145668"/>
                </a:lnTo>
                <a:lnTo>
                  <a:pt x="154304" y="145541"/>
                </a:lnTo>
                <a:lnTo>
                  <a:pt x="158623" y="143763"/>
                </a:lnTo>
                <a:lnTo>
                  <a:pt x="159131" y="143636"/>
                </a:lnTo>
                <a:lnTo>
                  <a:pt x="159512" y="143382"/>
                </a:lnTo>
                <a:lnTo>
                  <a:pt x="159892" y="143001"/>
                </a:lnTo>
                <a:lnTo>
                  <a:pt x="163575" y="140461"/>
                </a:lnTo>
                <a:lnTo>
                  <a:pt x="164211" y="139826"/>
                </a:lnTo>
                <a:lnTo>
                  <a:pt x="167132" y="136524"/>
                </a:lnTo>
                <a:lnTo>
                  <a:pt x="167894" y="135762"/>
                </a:lnTo>
                <a:lnTo>
                  <a:pt x="169236" y="133603"/>
                </a:lnTo>
                <a:lnTo>
                  <a:pt x="147574" y="133603"/>
                </a:lnTo>
                <a:lnTo>
                  <a:pt x="148223" y="133525"/>
                </a:lnTo>
                <a:lnTo>
                  <a:pt x="146558" y="133349"/>
                </a:lnTo>
                <a:lnTo>
                  <a:pt x="145541" y="133349"/>
                </a:lnTo>
                <a:lnTo>
                  <a:pt x="144145" y="133095"/>
                </a:lnTo>
                <a:lnTo>
                  <a:pt x="144740" y="133095"/>
                </a:lnTo>
                <a:lnTo>
                  <a:pt x="140335" y="131698"/>
                </a:lnTo>
                <a:lnTo>
                  <a:pt x="135254" y="129158"/>
                </a:lnTo>
                <a:lnTo>
                  <a:pt x="100075" y="100710"/>
                </a:lnTo>
                <a:lnTo>
                  <a:pt x="64262" y="63626"/>
                </a:lnTo>
                <a:lnTo>
                  <a:pt x="25597" y="19844"/>
                </a:lnTo>
                <a:lnTo>
                  <a:pt x="16645" y="19177"/>
                </a:lnTo>
                <a:close/>
              </a:path>
              <a:path w="184785" h="146685">
                <a:moveTo>
                  <a:pt x="148223" y="133525"/>
                </a:moveTo>
                <a:lnTo>
                  <a:pt x="147574" y="133603"/>
                </a:lnTo>
                <a:lnTo>
                  <a:pt x="148971" y="133603"/>
                </a:lnTo>
                <a:lnTo>
                  <a:pt x="148223" y="133525"/>
                </a:lnTo>
                <a:close/>
              </a:path>
              <a:path w="184785" h="146685">
                <a:moveTo>
                  <a:pt x="150732" y="133221"/>
                </a:moveTo>
                <a:lnTo>
                  <a:pt x="148223" y="133525"/>
                </a:lnTo>
                <a:lnTo>
                  <a:pt x="148971" y="133603"/>
                </a:lnTo>
                <a:lnTo>
                  <a:pt x="169236" y="133603"/>
                </a:lnTo>
                <a:lnTo>
                  <a:pt x="150113" y="133476"/>
                </a:lnTo>
                <a:lnTo>
                  <a:pt x="150732" y="133221"/>
                </a:lnTo>
                <a:close/>
              </a:path>
              <a:path w="184785" h="146685">
                <a:moveTo>
                  <a:pt x="151764" y="133095"/>
                </a:moveTo>
                <a:lnTo>
                  <a:pt x="150732" y="133221"/>
                </a:lnTo>
                <a:lnTo>
                  <a:pt x="150113" y="133476"/>
                </a:lnTo>
                <a:lnTo>
                  <a:pt x="151764" y="133095"/>
                </a:lnTo>
                <a:close/>
              </a:path>
              <a:path w="184785" h="146685">
                <a:moveTo>
                  <a:pt x="169551" y="133095"/>
                </a:moveTo>
                <a:lnTo>
                  <a:pt x="151764" y="133095"/>
                </a:lnTo>
                <a:lnTo>
                  <a:pt x="150113" y="133476"/>
                </a:lnTo>
                <a:lnTo>
                  <a:pt x="169315" y="133476"/>
                </a:lnTo>
                <a:lnTo>
                  <a:pt x="169551" y="133095"/>
                </a:lnTo>
                <a:close/>
              </a:path>
              <a:path w="184785" h="146685">
                <a:moveTo>
                  <a:pt x="144145" y="133095"/>
                </a:moveTo>
                <a:lnTo>
                  <a:pt x="145541" y="133349"/>
                </a:lnTo>
                <a:lnTo>
                  <a:pt x="145037" y="133189"/>
                </a:lnTo>
                <a:lnTo>
                  <a:pt x="144145" y="133095"/>
                </a:lnTo>
                <a:close/>
              </a:path>
              <a:path w="184785" h="146685">
                <a:moveTo>
                  <a:pt x="145037" y="133189"/>
                </a:moveTo>
                <a:lnTo>
                  <a:pt x="145541" y="133349"/>
                </a:lnTo>
                <a:lnTo>
                  <a:pt x="146558" y="133349"/>
                </a:lnTo>
                <a:lnTo>
                  <a:pt x="145037" y="133189"/>
                </a:lnTo>
                <a:close/>
              </a:path>
              <a:path w="184785" h="146685">
                <a:moveTo>
                  <a:pt x="153273" y="132169"/>
                </a:moveTo>
                <a:lnTo>
                  <a:pt x="150732" y="133221"/>
                </a:lnTo>
                <a:lnTo>
                  <a:pt x="151764" y="133095"/>
                </a:lnTo>
                <a:lnTo>
                  <a:pt x="169551" y="133095"/>
                </a:lnTo>
                <a:lnTo>
                  <a:pt x="169788" y="132714"/>
                </a:lnTo>
                <a:lnTo>
                  <a:pt x="152526" y="132714"/>
                </a:lnTo>
                <a:lnTo>
                  <a:pt x="153273" y="132169"/>
                </a:lnTo>
                <a:close/>
              </a:path>
              <a:path w="184785" h="146685">
                <a:moveTo>
                  <a:pt x="144740" y="133095"/>
                </a:moveTo>
                <a:lnTo>
                  <a:pt x="144145" y="133095"/>
                </a:lnTo>
                <a:lnTo>
                  <a:pt x="145037" y="133189"/>
                </a:lnTo>
                <a:lnTo>
                  <a:pt x="144740" y="133095"/>
                </a:lnTo>
                <a:close/>
              </a:path>
              <a:path w="184785" h="146685">
                <a:moveTo>
                  <a:pt x="153797" y="131952"/>
                </a:moveTo>
                <a:lnTo>
                  <a:pt x="153273" y="132169"/>
                </a:lnTo>
                <a:lnTo>
                  <a:pt x="152526" y="132714"/>
                </a:lnTo>
                <a:lnTo>
                  <a:pt x="153797" y="131952"/>
                </a:lnTo>
                <a:close/>
              </a:path>
              <a:path w="184785" h="146685">
                <a:moveTo>
                  <a:pt x="170262" y="131952"/>
                </a:moveTo>
                <a:lnTo>
                  <a:pt x="153797" y="131952"/>
                </a:lnTo>
                <a:lnTo>
                  <a:pt x="152526" y="132714"/>
                </a:lnTo>
                <a:lnTo>
                  <a:pt x="169788" y="132714"/>
                </a:lnTo>
                <a:lnTo>
                  <a:pt x="170262" y="131952"/>
                </a:lnTo>
                <a:close/>
              </a:path>
              <a:path w="184785" h="146685">
                <a:moveTo>
                  <a:pt x="155284" y="130700"/>
                </a:moveTo>
                <a:lnTo>
                  <a:pt x="153273" y="132169"/>
                </a:lnTo>
                <a:lnTo>
                  <a:pt x="153797" y="131952"/>
                </a:lnTo>
                <a:lnTo>
                  <a:pt x="170262" y="131952"/>
                </a:lnTo>
                <a:lnTo>
                  <a:pt x="170736" y="131190"/>
                </a:lnTo>
                <a:lnTo>
                  <a:pt x="154812" y="131190"/>
                </a:lnTo>
                <a:lnTo>
                  <a:pt x="155284" y="130700"/>
                </a:lnTo>
                <a:close/>
              </a:path>
              <a:path w="184785" h="146685">
                <a:moveTo>
                  <a:pt x="155828" y="130301"/>
                </a:moveTo>
                <a:lnTo>
                  <a:pt x="155284" y="130700"/>
                </a:lnTo>
                <a:lnTo>
                  <a:pt x="154812" y="131190"/>
                </a:lnTo>
                <a:lnTo>
                  <a:pt x="155828" y="130301"/>
                </a:lnTo>
                <a:close/>
              </a:path>
              <a:path w="184785" h="146685">
                <a:moveTo>
                  <a:pt x="171176" y="130301"/>
                </a:moveTo>
                <a:lnTo>
                  <a:pt x="155828" y="130301"/>
                </a:lnTo>
                <a:lnTo>
                  <a:pt x="154812" y="131190"/>
                </a:lnTo>
                <a:lnTo>
                  <a:pt x="170736" y="131190"/>
                </a:lnTo>
                <a:lnTo>
                  <a:pt x="171176" y="130301"/>
                </a:lnTo>
                <a:close/>
              </a:path>
              <a:path w="184785" h="146685">
                <a:moveTo>
                  <a:pt x="172262" y="128015"/>
                </a:moveTo>
                <a:lnTo>
                  <a:pt x="157861" y="128015"/>
                </a:lnTo>
                <a:lnTo>
                  <a:pt x="155284" y="130700"/>
                </a:lnTo>
                <a:lnTo>
                  <a:pt x="155828" y="130301"/>
                </a:lnTo>
                <a:lnTo>
                  <a:pt x="171176" y="130301"/>
                </a:lnTo>
                <a:lnTo>
                  <a:pt x="172262" y="128015"/>
                </a:lnTo>
                <a:close/>
              </a:path>
              <a:path w="184785" h="146685">
                <a:moveTo>
                  <a:pt x="171703" y="70103"/>
                </a:moveTo>
                <a:lnTo>
                  <a:pt x="164719" y="111124"/>
                </a:lnTo>
                <a:lnTo>
                  <a:pt x="157099" y="128777"/>
                </a:lnTo>
                <a:lnTo>
                  <a:pt x="157861" y="128015"/>
                </a:lnTo>
                <a:lnTo>
                  <a:pt x="172262" y="128015"/>
                </a:lnTo>
                <a:lnTo>
                  <a:pt x="173227" y="125983"/>
                </a:lnTo>
                <a:lnTo>
                  <a:pt x="182372" y="86486"/>
                </a:lnTo>
                <a:lnTo>
                  <a:pt x="184276" y="71881"/>
                </a:lnTo>
                <a:lnTo>
                  <a:pt x="171703" y="70103"/>
                </a:lnTo>
                <a:close/>
              </a:path>
              <a:path w="184785" h="146685">
                <a:moveTo>
                  <a:pt x="0" y="0"/>
                </a:moveTo>
                <a:lnTo>
                  <a:pt x="13970" y="54990"/>
                </a:lnTo>
                <a:lnTo>
                  <a:pt x="15962" y="28240"/>
                </a:lnTo>
                <a:lnTo>
                  <a:pt x="11811" y="23367"/>
                </a:lnTo>
                <a:lnTo>
                  <a:pt x="21336" y="15112"/>
                </a:lnTo>
                <a:lnTo>
                  <a:pt x="36288" y="15112"/>
                </a:lnTo>
                <a:lnTo>
                  <a:pt x="0" y="0"/>
                </a:lnTo>
                <a:close/>
              </a:path>
              <a:path w="184785" h="146685">
                <a:moveTo>
                  <a:pt x="16636" y="19186"/>
                </a:moveTo>
                <a:lnTo>
                  <a:pt x="11811" y="23367"/>
                </a:lnTo>
                <a:lnTo>
                  <a:pt x="15962" y="28240"/>
                </a:lnTo>
                <a:lnTo>
                  <a:pt x="16636" y="19186"/>
                </a:lnTo>
                <a:close/>
              </a:path>
              <a:path w="184785" h="146685">
                <a:moveTo>
                  <a:pt x="36288" y="15112"/>
                </a:moveTo>
                <a:lnTo>
                  <a:pt x="21336" y="15112"/>
                </a:lnTo>
                <a:lnTo>
                  <a:pt x="25026" y="19186"/>
                </a:lnTo>
                <a:lnTo>
                  <a:pt x="25597" y="19844"/>
                </a:lnTo>
                <a:lnTo>
                  <a:pt x="52450" y="21843"/>
                </a:lnTo>
                <a:lnTo>
                  <a:pt x="36288" y="15112"/>
                </a:lnTo>
                <a:close/>
              </a:path>
              <a:path w="184785" h="146685">
                <a:moveTo>
                  <a:pt x="21336" y="15112"/>
                </a:moveTo>
                <a:lnTo>
                  <a:pt x="16646" y="19176"/>
                </a:lnTo>
                <a:lnTo>
                  <a:pt x="25597" y="19844"/>
                </a:lnTo>
                <a:lnTo>
                  <a:pt x="25019" y="19176"/>
                </a:lnTo>
                <a:lnTo>
                  <a:pt x="21336" y="15112"/>
                </a:lnTo>
                <a:close/>
              </a:path>
            </a:pathLst>
          </a:custGeom>
          <a:solidFill>
            <a:srgbClr val="000000"/>
          </a:solidFill>
        </p:spPr>
        <p:txBody>
          <a:bodyPr wrap="square" lIns="0" tIns="0" rIns="0" bIns="0" rtlCol="0"/>
          <a:lstStyle/>
          <a:p>
            <a:endParaRPr/>
          </a:p>
        </p:txBody>
      </p:sp>
      <p:sp>
        <p:nvSpPr>
          <p:cNvPr id="35" name="object 35"/>
          <p:cNvSpPr/>
          <p:nvPr/>
        </p:nvSpPr>
        <p:spPr>
          <a:xfrm>
            <a:off x="2803017" y="4112514"/>
            <a:ext cx="50800" cy="604520"/>
          </a:xfrm>
          <a:custGeom>
            <a:avLst/>
            <a:gdLst/>
            <a:ahLst/>
            <a:cxnLst/>
            <a:rect l="l" t="t" r="r" b="b"/>
            <a:pathLst>
              <a:path w="50800" h="604520">
                <a:moveTo>
                  <a:pt x="0" y="553593"/>
                </a:moveTo>
                <a:lnTo>
                  <a:pt x="25400" y="604393"/>
                </a:lnTo>
                <a:lnTo>
                  <a:pt x="38100" y="578993"/>
                </a:lnTo>
                <a:lnTo>
                  <a:pt x="19050" y="578993"/>
                </a:lnTo>
                <a:lnTo>
                  <a:pt x="19050" y="572643"/>
                </a:lnTo>
                <a:lnTo>
                  <a:pt x="0" y="553593"/>
                </a:lnTo>
                <a:close/>
              </a:path>
              <a:path w="50800" h="604520">
                <a:moveTo>
                  <a:pt x="19050" y="572643"/>
                </a:moveTo>
                <a:lnTo>
                  <a:pt x="19050" y="578993"/>
                </a:lnTo>
                <a:lnTo>
                  <a:pt x="25400" y="578993"/>
                </a:lnTo>
                <a:lnTo>
                  <a:pt x="19050" y="572643"/>
                </a:lnTo>
                <a:close/>
              </a:path>
              <a:path w="50800" h="604520">
                <a:moveTo>
                  <a:pt x="31750" y="0"/>
                </a:moveTo>
                <a:lnTo>
                  <a:pt x="19050" y="0"/>
                </a:lnTo>
                <a:lnTo>
                  <a:pt x="19050" y="572643"/>
                </a:lnTo>
                <a:lnTo>
                  <a:pt x="25400" y="578993"/>
                </a:lnTo>
                <a:lnTo>
                  <a:pt x="31750" y="572643"/>
                </a:lnTo>
                <a:lnTo>
                  <a:pt x="31750" y="0"/>
                </a:lnTo>
                <a:close/>
              </a:path>
              <a:path w="50800" h="604520">
                <a:moveTo>
                  <a:pt x="31750" y="572643"/>
                </a:moveTo>
                <a:lnTo>
                  <a:pt x="25400" y="578993"/>
                </a:lnTo>
                <a:lnTo>
                  <a:pt x="31750" y="578993"/>
                </a:lnTo>
                <a:lnTo>
                  <a:pt x="31750" y="572643"/>
                </a:lnTo>
                <a:close/>
              </a:path>
              <a:path w="50800" h="604520">
                <a:moveTo>
                  <a:pt x="50800" y="553593"/>
                </a:moveTo>
                <a:lnTo>
                  <a:pt x="31750" y="572643"/>
                </a:lnTo>
                <a:lnTo>
                  <a:pt x="31750" y="578993"/>
                </a:lnTo>
                <a:lnTo>
                  <a:pt x="38100" y="578993"/>
                </a:lnTo>
                <a:lnTo>
                  <a:pt x="50800" y="553593"/>
                </a:lnTo>
                <a:close/>
              </a:path>
            </a:pathLst>
          </a:custGeom>
          <a:solidFill>
            <a:srgbClr val="000000"/>
          </a:solidFill>
        </p:spPr>
        <p:txBody>
          <a:bodyPr wrap="square" lIns="0" tIns="0" rIns="0" bIns="0" rtlCol="0"/>
          <a:lstStyle/>
          <a:p>
            <a:endParaRPr/>
          </a:p>
        </p:txBody>
      </p:sp>
      <p:sp>
        <p:nvSpPr>
          <p:cNvPr id="36" name="object 36"/>
          <p:cNvSpPr/>
          <p:nvPr/>
        </p:nvSpPr>
        <p:spPr>
          <a:xfrm>
            <a:off x="2837307" y="3145663"/>
            <a:ext cx="0" cy="262255"/>
          </a:xfrm>
          <a:custGeom>
            <a:avLst/>
            <a:gdLst/>
            <a:ahLst/>
            <a:cxnLst/>
            <a:rect l="l" t="t" r="r" b="b"/>
            <a:pathLst>
              <a:path h="262254">
                <a:moveTo>
                  <a:pt x="0" y="262254"/>
                </a:moveTo>
                <a:lnTo>
                  <a:pt x="0" y="0"/>
                </a:lnTo>
              </a:path>
            </a:pathLst>
          </a:custGeom>
          <a:ln w="76200">
            <a:solidFill>
              <a:srgbClr val="000000"/>
            </a:solidFill>
          </a:ln>
        </p:spPr>
        <p:txBody>
          <a:bodyPr wrap="square" lIns="0" tIns="0" rIns="0" bIns="0" rtlCol="0"/>
          <a:lstStyle/>
          <a:p>
            <a:endParaRPr/>
          </a:p>
        </p:txBody>
      </p:sp>
      <p:sp>
        <p:nvSpPr>
          <p:cNvPr id="37" name="object 37"/>
          <p:cNvSpPr/>
          <p:nvPr/>
        </p:nvSpPr>
        <p:spPr>
          <a:xfrm>
            <a:off x="3594988" y="5570092"/>
            <a:ext cx="50800" cy="318770"/>
          </a:xfrm>
          <a:custGeom>
            <a:avLst/>
            <a:gdLst/>
            <a:ahLst/>
            <a:cxnLst/>
            <a:rect l="l" t="t" r="r" b="b"/>
            <a:pathLst>
              <a:path w="50800" h="318770">
                <a:moveTo>
                  <a:pt x="0" y="267830"/>
                </a:moveTo>
                <a:lnTo>
                  <a:pt x="25400" y="318630"/>
                </a:lnTo>
                <a:lnTo>
                  <a:pt x="38100" y="293230"/>
                </a:lnTo>
                <a:lnTo>
                  <a:pt x="19050" y="293230"/>
                </a:lnTo>
                <a:lnTo>
                  <a:pt x="19050" y="286880"/>
                </a:lnTo>
                <a:lnTo>
                  <a:pt x="0" y="267830"/>
                </a:lnTo>
                <a:close/>
              </a:path>
              <a:path w="50800" h="318770">
                <a:moveTo>
                  <a:pt x="19050" y="286880"/>
                </a:moveTo>
                <a:lnTo>
                  <a:pt x="19050" y="293230"/>
                </a:lnTo>
                <a:lnTo>
                  <a:pt x="25400" y="293230"/>
                </a:lnTo>
                <a:lnTo>
                  <a:pt x="19050" y="286880"/>
                </a:lnTo>
                <a:close/>
              </a:path>
              <a:path w="50800" h="318770">
                <a:moveTo>
                  <a:pt x="31750" y="0"/>
                </a:moveTo>
                <a:lnTo>
                  <a:pt x="19050" y="0"/>
                </a:lnTo>
                <a:lnTo>
                  <a:pt x="19050" y="286880"/>
                </a:lnTo>
                <a:lnTo>
                  <a:pt x="25400" y="293230"/>
                </a:lnTo>
                <a:lnTo>
                  <a:pt x="31750" y="286880"/>
                </a:lnTo>
                <a:lnTo>
                  <a:pt x="31750" y="0"/>
                </a:lnTo>
                <a:close/>
              </a:path>
              <a:path w="50800" h="318770">
                <a:moveTo>
                  <a:pt x="31750" y="286880"/>
                </a:moveTo>
                <a:lnTo>
                  <a:pt x="25400" y="293230"/>
                </a:lnTo>
                <a:lnTo>
                  <a:pt x="31750" y="293230"/>
                </a:lnTo>
                <a:lnTo>
                  <a:pt x="31750" y="286880"/>
                </a:lnTo>
                <a:close/>
              </a:path>
              <a:path w="50800" h="318770">
                <a:moveTo>
                  <a:pt x="50800" y="267830"/>
                </a:moveTo>
                <a:lnTo>
                  <a:pt x="31750" y="286880"/>
                </a:lnTo>
                <a:lnTo>
                  <a:pt x="31750" y="293230"/>
                </a:lnTo>
                <a:lnTo>
                  <a:pt x="38100" y="293230"/>
                </a:lnTo>
                <a:lnTo>
                  <a:pt x="50800" y="267830"/>
                </a:lnTo>
                <a:close/>
              </a:path>
            </a:pathLst>
          </a:custGeom>
          <a:solidFill>
            <a:srgbClr val="000000"/>
          </a:solidFill>
        </p:spPr>
        <p:txBody>
          <a:bodyPr wrap="square" lIns="0" tIns="0" rIns="0" bIns="0" rtlCol="0"/>
          <a:lstStyle/>
          <a:p>
            <a:endParaRPr/>
          </a:p>
        </p:txBody>
      </p:sp>
      <p:sp>
        <p:nvSpPr>
          <p:cNvPr id="38" name="object 38"/>
          <p:cNvSpPr/>
          <p:nvPr/>
        </p:nvSpPr>
        <p:spPr>
          <a:xfrm>
            <a:off x="4455032" y="3918330"/>
            <a:ext cx="308610" cy="50800"/>
          </a:xfrm>
          <a:custGeom>
            <a:avLst/>
            <a:gdLst/>
            <a:ahLst/>
            <a:cxnLst/>
            <a:rect l="l" t="t" r="r" b="b"/>
            <a:pathLst>
              <a:path w="308610" h="50800">
                <a:moveTo>
                  <a:pt x="50800" y="0"/>
                </a:moveTo>
                <a:lnTo>
                  <a:pt x="0" y="25400"/>
                </a:lnTo>
                <a:lnTo>
                  <a:pt x="50800" y="50800"/>
                </a:lnTo>
                <a:lnTo>
                  <a:pt x="31750" y="31750"/>
                </a:lnTo>
                <a:lnTo>
                  <a:pt x="25400" y="31750"/>
                </a:lnTo>
                <a:lnTo>
                  <a:pt x="25400" y="19050"/>
                </a:lnTo>
                <a:lnTo>
                  <a:pt x="31750" y="19050"/>
                </a:lnTo>
                <a:lnTo>
                  <a:pt x="50800" y="0"/>
                </a:lnTo>
                <a:close/>
              </a:path>
              <a:path w="308610" h="50800">
                <a:moveTo>
                  <a:pt x="25400" y="25400"/>
                </a:moveTo>
                <a:lnTo>
                  <a:pt x="25400" y="31750"/>
                </a:lnTo>
                <a:lnTo>
                  <a:pt x="31750" y="31750"/>
                </a:lnTo>
                <a:lnTo>
                  <a:pt x="25400" y="25400"/>
                </a:lnTo>
                <a:close/>
              </a:path>
              <a:path w="308610" h="50800">
                <a:moveTo>
                  <a:pt x="308610" y="19050"/>
                </a:moveTo>
                <a:lnTo>
                  <a:pt x="31750" y="19050"/>
                </a:lnTo>
                <a:lnTo>
                  <a:pt x="25400" y="25400"/>
                </a:lnTo>
                <a:lnTo>
                  <a:pt x="31750" y="31750"/>
                </a:lnTo>
                <a:lnTo>
                  <a:pt x="308610" y="31750"/>
                </a:lnTo>
                <a:lnTo>
                  <a:pt x="308610" y="19050"/>
                </a:lnTo>
                <a:close/>
              </a:path>
              <a:path w="308610" h="50800">
                <a:moveTo>
                  <a:pt x="31750" y="19050"/>
                </a:moveTo>
                <a:lnTo>
                  <a:pt x="25400" y="19050"/>
                </a:lnTo>
                <a:lnTo>
                  <a:pt x="25400" y="25400"/>
                </a:lnTo>
                <a:lnTo>
                  <a:pt x="31750" y="19050"/>
                </a:lnTo>
                <a:close/>
              </a:path>
            </a:pathLst>
          </a:custGeom>
          <a:solidFill>
            <a:srgbClr val="000000"/>
          </a:solidFill>
        </p:spPr>
        <p:txBody>
          <a:bodyPr wrap="square" lIns="0" tIns="0" rIns="0" bIns="0" rtlCol="0"/>
          <a:lstStyle/>
          <a:p>
            <a:endParaRPr/>
          </a:p>
        </p:txBody>
      </p:sp>
      <p:sp>
        <p:nvSpPr>
          <p:cNvPr id="39" name="object 39"/>
          <p:cNvSpPr txBox="1"/>
          <p:nvPr/>
        </p:nvSpPr>
        <p:spPr>
          <a:xfrm>
            <a:off x="4506212" y="3750945"/>
            <a:ext cx="675387" cy="197490"/>
          </a:xfrm>
          <a:prstGeom prst="rect">
            <a:avLst/>
          </a:prstGeom>
        </p:spPr>
        <p:txBody>
          <a:bodyPr vert="horz" wrap="square" lIns="0" tIns="12700" rIns="0" bIns="0" rtlCol="0">
            <a:spAutoFit/>
          </a:bodyPr>
          <a:lstStyle/>
          <a:p>
            <a:pPr marL="12700" marR="5080">
              <a:lnSpc>
                <a:spcPct val="100000"/>
              </a:lnSpc>
              <a:spcBef>
                <a:spcPts val="100"/>
              </a:spcBef>
            </a:pPr>
            <a:r>
              <a:rPr sz="1200" b="1" dirty="0" smtClean="0">
                <a:latin typeface="Arial"/>
                <a:cs typeface="Arial"/>
              </a:rPr>
              <a:t>S</a:t>
            </a:r>
            <a:r>
              <a:rPr sz="1200" b="1" spc="-5" dirty="0" smtClean="0">
                <a:latin typeface="Arial"/>
                <a:cs typeface="Arial"/>
              </a:rPr>
              <a:t>team</a:t>
            </a:r>
            <a:endParaRPr sz="1200" dirty="0">
              <a:latin typeface="Arial"/>
              <a:cs typeface="Arial"/>
            </a:endParaRPr>
          </a:p>
        </p:txBody>
      </p:sp>
      <p:graphicFrame>
        <p:nvGraphicFramePr>
          <p:cNvPr id="40" name="object 40"/>
          <p:cNvGraphicFramePr>
            <a:graphicFrameLocks noGrp="1"/>
          </p:cNvGraphicFramePr>
          <p:nvPr>
            <p:extLst>
              <p:ext uri="{D42A27DB-BD31-4B8C-83A1-F6EECF244321}">
                <p14:modId xmlns:p14="http://schemas.microsoft.com/office/powerpoint/2010/main" val="2086894983"/>
              </p:ext>
            </p:extLst>
          </p:nvPr>
        </p:nvGraphicFramePr>
        <p:xfrm>
          <a:off x="1746821" y="4300105"/>
          <a:ext cx="2028823" cy="1219200"/>
        </p:xfrm>
        <a:graphic>
          <a:graphicData uri="http://schemas.openxmlformats.org/drawingml/2006/table">
            <a:tbl>
              <a:tblPr firstRow="1" bandRow="1">
                <a:tableStyleId>{2D5ABB26-0587-4C30-8999-92F81FD0307C}</a:tableStyleId>
              </a:tblPr>
              <a:tblGrid>
                <a:gridCol w="1014094"/>
                <a:gridCol w="159384"/>
                <a:gridCol w="855345"/>
              </a:tblGrid>
              <a:tr h="254000">
                <a:tc>
                  <a:txBody>
                    <a:bodyPr/>
                    <a:lstStyle/>
                    <a:p>
                      <a:pPr>
                        <a:lnSpc>
                          <a:spcPct val="100000"/>
                        </a:lnSpc>
                      </a:pPr>
                      <a:endParaRPr sz="1500">
                        <a:latin typeface="Times New Roman"/>
                        <a:cs typeface="Times New Roman"/>
                      </a:endParaRPr>
                    </a:p>
                  </a:txBody>
                  <a:tcPr marL="0" marR="0" marT="0" marB="0">
                    <a:lnR w="9525">
                      <a:solidFill>
                        <a:srgbClr val="000000"/>
                      </a:solidFill>
                      <a:prstDash val="solid"/>
                    </a:lnR>
                    <a:lnB w="9525">
                      <a:solidFill>
                        <a:srgbClr val="000000"/>
                      </a:solidFill>
                      <a:prstDash val="solid"/>
                    </a:lnB>
                  </a:tcPr>
                </a:tc>
                <a:tc>
                  <a:txBody>
                    <a:bodyPr/>
                    <a:lstStyle/>
                    <a:p>
                      <a:pPr>
                        <a:lnSpc>
                          <a:spcPct val="100000"/>
                        </a:lnSpc>
                      </a:pPr>
                      <a:endParaRPr sz="1500">
                        <a:latin typeface="Times New Roman"/>
                        <a:cs typeface="Times New Roman"/>
                      </a:endParaRPr>
                    </a:p>
                  </a:txBody>
                  <a:tcPr marL="0" marR="0" marT="0" marB="0">
                    <a:lnL w="9525">
                      <a:solidFill>
                        <a:srgbClr val="000000"/>
                      </a:solidFill>
                      <a:prstDash val="solid"/>
                    </a:lnL>
                    <a:lnR w="9525">
                      <a:solidFill>
                        <a:srgbClr val="000000"/>
                      </a:solidFill>
                      <a:prstDash val="solid"/>
                    </a:lnR>
                    <a:lnT w="9525">
                      <a:solidFill>
                        <a:srgbClr val="000000"/>
                      </a:solidFill>
                      <a:prstDash val="solid"/>
                    </a:lnT>
                    <a:lnB w="12700">
                      <a:solidFill>
                        <a:srgbClr val="000000"/>
                      </a:solidFill>
                      <a:prstDash val="solid"/>
                    </a:lnB>
                    <a:solidFill>
                      <a:srgbClr val="FF9966"/>
                    </a:solidFill>
                  </a:tcPr>
                </a:tc>
                <a:tc>
                  <a:txBody>
                    <a:bodyPr/>
                    <a:lstStyle/>
                    <a:p>
                      <a:pPr>
                        <a:lnSpc>
                          <a:spcPct val="100000"/>
                        </a:lnSpc>
                      </a:pPr>
                      <a:endParaRPr sz="1500">
                        <a:latin typeface="Times New Roman"/>
                        <a:cs typeface="Times New Roman"/>
                      </a:endParaRPr>
                    </a:p>
                  </a:txBody>
                  <a:tcPr marL="0" marR="0" marT="0" marB="0">
                    <a:lnL w="9525">
                      <a:solidFill>
                        <a:srgbClr val="000000"/>
                      </a:solidFill>
                      <a:prstDash val="solid"/>
                    </a:lnL>
                    <a:lnB w="9525">
                      <a:solidFill>
                        <a:srgbClr val="000000"/>
                      </a:solidFill>
                      <a:prstDash val="solid"/>
                    </a:lnB>
                  </a:tcPr>
                </a:tc>
              </a:tr>
              <a:tr h="965200">
                <a:tc gridSpan="3">
                  <a:txBody>
                    <a:bodyPr/>
                    <a:lstStyle/>
                    <a:p>
                      <a:pPr>
                        <a:lnSpc>
                          <a:spcPct val="100000"/>
                        </a:lnSpc>
                      </a:pPr>
                      <a:endParaRPr sz="1300">
                        <a:latin typeface="Times New Roman"/>
                        <a:cs typeface="Times New Roman"/>
                      </a:endParaRPr>
                    </a:p>
                    <a:p>
                      <a:pPr>
                        <a:lnSpc>
                          <a:spcPct val="100000"/>
                        </a:lnSpc>
                        <a:spcBef>
                          <a:spcPts val="40"/>
                        </a:spcBef>
                      </a:pPr>
                      <a:endParaRPr sz="1250">
                        <a:latin typeface="Times New Roman"/>
                        <a:cs typeface="Times New Roman"/>
                      </a:endParaRPr>
                    </a:p>
                    <a:p>
                      <a:pPr marL="600075" marR="843280">
                        <a:lnSpc>
                          <a:spcPct val="100000"/>
                        </a:lnSpc>
                      </a:pPr>
                      <a:r>
                        <a:rPr sz="1200" b="1" dirty="0">
                          <a:latin typeface="Arial"/>
                          <a:cs typeface="Arial"/>
                        </a:rPr>
                        <a:t>St</a:t>
                      </a:r>
                      <a:r>
                        <a:rPr sz="1200" b="1" spc="-5" dirty="0">
                          <a:latin typeface="Arial"/>
                          <a:cs typeface="Arial"/>
                        </a:rPr>
                        <a:t>o</a:t>
                      </a:r>
                      <a:r>
                        <a:rPr sz="1200" b="1" dirty="0">
                          <a:latin typeface="Arial"/>
                          <a:cs typeface="Arial"/>
                        </a:rPr>
                        <a:t>rage  </a:t>
                      </a:r>
                      <a:r>
                        <a:rPr sz="1200" b="1" spc="-5" dirty="0">
                          <a:latin typeface="Arial"/>
                          <a:cs typeface="Arial"/>
                        </a:rPr>
                        <a:t>Section</a:t>
                      </a:r>
                      <a:endParaRPr sz="1200">
                        <a:latin typeface="Arial"/>
                        <a:cs typeface="Arial"/>
                      </a:endParaRPr>
                    </a:p>
                  </a:txBody>
                  <a:tcPr marL="0" marR="0" marT="0" marB="0">
                    <a:lnL w="9525">
                      <a:solidFill>
                        <a:srgbClr val="000000"/>
                      </a:solidFill>
                      <a:prstDash val="solid"/>
                    </a:lnL>
                    <a:lnR w="9525">
                      <a:solidFill>
                        <a:srgbClr val="000000"/>
                      </a:solidFill>
                      <a:prstDash val="solid"/>
                    </a:lnR>
                    <a:lnT w="9525" cap="flat" cmpd="sng" algn="ctr">
                      <a:solidFill>
                        <a:srgbClr val="000000"/>
                      </a:solidFill>
                      <a:prstDash val="solid"/>
                      <a:round/>
                      <a:headEnd type="none" w="med" len="med"/>
                      <a:tailEnd type="none" w="med" len="med"/>
                    </a:lnT>
                    <a:lnB w="9525">
                      <a:solidFill>
                        <a:srgbClr val="000000"/>
                      </a:solidFill>
                      <a:prstDash val="solid"/>
                    </a:lnB>
                    <a:solidFill>
                      <a:srgbClr val="FFFF66"/>
                    </a:solidFill>
                  </a:tcPr>
                </a:tc>
                <a:tc hMerge="1">
                  <a:txBody>
                    <a:bodyPr/>
                    <a:lstStyle/>
                    <a:p>
                      <a:endParaRPr/>
                    </a:p>
                  </a:txBody>
                  <a:tcPr marL="0" marR="0" marT="0" marB="0"/>
                </a:tc>
                <a:tc hMerge="1">
                  <a:txBody>
                    <a:bodyPr/>
                    <a:lstStyle/>
                    <a:p>
                      <a:endParaRPr/>
                    </a:p>
                  </a:txBody>
                  <a:tcPr marL="0" marR="0" marT="0" marB="0"/>
                </a:tc>
              </a:tr>
            </a:tbl>
          </a:graphicData>
        </a:graphic>
      </p:graphicFrame>
      <p:sp>
        <p:nvSpPr>
          <p:cNvPr id="41" name="object 41"/>
          <p:cNvSpPr txBox="1"/>
          <p:nvPr/>
        </p:nvSpPr>
        <p:spPr>
          <a:xfrm>
            <a:off x="3691382" y="5653836"/>
            <a:ext cx="855980" cy="574040"/>
          </a:xfrm>
          <a:prstGeom prst="rect">
            <a:avLst/>
          </a:prstGeom>
        </p:spPr>
        <p:txBody>
          <a:bodyPr vert="horz" wrap="square" lIns="0" tIns="12700" rIns="0" bIns="0" rtlCol="0">
            <a:spAutoFit/>
          </a:bodyPr>
          <a:lstStyle/>
          <a:p>
            <a:pPr marL="12700" marR="5080" algn="just">
              <a:lnSpc>
                <a:spcPct val="100000"/>
              </a:lnSpc>
              <a:spcBef>
                <a:spcPts val="100"/>
              </a:spcBef>
            </a:pPr>
            <a:r>
              <a:rPr sz="1200" b="1" spc="-5" dirty="0">
                <a:latin typeface="Arial"/>
                <a:cs typeface="Arial"/>
              </a:rPr>
              <a:t>De-aerated  Boiler</a:t>
            </a:r>
            <a:r>
              <a:rPr sz="1200" b="1" spc="-55" dirty="0">
                <a:latin typeface="Arial"/>
                <a:cs typeface="Arial"/>
              </a:rPr>
              <a:t> </a:t>
            </a:r>
            <a:r>
              <a:rPr sz="1200" b="1" spc="-5" dirty="0">
                <a:latin typeface="Arial"/>
                <a:cs typeface="Arial"/>
              </a:rPr>
              <a:t>Feed  </a:t>
            </a:r>
            <a:r>
              <a:rPr sz="1200" b="1" spc="-10" dirty="0">
                <a:latin typeface="Arial"/>
                <a:cs typeface="Arial"/>
              </a:rPr>
              <a:t>Water</a:t>
            </a:r>
            <a:endParaRPr sz="1200">
              <a:latin typeface="Arial"/>
              <a:cs typeface="Arial"/>
            </a:endParaRPr>
          </a:p>
        </p:txBody>
      </p:sp>
      <p:sp>
        <p:nvSpPr>
          <p:cNvPr id="42" name="object 42"/>
          <p:cNvSpPr txBox="1"/>
          <p:nvPr/>
        </p:nvSpPr>
        <p:spPr>
          <a:xfrm>
            <a:off x="1156461" y="3984497"/>
            <a:ext cx="695325" cy="208279"/>
          </a:xfrm>
          <a:prstGeom prst="rect">
            <a:avLst/>
          </a:prstGeom>
        </p:spPr>
        <p:txBody>
          <a:bodyPr vert="horz" wrap="square" lIns="0" tIns="12700" rIns="0" bIns="0" rtlCol="0">
            <a:spAutoFit/>
          </a:bodyPr>
          <a:lstStyle/>
          <a:p>
            <a:pPr marL="12700">
              <a:lnSpc>
                <a:spcPct val="100000"/>
              </a:lnSpc>
              <a:spcBef>
                <a:spcPts val="100"/>
              </a:spcBef>
            </a:pPr>
            <a:r>
              <a:rPr sz="1200" b="1" spc="-5" dirty="0">
                <a:latin typeface="Arial"/>
                <a:cs typeface="Arial"/>
              </a:rPr>
              <a:t>Scrubber</a:t>
            </a:r>
            <a:endParaRPr sz="1200">
              <a:latin typeface="Arial"/>
              <a:cs typeface="Arial"/>
            </a:endParaRPr>
          </a:p>
        </p:txBody>
      </p:sp>
      <p:sp>
        <p:nvSpPr>
          <p:cNvPr id="43" name="object 43"/>
          <p:cNvSpPr txBox="1"/>
          <p:nvPr/>
        </p:nvSpPr>
        <p:spPr>
          <a:xfrm>
            <a:off x="1156461" y="4167327"/>
            <a:ext cx="577850" cy="391795"/>
          </a:xfrm>
          <a:prstGeom prst="rect">
            <a:avLst/>
          </a:prstGeom>
        </p:spPr>
        <p:txBody>
          <a:bodyPr vert="horz" wrap="square" lIns="0" tIns="12700" rIns="0" bIns="0" rtlCol="0">
            <a:spAutoFit/>
          </a:bodyPr>
          <a:lstStyle/>
          <a:p>
            <a:pPr marL="12700">
              <a:lnSpc>
                <a:spcPct val="100000"/>
              </a:lnSpc>
              <a:spcBef>
                <a:spcPts val="100"/>
              </a:spcBef>
            </a:pPr>
            <a:r>
              <a:rPr sz="1200" b="1" dirty="0">
                <a:latin typeface="Arial"/>
                <a:cs typeface="Arial"/>
              </a:rPr>
              <a:t>Section</a:t>
            </a:r>
            <a:endParaRPr sz="1200">
              <a:latin typeface="Arial"/>
              <a:cs typeface="Arial"/>
            </a:endParaRPr>
          </a:p>
          <a:p>
            <a:pPr marL="12700">
              <a:lnSpc>
                <a:spcPct val="100000"/>
              </a:lnSpc>
            </a:pPr>
            <a:r>
              <a:rPr sz="1200" b="1" spc="-15" dirty="0">
                <a:latin typeface="Arial"/>
                <a:cs typeface="Arial"/>
              </a:rPr>
              <a:t>(Trays)</a:t>
            </a:r>
            <a:endParaRPr sz="1200">
              <a:latin typeface="Arial"/>
              <a:cs typeface="Arial"/>
            </a:endParaRPr>
          </a:p>
        </p:txBody>
      </p:sp>
      <p:sp>
        <p:nvSpPr>
          <p:cNvPr id="44" name="object 44"/>
          <p:cNvSpPr txBox="1"/>
          <p:nvPr/>
        </p:nvSpPr>
        <p:spPr>
          <a:xfrm>
            <a:off x="838200" y="3282188"/>
            <a:ext cx="855980" cy="391160"/>
          </a:xfrm>
          <a:prstGeom prst="rect">
            <a:avLst/>
          </a:prstGeom>
        </p:spPr>
        <p:txBody>
          <a:bodyPr vert="horz" wrap="square" lIns="0" tIns="12700" rIns="0" bIns="0" rtlCol="0">
            <a:spAutoFit/>
          </a:bodyPr>
          <a:lstStyle/>
          <a:p>
            <a:pPr marL="12700" marR="5080">
              <a:lnSpc>
                <a:spcPct val="100000"/>
              </a:lnSpc>
              <a:spcBef>
                <a:spcPts val="100"/>
              </a:spcBef>
            </a:pPr>
            <a:r>
              <a:rPr sz="1200" b="1" spc="-5" dirty="0">
                <a:latin typeface="Arial"/>
                <a:cs typeface="Arial"/>
              </a:rPr>
              <a:t>Boiler</a:t>
            </a:r>
            <a:r>
              <a:rPr sz="1200" b="1" spc="-55" dirty="0">
                <a:latin typeface="Arial"/>
                <a:cs typeface="Arial"/>
              </a:rPr>
              <a:t> </a:t>
            </a:r>
            <a:r>
              <a:rPr sz="1200" b="1" spc="-5" dirty="0">
                <a:latin typeface="Arial"/>
                <a:cs typeface="Arial"/>
              </a:rPr>
              <a:t>Feed  </a:t>
            </a:r>
            <a:r>
              <a:rPr sz="1200" b="1" spc="-10" dirty="0">
                <a:latin typeface="Arial"/>
                <a:cs typeface="Arial"/>
              </a:rPr>
              <a:t>Water</a:t>
            </a:r>
            <a:endParaRPr sz="1200">
              <a:latin typeface="Arial"/>
              <a:cs typeface="Arial"/>
            </a:endParaRPr>
          </a:p>
        </p:txBody>
      </p:sp>
      <p:sp>
        <p:nvSpPr>
          <p:cNvPr id="45" name="object 45"/>
          <p:cNvSpPr/>
          <p:nvPr/>
        </p:nvSpPr>
        <p:spPr>
          <a:xfrm>
            <a:off x="946658" y="3482213"/>
            <a:ext cx="815340" cy="50800"/>
          </a:xfrm>
          <a:custGeom>
            <a:avLst/>
            <a:gdLst/>
            <a:ahLst/>
            <a:cxnLst/>
            <a:rect l="l" t="t" r="r" b="b"/>
            <a:pathLst>
              <a:path w="815339" h="50800">
                <a:moveTo>
                  <a:pt x="789685" y="25400"/>
                </a:moveTo>
                <a:lnTo>
                  <a:pt x="764285" y="50800"/>
                </a:lnTo>
                <a:lnTo>
                  <a:pt x="802385" y="31750"/>
                </a:lnTo>
                <a:lnTo>
                  <a:pt x="789685" y="31750"/>
                </a:lnTo>
                <a:lnTo>
                  <a:pt x="789685" y="25400"/>
                </a:lnTo>
                <a:close/>
              </a:path>
              <a:path w="815339" h="50800">
                <a:moveTo>
                  <a:pt x="783335" y="19050"/>
                </a:moveTo>
                <a:lnTo>
                  <a:pt x="0" y="19050"/>
                </a:lnTo>
                <a:lnTo>
                  <a:pt x="0" y="31750"/>
                </a:lnTo>
                <a:lnTo>
                  <a:pt x="783335" y="31750"/>
                </a:lnTo>
                <a:lnTo>
                  <a:pt x="789685" y="25400"/>
                </a:lnTo>
                <a:lnTo>
                  <a:pt x="783335" y="19050"/>
                </a:lnTo>
                <a:close/>
              </a:path>
              <a:path w="815339" h="50800">
                <a:moveTo>
                  <a:pt x="802385" y="19050"/>
                </a:moveTo>
                <a:lnTo>
                  <a:pt x="789685" y="19050"/>
                </a:lnTo>
                <a:lnTo>
                  <a:pt x="789685" y="31750"/>
                </a:lnTo>
                <a:lnTo>
                  <a:pt x="802385" y="31750"/>
                </a:lnTo>
                <a:lnTo>
                  <a:pt x="815085" y="25400"/>
                </a:lnTo>
                <a:lnTo>
                  <a:pt x="802385" y="19050"/>
                </a:lnTo>
                <a:close/>
              </a:path>
              <a:path w="815339" h="50800">
                <a:moveTo>
                  <a:pt x="764285" y="0"/>
                </a:moveTo>
                <a:lnTo>
                  <a:pt x="789685" y="25400"/>
                </a:lnTo>
                <a:lnTo>
                  <a:pt x="789685" y="19050"/>
                </a:lnTo>
                <a:lnTo>
                  <a:pt x="802385" y="19050"/>
                </a:lnTo>
                <a:lnTo>
                  <a:pt x="764285" y="0"/>
                </a:lnTo>
                <a:close/>
              </a:path>
            </a:pathLst>
          </a:custGeom>
          <a:solidFill>
            <a:srgbClr val="000000"/>
          </a:solidFill>
        </p:spPr>
        <p:txBody>
          <a:bodyPr wrap="square" lIns="0" tIns="0" rIns="0" bIns="0" rtlCol="0"/>
          <a:lstStyle/>
          <a:p>
            <a:endParaRPr/>
          </a:p>
        </p:txBody>
      </p:sp>
      <p:sp>
        <p:nvSpPr>
          <p:cNvPr id="46" name="object 46"/>
          <p:cNvSpPr/>
          <p:nvPr/>
        </p:nvSpPr>
        <p:spPr>
          <a:xfrm>
            <a:off x="2796920" y="2944495"/>
            <a:ext cx="76200" cy="201930"/>
          </a:xfrm>
          <a:custGeom>
            <a:avLst/>
            <a:gdLst/>
            <a:ahLst/>
            <a:cxnLst/>
            <a:rect l="l" t="t" r="r" b="b"/>
            <a:pathLst>
              <a:path w="76200" h="201930">
                <a:moveTo>
                  <a:pt x="44450" y="63500"/>
                </a:moveTo>
                <a:lnTo>
                  <a:pt x="31750" y="63500"/>
                </a:lnTo>
                <a:lnTo>
                  <a:pt x="31750" y="201802"/>
                </a:lnTo>
                <a:lnTo>
                  <a:pt x="44450" y="201802"/>
                </a:lnTo>
                <a:lnTo>
                  <a:pt x="44450" y="63500"/>
                </a:lnTo>
                <a:close/>
              </a:path>
              <a:path w="76200" h="201930">
                <a:moveTo>
                  <a:pt x="38100" y="0"/>
                </a:moveTo>
                <a:lnTo>
                  <a:pt x="0" y="76200"/>
                </a:lnTo>
                <a:lnTo>
                  <a:pt x="31750" y="76200"/>
                </a:lnTo>
                <a:lnTo>
                  <a:pt x="31750" y="63500"/>
                </a:lnTo>
                <a:lnTo>
                  <a:pt x="69850" y="63500"/>
                </a:lnTo>
                <a:lnTo>
                  <a:pt x="38100" y="0"/>
                </a:lnTo>
                <a:close/>
              </a:path>
              <a:path w="76200" h="201930">
                <a:moveTo>
                  <a:pt x="69850" y="63500"/>
                </a:moveTo>
                <a:lnTo>
                  <a:pt x="44450" y="63500"/>
                </a:lnTo>
                <a:lnTo>
                  <a:pt x="44450" y="76200"/>
                </a:lnTo>
                <a:lnTo>
                  <a:pt x="76200" y="76200"/>
                </a:lnTo>
                <a:lnTo>
                  <a:pt x="69850" y="63500"/>
                </a:lnTo>
                <a:close/>
              </a:path>
            </a:pathLst>
          </a:custGeom>
          <a:solidFill>
            <a:srgbClr val="000000"/>
          </a:solidFill>
        </p:spPr>
        <p:txBody>
          <a:bodyPr wrap="square" lIns="0" tIns="0" rIns="0" bIns="0" rtlCol="0"/>
          <a:lstStyle/>
          <a:p>
            <a:endParaRPr/>
          </a:p>
        </p:txBody>
      </p:sp>
      <p:sp>
        <p:nvSpPr>
          <p:cNvPr id="47" name="object 47"/>
          <p:cNvSpPr txBox="1"/>
          <p:nvPr/>
        </p:nvSpPr>
        <p:spPr>
          <a:xfrm>
            <a:off x="2924556" y="2953257"/>
            <a:ext cx="349250" cy="208279"/>
          </a:xfrm>
          <a:prstGeom prst="rect">
            <a:avLst/>
          </a:prstGeom>
        </p:spPr>
        <p:txBody>
          <a:bodyPr vert="horz" wrap="square" lIns="0" tIns="12700" rIns="0" bIns="0" rtlCol="0">
            <a:spAutoFit/>
          </a:bodyPr>
          <a:lstStyle/>
          <a:p>
            <a:pPr marL="12700">
              <a:lnSpc>
                <a:spcPct val="100000"/>
              </a:lnSpc>
              <a:spcBef>
                <a:spcPts val="100"/>
              </a:spcBef>
            </a:pPr>
            <a:r>
              <a:rPr sz="1200" b="1" spc="-60" dirty="0">
                <a:latin typeface="Arial"/>
                <a:cs typeface="Arial"/>
              </a:rPr>
              <a:t>V</a:t>
            </a:r>
            <a:r>
              <a:rPr sz="1200" b="1" spc="-5" dirty="0">
                <a:latin typeface="Arial"/>
                <a:cs typeface="Arial"/>
              </a:rPr>
              <a:t>e</a:t>
            </a:r>
            <a:r>
              <a:rPr sz="1200" b="1" dirty="0">
                <a:latin typeface="Arial"/>
                <a:cs typeface="Arial"/>
              </a:rPr>
              <a:t>nt</a:t>
            </a:r>
            <a:endParaRPr sz="1200">
              <a:latin typeface="Arial"/>
              <a:cs typeface="Arial"/>
            </a:endParaRPr>
          </a:p>
        </p:txBody>
      </p:sp>
      <p:sp>
        <p:nvSpPr>
          <p:cNvPr id="48" name="object 48"/>
          <p:cNvSpPr txBox="1"/>
          <p:nvPr/>
        </p:nvSpPr>
        <p:spPr>
          <a:xfrm>
            <a:off x="3532377" y="3155442"/>
            <a:ext cx="593090" cy="391160"/>
          </a:xfrm>
          <a:prstGeom prst="rect">
            <a:avLst/>
          </a:prstGeom>
        </p:spPr>
        <p:txBody>
          <a:bodyPr vert="horz" wrap="square" lIns="0" tIns="12700" rIns="0" bIns="0" rtlCol="0">
            <a:spAutoFit/>
          </a:bodyPr>
          <a:lstStyle/>
          <a:p>
            <a:pPr marL="12700" marR="5080">
              <a:lnSpc>
                <a:spcPct val="100000"/>
              </a:lnSpc>
              <a:spcBef>
                <a:spcPts val="100"/>
              </a:spcBef>
            </a:pPr>
            <a:r>
              <a:rPr sz="1200" b="1" spc="-5" dirty="0">
                <a:latin typeface="Arial"/>
                <a:cs typeface="Arial"/>
              </a:rPr>
              <a:t>Spray  Noz</a:t>
            </a:r>
            <a:r>
              <a:rPr sz="1200" b="1" spc="-10" dirty="0">
                <a:latin typeface="Arial"/>
                <a:cs typeface="Arial"/>
              </a:rPr>
              <a:t>z</a:t>
            </a:r>
            <a:r>
              <a:rPr sz="1200" b="1" spc="-5" dirty="0">
                <a:latin typeface="Arial"/>
                <a:cs typeface="Arial"/>
              </a:rPr>
              <a:t>l</a:t>
            </a:r>
            <a:r>
              <a:rPr sz="1200" b="1" dirty="0">
                <a:latin typeface="Arial"/>
                <a:cs typeface="Arial"/>
              </a:rPr>
              <a:t>e</a:t>
            </a:r>
            <a:r>
              <a:rPr sz="1200" b="1" spc="-5" dirty="0">
                <a:latin typeface="Arial"/>
                <a:cs typeface="Arial"/>
              </a:rPr>
              <a:t>s</a:t>
            </a:r>
            <a:endParaRPr sz="1200">
              <a:latin typeface="Arial"/>
              <a:cs typeface="Arial"/>
            </a:endParaRPr>
          </a:p>
        </p:txBody>
      </p:sp>
      <p:sp>
        <p:nvSpPr>
          <p:cNvPr id="49" name="object 49"/>
          <p:cNvSpPr/>
          <p:nvPr/>
        </p:nvSpPr>
        <p:spPr>
          <a:xfrm>
            <a:off x="2077720" y="3894835"/>
            <a:ext cx="697865" cy="267970"/>
          </a:xfrm>
          <a:custGeom>
            <a:avLst/>
            <a:gdLst/>
            <a:ahLst/>
            <a:cxnLst/>
            <a:rect l="l" t="t" r="r" b="b"/>
            <a:pathLst>
              <a:path w="697864" h="267970">
                <a:moveTo>
                  <a:pt x="665912" y="11314"/>
                </a:moveTo>
                <a:lnTo>
                  <a:pt x="0" y="255524"/>
                </a:lnTo>
                <a:lnTo>
                  <a:pt x="4317" y="267462"/>
                </a:lnTo>
                <a:lnTo>
                  <a:pt x="670398" y="23110"/>
                </a:lnTo>
                <a:lnTo>
                  <a:pt x="674094" y="15160"/>
                </a:lnTo>
                <a:lnTo>
                  <a:pt x="665912" y="11314"/>
                </a:lnTo>
                <a:close/>
              </a:path>
              <a:path w="697864" h="267970">
                <a:moveTo>
                  <a:pt x="695234" y="9143"/>
                </a:moveTo>
                <a:lnTo>
                  <a:pt x="671830" y="9143"/>
                </a:lnTo>
                <a:lnTo>
                  <a:pt x="676274" y="20955"/>
                </a:lnTo>
                <a:lnTo>
                  <a:pt x="670398" y="23110"/>
                </a:lnTo>
                <a:lnTo>
                  <a:pt x="659003" y="47625"/>
                </a:lnTo>
                <a:lnTo>
                  <a:pt x="695234" y="9143"/>
                </a:lnTo>
                <a:close/>
              </a:path>
              <a:path w="697864" h="267970">
                <a:moveTo>
                  <a:pt x="674094" y="15160"/>
                </a:moveTo>
                <a:lnTo>
                  <a:pt x="670398" y="23110"/>
                </a:lnTo>
                <a:lnTo>
                  <a:pt x="676274" y="20955"/>
                </a:lnTo>
                <a:lnTo>
                  <a:pt x="674094" y="15160"/>
                </a:lnTo>
                <a:close/>
              </a:path>
              <a:path w="697864" h="267970">
                <a:moveTo>
                  <a:pt x="671830" y="9143"/>
                </a:moveTo>
                <a:lnTo>
                  <a:pt x="665912" y="11314"/>
                </a:lnTo>
                <a:lnTo>
                  <a:pt x="674068" y="15090"/>
                </a:lnTo>
                <a:lnTo>
                  <a:pt x="671830" y="9143"/>
                </a:lnTo>
                <a:close/>
              </a:path>
              <a:path w="697864" h="267970">
                <a:moveTo>
                  <a:pt x="641476" y="0"/>
                </a:moveTo>
                <a:lnTo>
                  <a:pt x="665912" y="11314"/>
                </a:lnTo>
                <a:lnTo>
                  <a:pt x="671830" y="9143"/>
                </a:lnTo>
                <a:lnTo>
                  <a:pt x="695234" y="9143"/>
                </a:lnTo>
                <a:lnTo>
                  <a:pt x="697864" y="6350"/>
                </a:lnTo>
                <a:lnTo>
                  <a:pt x="641476" y="0"/>
                </a:lnTo>
                <a:close/>
              </a:path>
            </a:pathLst>
          </a:custGeom>
          <a:solidFill>
            <a:srgbClr val="000000"/>
          </a:solidFill>
        </p:spPr>
        <p:txBody>
          <a:bodyPr wrap="square" lIns="0" tIns="0" rIns="0" bIns="0" rtlCol="0"/>
          <a:lstStyle/>
          <a:p>
            <a:endParaRPr/>
          </a:p>
        </p:txBody>
      </p:sp>
      <p:sp>
        <p:nvSpPr>
          <p:cNvPr id="50" name="object 50"/>
          <p:cNvSpPr/>
          <p:nvPr/>
        </p:nvSpPr>
        <p:spPr>
          <a:xfrm>
            <a:off x="3023743" y="3353180"/>
            <a:ext cx="390525" cy="165735"/>
          </a:xfrm>
          <a:custGeom>
            <a:avLst/>
            <a:gdLst/>
            <a:ahLst/>
            <a:cxnLst/>
            <a:rect l="l" t="t" r="r" b="b"/>
            <a:pathLst>
              <a:path w="390525" h="165735">
                <a:moveTo>
                  <a:pt x="60833" y="112649"/>
                </a:moveTo>
                <a:lnTo>
                  <a:pt x="0" y="165227"/>
                </a:lnTo>
                <a:lnTo>
                  <a:pt x="80137" y="159639"/>
                </a:lnTo>
                <a:lnTo>
                  <a:pt x="61282" y="151765"/>
                </a:lnTo>
                <a:lnTo>
                  <a:pt x="49402" y="151765"/>
                </a:lnTo>
                <a:lnTo>
                  <a:pt x="44576" y="139954"/>
                </a:lnTo>
                <a:lnTo>
                  <a:pt x="50434" y="137547"/>
                </a:lnTo>
                <a:lnTo>
                  <a:pt x="60833" y="112649"/>
                </a:lnTo>
                <a:close/>
              </a:path>
              <a:path w="390525" h="165735">
                <a:moveTo>
                  <a:pt x="50434" y="137547"/>
                </a:moveTo>
                <a:lnTo>
                  <a:pt x="44576" y="139954"/>
                </a:lnTo>
                <a:lnTo>
                  <a:pt x="49402" y="151765"/>
                </a:lnTo>
                <a:lnTo>
                  <a:pt x="55388" y="149303"/>
                </a:lnTo>
                <a:lnTo>
                  <a:pt x="46989" y="145796"/>
                </a:lnTo>
                <a:lnTo>
                  <a:pt x="50434" y="137547"/>
                </a:lnTo>
                <a:close/>
              </a:path>
              <a:path w="390525" h="165735">
                <a:moveTo>
                  <a:pt x="55388" y="149303"/>
                </a:moveTo>
                <a:lnTo>
                  <a:pt x="49402" y="151765"/>
                </a:lnTo>
                <a:lnTo>
                  <a:pt x="61282" y="151765"/>
                </a:lnTo>
                <a:lnTo>
                  <a:pt x="55388" y="149303"/>
                </a:lnTo>
                <a:close/>
              </a:path>
              <a:path w="390525" h="165735">
                <a:moveTo>
                  <a:pt x="385190" y="0"/>
                </a:moveTo>
                <a:lnTo>
                  <a:pt x="50434" y="137547"/>
                </a:lnTo>
                <a:lnTo>
                  <a:pt x="46989" y="145796"/>
                </a:lnTo>
                <a:lnTo>
                  <a:pt x="55388" y="149303"/>
                </a:lnTo>
                <a:lnTo>
                  <a:pt x="390016" y="11684"/>
                </a:lnTo>
                <a:lnTo>
                  <a:pt x="385190" y="0"/>
                </a:lnTo>
                <a:close/>
              </a:path>
            </a:pathLst>
          </a:custGeom>
          <a:solidFill>
            <a:srgbClr val="000000"/>
          </a:solidFill>
        </p:spPr>
        <p:txBody>
          <a:bodyPr wrap="square" lIns="0" tIns="0" rIns="0" bIns="0" rtlCol="0"/>
          <a:lstStyle/>
          <a:p>
            <a:endParaRPr/>
          </a:p>
        </p:txBody>
      </p:sp>
      <p:sp>
        <p:nvSpPr>
          <p:cNvPr id="51" name="object 51"/>
          <p:cNvSpPr/>
          <p:nvPr/>
        </p:nvSpPr>
        <p:spPr>
          <a:xfrm>
            <a:off x="8668511" y="5763767"/>
            <a:ext cx="411479" cy="569976"/>
          </a:xfrm>
          <a:prstGeom prst="rect">
            <a:avLst/>
          </a:prstGeom>
          <a:blipFill>
            <a:blip r:embed="rId3" cstate="print"/>
            <a:stretch>
              <a:fillRect/>
            </a:stretch>
          </a:blipFill>
        </p:spPr>
        <p:txBody>
          <a:bodyPr wrap="square" lIns="0" tIns="0" rIns="0" bIns="0" rtlCol="0"/>
          <a:lstStyle/>
          <a:p>
            <a:endParaRPr/>
          </a:p>
        </p:txBody>
      </p:sp>
      <p:sp>
        <p:nvSpPr>
          <p:cNvPr id="52" name="object 52"/>
          <p:cNvSpPr txBox="1"/>
          <p:nvPr/>
        </p:nvSpPr>
        <p:spPr>
          <a:xfrm>
            <a:off x="1125601" y="1365497"/>
            <a:ext cx="5831840" cy="1315720"/>
          </a:xfrm>
          <a:prstGeom prst="rect">
            <a:avLst/>
          </a:prstGeom>
        </p:spPr>
        <p:txBody>
          <a:bodyPr vert="horz" wrap="square" lIns="0" tIns="227965" rIns="0" bIns="0" rtlCol="0">
            <a:spAutoFit/>
          </a:bodyPr>
          <a:lstStyle/>
          <a:p>
            <a:pPr marL="12700">
              <a:lnSpc>
                <a:spcPct val="100000"/>
              </a:lnSpc>
              <a:spcBef>
                <a:spcPts val="1795"/>
              </a:spcBef>
            </a:pPr>
            <a:r>
              <a:rPr sz="2900" b="1" dirty="0">
                <a:solidFill>
                  <a:srgbClr val="FF0000"/>
                </a:solidFill>
                <a:latin typeface="Arial"/>
                <a:cs typeface="Arial"/>
              </a:rPr>
              <a:t>EXTERNAL </a:t>
            </a:r>
            <a:r>
              <a:rPr sz="2900" b="1" spc="-75" dirty="0">
                <a:solidFill>
                  <a:srgbClr val="FF0000"/>
                </a:solidFill>
                <a:latin typeface="Arial"/>
                <a:cs typeface="Arial"/>
              </a:rPr>
              <a:t>WATER</a:t>
            </a:r>
            <a:r>
              <a:rPr sz="2900" b="1" spc="-95" dirty="0">
                <a:solidFill>
                  <a:srgbClr val="FF0000"/>
                </a:solidFill>
                <a:latin typeface="Arial"/>
                <a:cs typeface="Arial"/>
              </a:rPr>
              <a:t> </a:t>
            </a:r>
            <a:r>
              <a:rPr sz="2900" b="1" spc="-25" dirty="0">
                <a:solidFill>
                  <a:srgbClr val="FF0000"/>
                </a:solidFill>
                <a:latin typeface="Arial"/>
                <a:cs typeface="Arial"/>
              </a:rPr>
              <a:t>TREATMENT</a:t>
            </a:r>
            <a:endParaRPr sz="2900" dirty="0">
              <a:latin typeface="Arial"/>
              <a:cs typeface="Arial"/>
            </a:endParaRPr>
          </a:p>
          <a:p>
            <a:pPr marR="5080" algn="r">
              <a:lnSpc>
                <a:spcPct val="100000"/>
              </a:lnSpc>
              <a:spcBef>
                <a:spcPts val="1625"/>
              </a:spcBef>
            </a:pPr>
            <a:r>
              <a:rPr sz="2800" b="1" spc="-5" dirty="0">
                <a:solidFill>
                  <a:srgbClr val="000066"/>
                </a:solidFill>
                <a:latin typeface="Arial"/>
                <a:cs typeface="Arial"/>
              </a:rPr>
              <a:t>Me</a:t>
            </a:r>
            <a:r>
              <a:rPr sz="2800" b="1" dirty="0">
                <a:solidFill>
                  <a:srgbClr val="000066"/>
                </a:solidFill>
                <a:latin typeface="Arial"/>
                <a:cs typeface="Arial"/>
              </a:rPr>
              <a:t>c</a:t>
            </a:r>
            <a:r>
              <a:rPr sz="2800" b="1" spc="-5" dirty="0">
                <a:solidFill>
                  <a:srgbClr val="000066"/>
                </a:solidFill>
                <a:latin typeface="Arial"/>
                <a:cs typeface="Arial"/>
              </a:rPr>
              <a:t>hanic</a:t>
            </a:r>
            <a:r>
              <a:rPr sz="2800" b="1" dirty="0">
                <a:solidFill>
                  <a:srgbClr val="000066"/>
                </a:solidFill>
                <a:latin typeface="Arial"/>
                <a:cs typeface="Arial"/>
              </a:rPr>
              <a:t>a</a:t>
            </a:r>
            <a:r>
              <a:rPr sz="2800" b="1" spc="-5" dirty="0">
                <a:solidFill>
                  <a:srgbClr val="000066"/>
                </a:solidFill>
                <a:latin typeface="Arial"/>
                <a:cs typeface="Arial"/>
              </a:rPr>
              <a:t>l</a:t>
            </a:r>
            <a:endParaRPr sz="2800" dirty="0">
              <a:latin typeface="Arial"/>
              <a:cs typeface="Arial"/>
            </a:endParaRPr>
          </a:p>
        </p:txBody>
      </p:sp>
      <p:sp>
        <p:nvSpPr>
          <p:cNvPr id="53" name="object 53"/>
          <p:cNvSpPr txBox="1"/>
          <p:nvPr/>
        </p:nvSpPr>
        <p:spPr>
          <a:xfrm>
            <a:off x="5015483" y="2440852"/>
            <a:ext cx="3240405" cy="3718560"/>
          </a:xfrm>
          <a:prstGeom prst="rect">
            <a:avLst/>
          </a:prstGeom>
        </p:spPr>
        <p:txBody>
          <a:bodyPr vert="horz" wrap="square" lIns="0" tIns="227329" rIns="0" bIns="0" rtlCol="0">
            <a:spAutoFit/>
          </a:bodyPr>
          <a:lstStyle/>
          <a:p>
            <a:pPr marL="12700">
              <a:lnSpc>
                <a:spcPct val="100000"/>
              </a:lnSpc>
              <a:spcBef>
                <a:spcPts val="1789"/>
              </a:spcBef>
            </a:pPr>
            <a:r>
              <a:rPr sz="2800" b="1" spc="-5" dirty="0">
                <a:solidFill>
                  <a:srgbClr val="000066"/>
                </a:solidFill>
                <a:latin typeface="Arial"/>
                <a:cs typeface="Arial"/>
              </a:rPr>
              <a:t>de-aeration</a:t>
            </a:r>
            <a:endParaRPr sz="2800" dirty="0">
              <a:latin typeface="Arial"/>
              <a:cs typeface="Arial"/>
            </a:endParaRPr>
          </a:p>
          <a:p>
            <a:pPr marL="248920" marR="34925" indent="-236220">
              <a:lnSpc>
                <a:spcPct val="100000"/>
              </a:lnSpc>
              <a:spcBef>
                <a:spcPts val="1215"/>
              </a:spcBef>
              <a:buFont typeface="Arial"/>
              <a:buChar char="•"/>
              <a:tabLst>
                <a:tab pos="248285" algn="l"/>
                <a:tab pos="248920" algn="l"/>
              </a:tabLst>
            </a:pPr>
            <a:r>
              <a:rPr sz="2000" b="1" dirty="0">
                <a:solidFill>
                  <a:schemeClr val="bg2">
                    <a:lumMod val="10000"/>
                  </a:schemeClr>
                </a:solidFill>
                <a:latin typeface="Arial"/>
                <a:cs typeface="Arial"/>
              </a:rPr>
              <a:t>O2 and CO2 </a:t>
            </a:r>
            <a:r>
              <a:rPr sz="2000" b="1" spc="-5" dirty="0">
                <a:solidFill>
                  <a:schemeClr val="bg2">
                    <a:lumMod val="10000"/>
                  </a:schemeClr>
                </a:solidFill>
                <a:latin typeface="Arial"/>
                <a:cs typeface="Arial"/>
              </a:rPr>
              <a:t>removed</a:t>
            </a:r>
            <a:r>
              <a:rPr sz="2000" b="1" spc="-100" dirty="0">
                <a:solidFill>
                  <a:schemeClr val="bg2">
                    <a:lumMod val="10000"/>
                  </a:schemeClr>
                </a:solidFill>
                <a:latin typeface="Arial"/>
                <a:cs typeface="Arial"/>
              </a:rPr>
              <a:t> </a:t>
            </a:r>
            <a:r>
              <a:rPr sz="2000" b="1" dirty="0">
                <a:solidFill>
                  <a:schemeClr val="bg2">
                    <a:lumMod val="10000"/>
                  </a:schemeClr>
                </a:solidFill>
                <a:latin typeface="Arial"/>
                <a:cs typeface="Arial"/>
              </a:rPr>
              <a:t>by  heating feed</a:t>
            </a:r>
            <a:r>
              <a:rPr sz="2000" b="1" spc="-100" dirty="0">
                <a:solidFill>
                  <a:schemeClr val="bg2">
                    <a:lumMod val="10000"/>
                  </a:schemeClr>
                </a:solidFill>
                <a:latin typeface="Arial"/>
                <a:cs typeface="Arial"/>
              </a:rPr>
              <a:t> </a:t>
            </a:r>
            <a:r>
              <a:rPr sz="2000" b="1" dirty="0">
                <a:solidFill>
                  <a:schemeClr val="bg2">
                    <a:lumMod val="10000"/>
                  </a:schemeClr>
                </a:solidFill>
                <a:latin typeface="Arial"/>
                <a:cs typeface="Arial"/>
              </a:rPr>
              <a:t>water</a:t>
            </a:r>
            <a:endParaRPr sz="2000" dirty="0">
              <a:solidFill>
                <a:schemeClr val="bg2">
                  <a:lumMod val="10000"/>
                </a:schemeClr>
              </a:solidFill>
              <a:latin typeface="Arial"/>
              <a:cs typeface="Arial"/>
            </a:endParaRPr>
          </a:p>
          <a:p>
            <a:pPr marL="248920" marR="327660" indent="-236220">
              <a:lnSpc>
                <a:spcPct val="100000"/>
              </a:lnSpc>
              <a:spcBef>
                <a:spcPts val="1200"/>
              </a:spcBef>
              <a:buFont typeface="Arial"/>
              <a:buChar char="•"/>
              <a:tabLst>
                <a:tab pos="248285" algn="l"/>
                <a:tab pos="248920" algn="l"/>
              </a:tabLst>
            </a:pPr>
            <a:r>
              <a:rPr sz="2000" b="1" dirty="0">
                <a:solidFill>
                  <a:schemeClr val="bg2">
                    <a:lumMod val="10000"/>
                  </a:schemeClr>
                </a:solidFill>
                <a:latin typeface="Arial"/>
                <a:cs typeface="Arial"/>
              </a:rPr>
              <a:t>Economical</a:t>
            </a:r>
            <a:r>
              <a:rPr sz="2000" b="1" spc="-100" dirty="0">
                <a:solidFill>
                  <a:schemeClr val="bg2">
                    <a:lumMod val="10000"/>
                  </a:schemeClr>
                </a:solidFill>
                <a:latin typeface="Arial"/>
                <a:cs typeface="Arial"/>
              </a:rPr>
              <a:t> </a:t>
            </a:r>
            <a:r>
              <a:rPr sz="2000" b="1" dirty="0">
                <a:solidFill>
                  <a:schemeClr val="bg2">
                    <a:lumMod val="10000"/>
                  </a:schemeClr>
                </a:solidFill>
                <a:latin typeface="Arial"/>
                <a:cs typeface="Arial"/>
              </a:rPr>
              <a:t>treatment  process</a:t>
            </a:r>
            <a:endParaRPr sz="2000" dirty="0">
              <a:solidFill>
                <a:schemeClr val="bg2">
                  <a:lumMod val="10000"/>
                </a:schemeClr>
              </a:solidFill>
              <a:latin typeface="Arial"/>
              <a:cs typeface="Arial"/>
            </a:endParaRPr>
          </a:p>
          <a:p>
            <a:pPr marL="248920" marR="5080" indent="-236220">
              <a:lnSpc>
                <a:spcPct val="100000"/>
              </a:lnSpc>
              <a:spcBef>
                <a:spcPts val="1200"/>
              </a:spcBef>
              <a:buFont typeface="Arial"/>
              <a:buChar char="•"/>
              <a:tabLst>
                <a:tab pos="248285" algn="l"/>
                <a:tab pos="248920" algn="l"/>
              </a:tabLst>
            </a:pPr>
            <a:r>
              <a:rPr sz="2000" b="1" spc="-20" dirty="0">
                <a:solidFill>
                  <a:schemeClr val="bg2">
                    <a:lumMod val="10000"/>
                  </a:schemeClr>
                </a:solidFill>
                <a:latin typeface="Arial"/>
                <a:cs typeface="Arial"/>
              </a:rPr>
              <a:t>Vacuum </a:t>
            </a:r>
            <a:r>
              <a:rPr sz="2000" b="1" spc="-10" dirty="0">
                <a:solidFill>
                  <a:schemeClr val="bg2">
                    <a:lumMod val="10000"/>
                  </a:schemeClr>
                </a:solidFill>
                <a:latin typeface="Arial"/>
                <a:cs typeface="Arial"/>
              </a:rPr>
              <a:t>type </a:t>
            </a:r>
            <a:r>
              <a:rPr sz="2000" b="1" dirty="0">
                <a:solidFill>
                  <a:schemeClr val="bg2">
                    <a:lumMod val="10000"/>
                  </a:schemeClr>
                </a:solidFill>
                <a:latin typeface="Arial"/>
                <a:cs typeface="Arial"/>
              </a:rPr>
              <a:t>can</a:t>
            </a:r>
            <a:r>
              <a:rPr sz="2000" b="1" spc="-40" dirty="0">
                <a:solidFill>
                  <a:schemeClr val="bg2">
                    <a:lumMod val="10000"/>
                  </a:schemeClr>
                </a:solidFill>
                <a:latin typeface="Arial"/>
                <a:cs typeface="Arial"/>
              </a:rPr>
              <a:t> </a:t>
            </a:r>
            <a:r>
              <a:rPr sz="2000" b="1" dirty="0">
                <a:solidFill>
                  <a:schemeClr val="bg2">
                    <a:lumMod val="10000"/>
                  </a:schemeClr>
                </a:solidFill>
                <a:latin typeface="Arial"/>
                <a:cs typeface="Arial"/>
              </a:rPr>
              <a:t>reduce  O2 to 0.02</a:t>
            </a:r>
            <a:r>
              <a:rPr sz="2000" b="1" spc="-120" dirty="0">
                <a:solidFill>
                  <a:schemeClr val="bg2">
                    <a:lumMod val="10000"/>
                  </a:schemeClr>
                </a:solidFill>
                <a:latin typeface="Arial"/>
                <a:cs typeface="Arial"/>
              </a:rPr>
              <a:t> </a:t>
            </a:r>
            <a:r>
              <a:rPr sz="2000" b="1" spc="-5" dirty="0">
                <a:solidFill>
                  <a:schemeClr val="bg2">
                    <a:lumMod val="10000"/>
                  </a:schemeClr>
                </a:solidFill>
                <a:latin typeface="Arial"/>
                <a:cs typeface="Arial"/>
              </a:rPr>
              <a:t>mg/l</a:t>
            </a:r>
            <a:endParaRPr sz="2000" dirty="0">
              <a:solidFill>
                <a:schemeClr val="bg2">
                  <a:lumMod val="10000"/>
                </a:schemeClr>
              </a:solidFill>
              <a:latin typeface="Arial"/>
              <a:cs typeface="Arial"/>
            </a:endParaRPr>
          </a:p>
          <a:p>
            <a:pPr marL="248920" marR="135890" indent="-236220">
              <a:lnSpc>
                <a:spcPct val="100000"/>
              </a:lnSpc>
              <a:spcBef>
                <a:spcPts val="1200"/>
              </a:spcBef>
              <a:buFont typeface="Arial"/>
              <a:buChar char="•"/>
              <a:tabLst>
                <a:tab pos="248285" algn="l"/>
                <a:tab pos="248920" algn="l"/>
              </a:tabLst>
            </a:pPr>
            <a:r>
              <a:rPr sz="2000" b="1" dirty="0">
                <a:solidFill>
                  <a:schemeClr val="bg2">
                    <a:lumMod val="10000"/>
                  </a:schemeClr>
                </a:solidFill>
                <a:latin typeface="Arial"/>
                <a:cs typeface="Arial"/>
              </a:rPr>
              <a:t>Pressure </a:t>
            </a:r>
            <a:r>
              <a:rPr sz="2000" b="1" spc="-10" dirty="0">
                <a:solidFill>
                  <a:schemeClr val="bg2">
                    <a:lumMod val="10000"/>
                  </a:schemeClr>
                </a:solidFill>
                <a:latin typeface="Arial"/>
                <a:cs typeface="Arial"/>
              </a:rPr>
              <a:t>type </a:t>
            </a:r>
            <a:r>
              <a:rPr sz="2000" b="1" dirty="0">
                <a:solidFill>
                  <a:schemeClr val="bg2">
                    <a:lumMod val="10000"/>
                  </a:schemeClr>
                </a:solidFill>
                <a:latin typeface="Arial"/>
                <a:cs typeface="Arial"/>
              </a:rPr>
              <a:t>can  reduce O2 to 0.005</a:t>
            </a:r>
            <a:r>
              <a:rPr sz="2000" b="1" spc="-130" dirty="0">
                <a:solidFill>
                  <a:schemeClr val="bg2">
                    <a:lumMod val="10000"/>
                  </a:schemeClr>
                </a:solidFill>
                <a:latin typeface="Arial"/>
                <a:cs typeface="Arial"/>
              </a:rPr>
              <a:t> </a:t>
            </a:r>
            <a:r>
              <a:rPr sz="2000" b="1" spc="-5" dirty="0">
                <a:solidFill>
                  <a:schemeClr val="bg2">
                    <a:lumMod val="10000"/>
                  </a:schemeClr>
                </a:solidFill>
                <a:latin typeface="Arial"/>
                <a:cs typeface="Arial"/>
              </a:rPr>
              <a:t>mg/l</a:t>
            </a:r>
            <a:endParaRPr sz="2000" dirty="0">
              <a:solidFill>
                <a:schemeClr val="bg2">
                  <a:lumMod val="10000"/>
                </a:schemeClr>
              </a:solidFill>
              <a:latin typeface="Arial"/>
              <a:cs typeface="Arial"/>
            </a:endParaRPr>
          </a:p>
        </p:txBody>
      </p:sp>
      <p:sp>
        <p:nvSpPr>
          <p:cNvPr id="56" name="object 56"/>
          <p:cNvSpPr/>
          <p:nvPr/>
        </p:nvSpPr>
        <p:spPr>
          <a:xfrm>
            <a:off x="1313688" y="361188"/>
            <a:ext cx="5026152" cy="902208"/>
          </a:xfrm>
          <a:prstGeom prst="rect">
            <a:avLst/>
          </a:prstGeom>
          <a:blipFill>
            <a:blip r:embed="rId4" cstate="print"/>
            <a:stretch>
              <a:fillRect/>
            </a:stretch>
          </a:blipFill>
        </p:spPr>
        <p:txBody>
          <a:bodyPr wrap="square" lIns="0" tIns="0" rIns="0" bIns="0" rtlCol="0"/>
          <a:lstStyle/>
          <a:p>
            <a:endParaRPr/>
          </a:p>
        </p:txBody>
      </p:sp>
      <p:sp>
        <p:nvSpPr>
          <p:cNvPr id="57" name="object 57"/>
          <p:cNvSpPr/>
          <p:nvPr/>
        </p:nvSpPr>
        <p:spPr>
          <a:xfrm>
            <a:off x="5803391" y="361188"/>
            <a:ext cx="649224" cy="902208"/>
          </a:xfrm>
          <a:prstGeom prst="rect">
            <a:avLst/>
          </a:prstGeom>
          <a:blipFill>
            <a:blip r:embed="rId5" cstate="print"/>
            <a:stretch>
              <a:fillRect/>
            </a:stretch>
          </a:blipFill>
        </p:spPr>
        <p:txBody>
          <a:bodyPr wrap="square" lIns="0" tIns="0" rIns="0" bIns="0" rtlCol="0"/>
          <a:lstStyle/>
          <a:p>
            <a:endParaRPr/>
          </a:p>
        </p:txBody>
      </p:sp>
      <p:sp>
        <p:nvSpPr>
          <p:cNvPr id="58" name="object 58"/>
          <p:cNvSpPr txBox="1">
            <a:spLocks noGrp="1"/>
          </p:cNvSpPr>
          <p:nvPr>
            <p:ph type="title"/>
          </p:nvPr>
        </p:nvSpPr>
        <p:spPr>
          <a:xfrm>
            <a:off x="1554607" y="467055"/>
            <a:ext cx="4514850" cy="514350"/>
          </a:xfrm>
          <a:prstGeom prst="rect">
            <a:avLst/>
          </a:prstGeom>
        </p:spPr>
        <p:txBody>
          <a:bodyPr vert="horz" wrap="square" lIns="0" tIns="13335" rIns="0" bIns="0" rtlCol="0">
            <a:spAutoFit/>
          </a:bodyPr>
          <a:lstStyle/>
          <a:p>
            <a:pPr marL="12700">
              <a:lnSpc>
                <a:spcPct val="100000"/>
              </a:lnSpc>
              <a:spcBef>
                <a:spcPts val="105"/>
              </a:spcBef>
            </a:pPr>
            <a:r>
              <a:rPr spc="-5" dirty="0"/>
              <a:t>Assessment </a:t>
            </a:r>
            <a:r>
              <a:rPr dirty="0"/>
              <a:t>of a</a:t>
            </a:r>
            <a:r>
              <a:rPr spc="-80" dirty="0"/>
              <a:t> </a:t>
            </a:r>
            <a:r>
              <a:rPr spc="-5" dirty="0"/>
              <a:t>Boiler</a:t>
            </a:r>
          </a:p>
        </p:txBody>
      </p:sp>
      <p:sp>
        <p:nvSpPr>
          <p:cNvPr id="59" name="object 59"/>
          <p:cNvSpPr txBox="1">
            <a:spLocks noGrp="1"/>
          </p:cNvSpPr>
          <p:nvPr>
            <p:ph type="sldNum" sz="quarter" idx="7"/>
          </p:nvPr>
        </p:nvSpPr>
        <p:spPr>
          <a:prstGeom prst="rect">
            <a:avLst/>
          </a:prstGeom>
        </p:spPr>
        <p:txBody>
          <a:bodyPr vert="horz" wrap="square" lIns="0" tIns="0" rIns="0" bIns="0" rtlCol="0">
            <a:spAutoFit/>
          </a:bodyPr>
          <a:lstStyle/>
          <a:p>
            <a:pPr marL="25400">
              <a:lnSpc>
                <a:spcPts val="1630"/>
              </a:lnSpc>
            </a:pPr>
            <a:fld id="{81D60167-4931-47E6-BA6A-407CBD079E47}" type="slidenum">
              <a:rPr dirty="0"/>
              <a:t>41</a:t>
            </a:fld>
            <a:endParaRPr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8"/>
          <p:cNvSpPr/>
          <p:nvPr/>
        </p:nvSpPr>
        <p:spPr>
          <a:xfrm>
            <a:off x="6664071" y="1484375"/>
            <a:ext cx="589787" cy="818388"/>
          </a:xfrm>
          <a:prstGeom prst="rect">
            <a:avLst/>
          </a:prstGeom>
          <a:blipFill>
            <a:blip r:embed="rId2" cstate="print"/>
            <a:stretch>
              <a:fillRect/>
            </a:stretch>
          </a:blipFill>
        </p:spPr>
        <p:txBody>
          <a:bodyPr wrap="square" lIns="0" tIns="0" rIns="0" bIns="0" rtlCol="0"/>
          <a:lstStyle/>
          <a:p>
            <a:endParaRPr/>
          </a:p>
        </p:txBody>
      </p:sp>
      <p:sp>
        <p:nvSpPr>
          <p:cNvPr id="9" name="object 9"/>
          <p:cNvSpPr/>
          <p:nvPr/>
        </p:nvSpPr>
        <p:spPr>
          <a:xfrm>
            <a:off x="3290315" y="6108190"/>
            <a:ext cx="449579" cy="623316"/>
          </a:xfrm>
          <a:prstGeom prst="rect">
            <a:avLst/>
          </a:prstGeom>
          <a:blipFill>
            <a:blip r:embed="rId3" cstate="print"/>
            <a:stretch>
              <a:fillRect/>
            </a:stretch>
          </a:blipFill>
        </p:spPr>
        <p:txBody>
          <a:bodyPr wrap="square" lIns="0" tIns="0" rIns="0" bIns="0" rtlCol="0"/>
          <a:lstStyle/>
          <a:p>
            <a:endParaRPr/>
          </a:p>
        </p:txBody>
      </p:sp>
      <p:sp>
        <p:nvSpPr>
          <p:cNvPr id="10" name="object 10"/>
          <p:cNvSpPr txBox="1"/>
          <p:nvPr/>
        </p:nvSpPr>
        <p:spPr>
          <a:xfrm>
            <a:off x="1143000" y="1219200"/>
            <a:ext cx="6843395" cy="5173980"/>
          </a:xfrm>
          <a:prstGeom prst="rect">
            <a:avLst/>
          </a:prstGeom>
        </p:spPr>
        <p:txBody>
          <a:bodyPr vert="horz" wrap="square" lIns="0" tIns="227965" rIns="0" bIns="0" rtlCol="0">
            <a:spAutoFit/>
          </a:bodyPr>
          <a:lstStyle/>
          <a:p>
            <a:pPr marL="12700">
              <a:lnSpc>
                <a:spcPct val="100000"/>
              </a:lnSpc>
              <a:spcBef>
                <a:spcPts val="1795"/>
              </a:spcBef>
            </a:pPr>
            <a:r>
              <a:rPr sz="2900" b="1" dirty="0">
                <a:solidFill>
                  <a:srgbClr val="FF0000"/>
                </a:solidFill>
                <a:latin typeface="Arial"/>
                <a:cs typeface="Arial"/>
              </a:rPr>
              <a:t>EXTERNAL </a:t>
            </a:r>
            <a:r>
              <a:rPr sz="2900" b="1" spc="-75" dirty="0">
                <a:solidFill>
                  <a:srgbClr val="FF0000"/>
                </a:solidFill>
                <a:latin typeface="Arial"/>
                <a:cs typeface="Arial"/>
              </a:rPr>
              <a:t>WATER</a:t>
            </a:r>
            <a:r>
              <a:rPr sz="2900" b="1" spc="-95" dirty="0">
                <a:solidFill>
                  <a:srgbClr val="FF0000"/>
                </a:solidFill>
                <a:latin typeface="Arial"/>
                <a:cs typeface="Arial"/>
              </a:rPr>
              <a:t> </a:t>
            </a:r>
            <a:r>
              <a:rPr sz="2900" b="1" spc="-25" dirty="0">
                <a:solidFill>
                  <a:srgbClr val="FF0000"/>
                </a:solidFill>
                <a:latin typeface="Arial"/>
                <a:cs typeface="Arial"/>
              </a:rPr>
              <a:t>TREATMENT</a:t>
            </a:r>
            <a:endParaRPr sz="2900" dirty="0">
              <a:latin typeface="Arial"/>
              <a:cs typeface="Arial"/>
            </a:endParaRPr>
          </a:p>
          <a:p>
            <a:pPr marL="12700">
              <a:lnSpc>
                <a:spcPct val="100000"/>
              </a:lnSpc>
              <a:spcBef>
                <a:spcPts val="1625"/>
              </a:spcBef>
            </a:pPr>
            <a:r>
              <a:rPr sz="2800" b="1" spc="-5" dirty="0">
                <a:solidFill>
                  <a:srgbClr val="000066"/>
                </a:solidFill>
                <a:latin typeface="Arial"/>
                <a:cs typeface="Arial"/>
              </a:rPr>
              <a:t>Chemical</a:t>
            </a:r>
            <a:r>
              <a:rPr sz="2800" b="1" spc="-15" dirty="0">
                <a:solidFill>
                  <a:srgbClr val="000066"/>
                </a:solidFill>
                <a:latin typeface="Arial"/>
                <a:cs typeface="Arial"/>
              </a:rPr>
              <a:t> </a:t>
            </a:r>
            <a:r>
              <a:rPr sz="2800" b="1" spc="-5" dirty="0">
                <a:solidFill>
                  <a:srgbClr val="000066"/>
                </a:solidFill>
                <a:latin typeface="Arial"/>
                <a:cs typeface="Arial"/>
              </a:rPr>
              <a:t>de-aeration</a:t>
            </a:r>
            <a:endParaRPr sz="2800" dirty="0">
              <a:latin typeface="Arial"/>
              <a:cs typeface="Arial"/>
            </a:endParaRPr>
          </a:p>
          <a:p>
            <a:pPr marL="248920" indent="-236220">
              <a:lnSpc>
                <a:spcPct val="100000"/>
              </a:lnSpc>
              <a:spcBef>
                <a:spcPts val="1335"/>
              </a:spcBef>
              <a:buFont typeface="Arial"/>
              <a:buChar char="•"/>
              <a:tabLst>
                <a:tab pos="248285" algn="l"/>
                <a:tab pos="248920" algn="l"/>
              </a:tabLst>
            </a:pPr>
            <a:r>
              <a:rPr sz="2200" b="1" spc="-5" dirty="0">
                <a:solidFill>
                  <a:srgbClr val="000066"/>
                </a:solidFill>
                <a:latin typeface="Arial"/>
                <a:cs typeface="Arial"/>
              </a:rPr>
              <a:t>Removal of trace </a:t>
            </a:r>
            <a:r>
              <a:rPr sz="2200" b="1" spc="-10" dirty="0">
                <a:solidFill>
                  <a:srgbClr val="000066"/>
                </a:solidFill>
                <a:latin typeface="Arial"/>
                <a:cs typeface="Arial"/>
              </a:rPr>
              <a:t>oxygen </a:t>
            </a:r>
            <a:r>
              <a:rPr sz="2200" b="1" dirty="0">
                <a:solidFill>
                  <a:srgbClr val="000066"/>
                </a:solidFill>
                <a:latin typeface="Arial"/>
                <a:cs typeface="Arial"/>
              </a:rPr>
              <a:t>with</a:t>
            </a:r>
            <a:r>
              <a:rPr sz="2200" b="1" spc="80" dirty="0">
                <a:solidFill>
                  <a:srgbClr val="000066"/>
                </a:solidFill>
                <a:latin typeface="Arial"/>
                <a:cs typeface="Arial"/>
              </a:rPr>
              <a:t> </a:t>
            </a:r>
            <a:r>
              <a:rPr sz="2200" b="1" spc="-5" dirty="0">
                <a:solidFill>
                  <a:srgbClr val="000066"/>
                </a:solidFill>
                <a:latin typeface="Arial"/>
                <a:cs typeface="Arial"/>
              </a:rPr>
              <a:t>scavenger</a:t>
            </a:r>
            <a:endParaRPr sz="2200" dirty="0">
              <a:latin typeface="Arial"/>
              <a:cs typeface="Arial"/>
            </a:endParaRPr>
          </a:p>
          <a:p>
            <a:pPr marL="248920" indent="-236220">
              <a:lnSpc>
                <a:spcPct val="100000"/>
              </a:lnSpc>
              <a:spcBef>
                <a:spcPts val="1320"/>
              </a:spcBef>
              <a:buFont typeface="Arial"/>
              <a:buChar char="•"/>
              <a:tabLst>
                <a:tab pos="248285" algn="l"/>
                <a:tab pos="248920" algn="l"/>
              </a:tabLst>
            </a:pPr>
            <a:r>
              <a:rPr sz="2200" b="1" spc="-5" dirty="0">
                <a:solidFill>
                  <a:schemeClr val="bg2">
                    <a:lumMod val="10000"/>
                  </a:schemeClr>
                </a:solidFill>
                <a:latin typeface="Arial"/>
                <a:cs typeface="Arial"/>
              </a:rPr>
              <a:t>Sodium</a:t>
            </a:r>
            <a:r>
              <a:rPr sz="2200" b="1" spc="-50" dirty="0">
                <a:solidFill>
                  <a:schemeClr val="bg2">
                    <a:lumMod val="10000"/>
                  </a:schemeClr>
                </a:solidFill>
                <a:latin typeface="Arial"/>
                <a:cs typeface="Arial"/>
              </a:rPr>
              <a:t> </a:t>
            </a:r>
            <a:r>
              <a:rPr sz="2200" b="1" spc="-5" dirty="0">
                <a:solidFill>
                  <a:schemeClr val="bg2">
                    <a:lumMod val="10000"/>
                  </a:schemeClr>
                </a:solidFill>
                <a:latin typeface="Arial"/>
                <a:cs typeface="Arial"/>
              </a:rPr>
              <a:t>sulphite:</a:t>
            </a:r>
            <a:endParaRPr sz="2200" dirty="0">
              <a:solidFill>
                <a:schemeClr val="bg2">
                  <a:lumMod val="10000"/>
                </a:schemeClr>
              </a:solidFill>
              <a:latin typeface="Arial"/>
              <a:cs typeface="Arial"/>
            </a:endParaRPr>
          </a:p>
          <a:p>
            <a:pPr marL="706120" lvl="1" indent="-177165">
              <a:lnSpc>
                <a:spcPct val="100000"/>
              </a:lnSpc>
              <a:spcBef>
                <a:spcPts val="1320"/>
              </a:spcBef>
              <a:buFont typeface="Arial"/>
              <a:buChar char="•"/>
              <a:tabLst>
                <a:tab pos="706120" algn="l"/>
              </a:tabLst>
            </a:pPr>
            <a:r>
              <a:rPr sz="2200" b="1" spc="-5" dirty="0">
                <a:solidFill>
                  <a:srgbClr val="000066"/>
                </a:solidFill>
                <a:latin typeface="Arial"/>
                <a:cs typeface="Arial"/>
              </a:rPr>
              <a:t>Reacts </a:t>
            </a:r>
            <a:r>
              <a:rPr sz="2200" b="1" dirty="0">
                <a:solidFill>
                  <a:srgbClr val="000066"/>
                </a:solidFill>
                <a:latin typeface="Arial"/>
                <a:cs typeface="Arial"/>
              </a:rPr>
              <a:t>with </a:t>
            </a:r>
            <a:r>
              <a:rPr sz="2200" b="1" spc="-5" dirty="0">
                <a:solidFill>
                  <a:srgbClr val="000066"/>
                </a:solidFill>
                <a:latin typeface="Arial"/>
                <a:cs typeface="Arial"/>
              </a:rPr>
              <a:t>oxygen: sodium</a:t>
            </a:r>
            <a:r>
              <a:rPr sz="2200" b="1" spc="75" dirty="0">
                <a:solidFill>
                  <a:srgbClr val="000066"/>
                </a:solidFill>
                <a:latin typeface="Arial"/>
                <a:cs typeface="Arial"/>
              </a:rPr>
              <a:t> </a:t>
            </a:r>
            <a:r>
              <a:rPr sz="2200" b="1" spc="-5" dirty="0">
                <a:solidFill>
                  <a:srgbClr val="000066"/>
                </a:solidFill>
                <a:latin typeface="Arial"/>
                <a:cs typeface="Arial"/>
              </a:rPr>
              <a:t>sulphate</a:t>
            </a:r>
            <a:endParaRPr sz="2200" dirty="0">
              <a:latin typeface="Arial"/>
              <a:cs typeface="Arial"/>
            </a:endParaRPr>
          </a:p>
          <a:p>
            <a:pPr marL="706120" lvl="1" indent="-177165">
              <a:lnSpc>
                <a:spcPct val="100000"/>
              </a:lnSpc>
              <a:spcBef>
                <a:spcPts val="1315"/>
              </a:spcBef>
              <a:buFont typeface="Arial"/>
              <a:buChar char="•"/>
              <a:tabLst>
                <a:tab pos="706120" algn="l"/>
              </a:tabLst>
            </a:pPr>
            <a:r>
              <a:rPr sz="2200" b="1" spc="-5" dirty="0">
                <a:solidFill>
                  <a:srgbClr val="000066"/>
                </a:solidFill>
                <a:latin typeface="Arial"/>
                <a:cs typeface="Arial"/>
              </a:rPr>
              <a:t>Increases TDS: increased blow</a:t>
            </a:r>
            <a:r>
              <a:rPr sz="2200" b="1" spc="50" dirty="0">
                <a:solidFill>
                  <a:srgbClr val="000066"/>
                </a:solidFill>
                <a:latin typeface="Arial"/>
                <a:cs typeface="Arial"/>
              </a:rPr>
              <a:t> </a:t>
            </a:r>
            <a:r>
              <a:rPr sz="2200" b="1" dirty="0">
                <a:solidFill>
                  <a:srgbClr val="000066"/>
                </a:solidFill>
                <a:latin typeface="Arial"/>
                <a:cs typeface="Arial"/>
              </a:rPr>
              <a:t>down</a:t>
            </a:r>
            <a:endParaRPr sz="2200" dirty="0">
              <a:latin typeface="Arial"/>
              <a:cs typeface="Arial"/>
            </a:endParaRPr>
          </a:p>
          <a:p>
            <a:pPr marL="248920" indent="-236220">
              <a:lnSpc>
                <a:spcPct val="100000"/>
              </a:lnSpc>
              <a:spcBef>
                <a:spcPts val="1320"/>
              </a:spcBef>
              <a:buFont typeface="Arial"/>
              <a:buChar char="•"/>
              <a:tabLst>
                <a:tab pos="248285" algn="l"/>
                <a:tab pos="248920" algn="l"/>
              </a:tabLst>
            </a:pPr>
            <a:r>
              <a:rPr sz="2200" b="1" spc="-10" dirty="0">
                <a:solidFill>
                  <a:schemeClr val="bg2">
                    <a:lumMod val="10000"/>
                  </a:schemeClr>
                </a:solidFill>
                <a:latin typeface="Arial"/>
                <a:cs typeface="Arial"/>
              </a:rPr>
              <a:t>Hydrazine</a:t>
            </a:r>
            <a:endParaRPr sz="2200" dirty="0">
              <a:solidFill>
                <a:schemeClr val="bg2">
                  <a:lumMod val="10000"/>
                </a:schemeClr>
              </a:solidFill>
              <a:latin typeface="Arial"/>
              <a:cs typeface="Arial"/>
            </a:endParaRPr>
          </a:p>
          <a:p>
            <a:pPr marL="706120" lvl="1" indent="-177165">
              <a:lnSpc>
                <a:spcPct val="100000"/>
              </a:lnSpc>
              <a:spcBef>
                <a:spcPts val="1320"/>
              </a:spcBef>
              <a:buFont typeface="Arial"/>
              <a:buChar char="•"/>
              <a:tabLst>
                <a:tab pos="706120" algn="l"/>
              </a:tabLst>
            </a:pPr>
            <a:r>
              <a:rPr sz="2200" b="1" spc="-5" dirty="0">
                <a:solidFill>
                  <a:srgbClr val="000066"/>
                </a:solidFill>
                <a:latin typeface="Arial"/>
                <a:cs typeface="Arial"/>
              </a:rPr>
              <a:t>Reacts </a:t>
            </a:r>
            <a:r>
              <a:rPr sz="2200" b="1" dirty="0">
                <a:solidFill>
                  <a:srgbClr val="000066"/>
                </a:solidFill>
                <a:latin typeface="Arial"/>
                <a:cs typeface="Arial"/>
              </a:rPr>
              <a:t>with </a:t>
            </a:r>
            <a:r>
              <a:rPr sz="2200" b="1" spc="-10" dirty="0">
                <a:solidFill>
                  <a:srgbClr val="000066"/>
                </a:solidFill>
                <a:latin typeface="Arial"/>
                <a:cs typeface="Arial"/>
              </a:rPr>
              <a:t>oxygen: </a:t>
            </a:r>
            <a:r>
              <a:rPr sz="2200" b="1" spc="-5" dirty="0">
                <a:solidFill>
                  <a:srgbClr val="000066"/>
                </a:solidFill>
                <a:latin typeface="Arial"/>
                <a:cs typeface="Arial"/>
              </a:rPr>
              <a:t>nitrogen +</a:t>
            </a:r>
            <a:r>
              <a:rPr sz="2200" b="1" spc="105" dirty="0">
                <a:solidFill>
                  <a:srgbClr val="000066"/>
                </a:solidFill>
                <a:latin typeface="Arial"/>
                <a:cs typeface="Arial"/>
              </a:rPr>
              <a:t> </a:t>
            </a:r>
            <a:r>
              <a:rPr sz="2200" b="1" spc="-5" dirty="0">
                <a:solidFill>
                  <a:srgbClr val="000066"/>
                </a:solidFill>
                <a:latin typeface="Arial"/>
                <a:cs typeface="Arial"/>
              </a:rPr>
              <a:t>water</a:t>
            </a:r>
            <a:endParaRPr sz="2200" dirty="0">
              <a:latin typeface="Arial"/>
              <a:cs typeface="Arial"/>
            </a:endParaRPr>
          </a:p>
          <a:p>
            <a:pPr marL="706120" lvl="1" indent="-177165">
              <a:lnSpc>
                <a:spcPct val="100000"/>
              </a:lnSpc>
              <a:spcBef>
                <a:spcPts val="1320"/>
              </a:spcBef>
              <a:buFont typeface="Arial"/>
              <a:buChar char="•"/>
              <a:tabLst>
                <a:tab pos="706120" algn="l"/>
              </a:tabLst>
            </a:pPr>
            <a:r>
              <a:rPr sz="2200" b="1" spc="-5" dirty="0">
                <a:solidFill>
                  <a:srgbClr val="000066"/>
                </a:solidFill>
                <a:latin typeface="Arial"/>
                <a:cs typeface="Arial"/>
              </a:rPr>
              <a:t>Does not increase TDS: used in high</a:t>
            </a:r>
            <a:r>
              <a:rPr sz="2200" b="1" spc="114" dirty="0">
                <a:solidFill>
                  <a:srgbClr val="000066"/>
                </a:solidFill>
                <a:latin typeface="Arial"/>
                <a:cs typeface="Arial"/>
              </a:rPr>
              <a:t> </a:t>
            </a:r>
            <a:r>
              <a:rPr sz="2200" b="1" spc="-5" dirty="0">
                <a:solidFill>
                  <a:srgbClr val="000066"/>
                </a:solidFill>
                <a:latin typeface="Arial"/>
                <a:cs typeface="Arial"/>
              </a:rPr>
              <a:t>pressure</a:t>
            </a:r>
            <a:endParaRPr sz="2200" dirty="0">
              <a:latin typeface="Arial"/>
              <a:cs typeface="Arial"/>
            </a:endParaRPr>
          </a:p>
          <a:p>
            <a:pPr marL="705485">
              <a:lnSpc>
                <a:spcPct val="100000"/>
              </a:lnSpc>
            </a:pPr>
            <a:r>
              <a:rPr sz="2200" b="1" spc="-5" dirty="0">
                <a:solidFill>
                  <a:srgbClr val="000066"/>
                </a:solidFill>
                <a:latin typeface="Arial"/>
                <a:cs typeface="Arial"/>
              </a:rPr>
              <a:t>boilers</a:t>
            </a:r>
            <a:endParaRPr sz="2200" dirty="0">
              <a:latin typeface="Arial"/>
              <a:cs typeface="Arial"/>
            </a:endParaRPr>
          </a:p>
        </p:txBody>
      </p:sp>
      <p:sp>
        <p:nvSpPr>
          <p:cNvPr id="13" name="object 13"/>
          <p:cNvSpPr/>
          <p:nvPr/>
        </p:nvSpPr>
        <p:spPr>
          <a:xfrm>
            <a:off x="1313688" y="361188"/>
            <a:ext cx="5026152" cy="902208"/>
          </a:xfrm>
          <a:prstGeom prst="rect">
            <a:avLst/>
          </a:prstGeom>
          <a:blipFill>
            <a:blip r:embed="rId4" cstate="print"/>
            <a:stretch>
              <a:fillRect/>
            </a:stretch>
          </a:blipFill>
        </p:spPr>
        <p:txBody>
          <a:bodyPr wrap="square" lIns="0" tIns="0" rIns="0" bIns="0" rtlCol="0"/>
          <a:lstStyle/>
          <a:p>
            <a:endParaRPr/>
          </a:p>
        </p:txBody>
      </p:sp>
      <p:sp>
        <p:nvSpPr>
          <p:cNvPr id="14" name="object 14"/>
          <p:cNvSpPr/>
          <p:nvPr/>
        </p:nvSpPr>
        <p:spPr>
          <a:xfrm>
            <a:off x="5803391" y="361188"/>
            <a:ext cx="649224" cy="902208"/>
          </a:xfrm>
          <a:prstGeom prst="rect">
            <a:avLst/>
          </a:prstGeom>
          <a:blipFill>
            <a:blip r:embed="rId5" cstate="print"/>
            <a:stretch>
              <a:fillRect/>
            </a:stretch>
          </a:blipFill>
        </p:spPr>
        <p:txBody>
          <a:bodyPr wrap="square" lIns="0" tIns="0" rIns="0" bIns="0" rtlCol="0"/>
          <a:lstStyle/>
          <a:p>
            <a:endParaRPr/>
          </a:p>
        </p:txBody>
      </p:sp>
      <p:sp>
        <p:nvSpPr>
          <p:cNvPr id="15" name="object 15"/>
          <p:cNvSpPr txBox="1">
            <a:spLocks noGrp="1"/>
          </p:cNvSpPr>
          <p:nvPr>
            <p:ph type="title"/>
          </p:nvPr>
        </p:nvSpPr>
        <p:spPr>
          <a:xfrm>
            <a:off x="1554607" y="467055"/>
            <a:ext cx="4514850" cy="514350"/>
          </a:xfrm>
          <a:prstGeom prst="rect">
            <a:avLst/>
          </a:prstGeom>
        </p:spPr>
        <p:txBody>
          <a:bodyPr vert="horz" wrap="square" lIns="0" tIns="13335" rIns="0" bIns="0" rtlCol="0">
            <a:spAutoFit/>
          </a:bodyPr>
          <a:lstStyle/>
          <a:p>
            <a:pPr marL="12700">
              <a:lnSpc>
                <a:spcPct val="100000"/>
              </a:lnSpc>
              <a:spcBef>
                <a:spcPts val="105"/>
              </a:spcBef>
            </a:pPr>
            <a:r>
              <a:rPr spc="-5" dirty="0"/>
              <a:t>Assessment </a:t>
            </a:r>
            <a:r>
              <a:rPr dirty="0"/>
              <a:t>of a</a:t>
            </a:r>
            <a:r>
              <a:rPr spc="-80" dirty="0"/>
              <a:t> </a:t>
            </a:r>
            <a:r>
              <a:rPr spc="-5" dirty="0"/>
              <a:t>Boiler</a:t>
            </a:r>
          </a:p>
        </p:txBody>
      </p:sp>
      <p:sp>
        <p:nvSpPr>
          <p:cNvPr id="16" name="object 16"/>
          <p:cNvSpPr txBox="1">
            <a:spLocks noGrp="1"/>
          </p:cNvSpPr>
          <p:nvPr>
            <p:ph type="sldNum" sz="quarter" idx="7"/>
          </p:nvPr>
        </p:nvSpPr>
        <p:spPr>
          <a:prstGeom prst="rect">
            <a:avLst/>
          </a:prstGeom>
        </p:spPr>
        <p:txBody>
          <a:bodyPr vert="horz" wrap="square" lIns="0" tIns="0" rIns="0" bIns="0" rtlCol="0">
            <a:spAutoFit/>
          </a:bodyPr>
          <a:lstStyle/>
          <a:p>
            <a:pPr marL="25400">
              <a:lnSpc>
                <a:spcPts val="1630"/>
              </a:lnSpc>
            </a:pPr>
            <a:fld id="{81D60167-4931-47E6-BA6A-407CBD079E47}" type="slidenum">
              <a:rPr dirty="0"/>
              <a:t>42</a:t>
            </a:fld>
            <a:endParaRPr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8"/>
          <p:cNvSpPr txBox="1"/>
          <p:nvPr/>
        </p:nvSpPr>
        <p:spPr>
          <a:xfrm>
            <a:off x="1447800" y="1510664"/>
            <a:ext cx="259079" cy="695960"/>
          </a:xfrm>
          <a:prstGeom prst="rect">
            <a:avLst/>
          </a:prstGeom>
        </p:spPr>
        <p:txBody>
          <a:bodyPr vert="horz" wrap="square" lIns="0" tIns="12065" rIns="0" bIns="0" rtlCol="0">
            <a:spAutoFit/>
          </a:bodyPr>
          <a:lstStyle/>
          <a:p>
            <a:pPr marL="12700">
              <a:lnSpc>
                <a:spcPct val="100000"/>
              </a:lnSpc>
              <a:spcBef>
                <a:spcPts val="95"/>
              </a:spcBef>
            </a:pPr>
            <a:r>
              <a:rPr sz="2200" b="1" spc="-5" dirty="0">
                <a:solidFill>
                  <a:srgbClr val="000066"/>
                </a:solidFill>
                <a:latin typeface="Arial"/>
                <a:cs typeface="Arial"/>
              </a:rPr>
              <a:t>1.</a:t>
            </a:r>
            <a:endParaRPr sz="2200">
              <a:latin typeface="Arial"/>
              <a:cs typeface="Arial"/>
            </a:endParaRPr>
          </a:p>
          <a:p>
            <a:pPr marL="12700">
              <a:lnSpc>
                <a:spcPct val="100000"/>
              </a:lnSpc>
            </a:pPr>
            <a:r>
              <a:rPr sz="2200" b="1" spc="-5" dirty="0">
                <a:solidFill>
                  <a:srgbClr val="000066"/>
                </a:solidFill>
                <a:latin typeface="Arial"/>
                <a:cs typeface="Arial"/>
              </a:rPr>
              <a:t>2.</a:t>
            </a:r>
            <a:endParaRPr sz="2200">
              <a:latin typeface="Arial"/>
              <a:cs typeface="Arial"/>
            </a:endParaRPr>
          </a:p>
        </p:txBody>
      </p:sp>
      <p:sp>
        <p:nvSpPr>
          <p:cNvPr id="9" name="object 9"/>
          <p:cNvSpPr txBox="1"/>
          <p:nvPr/>
        </p:nvSpPr>
        <p:spPr>
          <a:xfrm>
            <a:off x="1447800" y="2516581"/>
            <a:ext cx="259079" cy="1366520"/>
          </a:xfrm>
          <a:prstGeom prst="rect">
            <a:avLst/>
          </a:prstGeom>
        </p:spPr>
        <p:txBody>
          <a:bodyPr vert="horz" wrap="square" lIns="0" tIns="12065" rIns="0" bIns="0" rtlCol="0">
            <a:spAutoFit/>
          </a:bodyPr>
          <a:lstStyle/>
          <a:p>
            <a:pPr marL="12700">
              <a:lnSpc>
                <a:spcPct val="100000"/>
              </a:lnSpc>
              <a:spcBef>
                <a:spcPts val="95"/>
              </a:spcBef>
            </a:pPr>
            <a:r>
              <a:rPr sz="2200" b="1" spc="-5" dirty="0">
                <a:solidFill>
                  <a:srgbClr val="000066"/>
                </a:solidFill>
                <a:latin typeface="Arial"/>
                <a:cs typeface="Arial"/>
              </a:rPr>
              <a:t>3.</a:t>
            </a:r>
            <a:endParaRPr sz="2200">
              <a:latin typeface="Arial"/>
              <a:cs typeface="Arial"/>
            </a:endParaRPr>
          </a:p>
          <a:p>
            <a:pPr marL="12700">
              <a:lnSpc>
                <a:spcPct val="100000"/>
              </a:lnSpc>
            </a:pPr>
            <a:r>
              <a:rPr sz="2200" b="1" spc="-5" dirty="0">
                <a:solidFill>
                  <a:srgbClr val="000066"/>
                </a:solidFill>
                <a:latin typeface="Arial"/>
                <a:cs typeface="Arial"/>
              </a:rPr>
              <a:t>4.</a:t>
            </a:r>
            <a:endParaRPr sz="2200">
              <a:latin typeface="Arial"/>
              <a:cs typeface="Arial"/>
            </a:endParaRPr>
          </a:p>
          <a:p>
            <a:pPr marL="12700">
              <a:lnSpc>
                <a:spcPct val="100000"/>
              </a:lnSpc>
            </a:pPr>
            <a:r>
              <a:rPr sz="2200" b="1" spc="-5" dirty="0">
                <a:solidFill>
                  <a:srgbClr val="000066"/>
                </a:solidFill>
                <a:latin typeface="Arial"/>
                <a:cs typeface="Arial"/>
              </a:rPr>
              <a:t>5.</a:t>
            </a:r>
            <a:endParaRPr sz="2200">
              <a:latin typeface="Arial"/>
              <a:cs typeface="Arial"/>
            </a:endParaRPr>
          </a:p>
          <a:p>
            <a:pPr marL="12700">
              <a:lnSpc>
                <a:spcPct val="100000"/>
              </a:lnSpc>
            </a:pPr>
            <a:r>
              <a:rPr sz="2200" b="1" spc="-5" dirty="0">
                <a:solidFill>
                  <a:srgbClr val="000066"/>
                </a:solidFill>
                <a:latin typeface="Arial"/>
                <a:cs typeface="Arial"/>
              </a:rPr>
              <a:t>6.</a:t>
            </a:r>
            <a:endParaRPr sz="2200">
              <a:latin typeface="Arial"/>
              <a:cs typeface="Arial"/>
            </a:endParaRPr>
          </a:p>
        </p:txBody>
      </p:sp>
      <p:sp>
        <p:nvSpPr>
          <p:cNvPr id="10" name="object 10"/>
          <p:cNvSpPr txBox="1"/>
          <p:nvPr/>
        </p:nvSpPr>
        <p:spPr>
          <a:xfrm>
            <a:off x="1447800" y="4193540"/>
            <a:ext cx="414655" cy="2372995"/>
          </a:xfrm>
          <a:prstGeom prst="rect">
            <a:avLst/>
          </a:prstGeom>
        </p:spPr>
        <p:txBody>
          <a:bodyPr vert="horz" wrap="square" lIns="0" tIns="12065" rIns="0" bIns="0" rtlCol="0">
            <a:spAutoFit/>
          </a:bodyPr>
          <a:lstStyle/>
          <a:p>
            <a:pPr marL="12700">
              <a:lnSpc>
                <a:spcPct val="100000"/>
              </a:lnSpc>
              <a:spcBef>
                <a:spcPts val="95"/>
              </a:spcBef>
            </a:pPr>
            <a:r>
              <a:rPr sz="2200" b="1" spc="-5" dirty="0">
                <a:solidFill>
                  <a:srgbClr val="000066"/>
                </a:solidFill>
                <a:latin typeface="Arial"/>
                <a:cs typeface="Arial"/>
              </a:rPr>
              <a:t>7.</a:t>
            </a:r>
            <a:endParaRPr sz="2200">
              <a:latin typeface="Arial"/>
              <a:cs typeface="Arial"/>
            </a:endParaRPr>
          </a:p>
          <a:p>
            <a:pPr marL="12700">
              <a:lnSpc>
                <a:spcPct val="100000"/>
              </a:lnSpc>
            </a:pPr>
            <a:r>
              <a:rPr sz="2200" b="1" spc="-5" dirty="0">
                <a:solidFill>
                  <a:srgbClr val="000066"/>
                </a:solidFill>
                <a:latin typeface="Arial"/>
                <a:cs typeface="Arial"/>
              </a:rPr>
              <a:t>8.</a:t>
            </a:r>
            <a:endParaRPr sz="2200">
              <a:latin typeface="Arial"/>
              <a:cs typeface="Arial"/>
            </a:endParaRPr>
          </a:p>
          <a:p>
            <a:pPr marL="12700">
              <a:lnSpc>
                <a:spcPct val="100000"/>
              </a:lnSpc>
            </a:pPr>
            <a:r>
              <a:rPr sz="2200" b="1" spc="-5" dirty="0">
                <a:solidFill>
                  <a:srgbClr val="000066"/>
                </a:solidFill>
                <a:latin typeface="Arial"/>
                <a:cs typeface="Arial"/>
              </a:rPr>
              <a:t>9.</a:t>
            </a:r>
            <a:endParaRPr sz="2200">
              <a:latin typeface="Arial"/>
              <a:cs typeface="Arial"/>
            </a:endParaRPr>
          </a:p>
          <a:p>
            <a:pPr marL="12700">
              <a:lnSpc>
                <a:spcPct val="100000"/>
              </a:lnSpc>
            </a:pPr>
            <a:r>
              <a:rPr sz="2200" b="1" spc="-5" dirty="0">
                <a:solidFill>
                  <a:srgbClr val="000066"/>
                </a:solidFill>
                <a:latin typeface="Arial"/>
                <a:cs typeface="Arial"/>
              </a:rPr>
              <a:t>10.</a:t>
            </a:r>
            <a:endParaRPr sz="2200">
              <a:latin typeface="Arial"/>
              <a:cs typeface="Arial"/>
            </a:endParaRPr>
          </a:p>
          <a:p>
            <a:pPr marL="12700">
              <a:lnSpc>
                <a:spcPct val="100000"/>
              </a:lnSpc>
            </a:pPr>
            <a:r>
              <a:rPr sz="2200" b="1" spc="-5" dirty="0">
                <a:solidFill>
                  <a:srgbClr val="000066"/>
                </a:solidFill>
                <a:latin typeface="Arial"/>
                <a:cs typeface="Arial"/>
              </a:rPr>
              <a:t>11.</a:t>
            </a:r>
            <a:endParaRPr sz="2200">
              <a:latin typeface="Arial"/>
              <a:cs typeface="Arial"/>
            </a:endParaRPr>
          </a:p>
          <a:p>
            <a:pPr marL="12700">
              <a:lnSpc>
                <a:spcPct val="100000"/>
              </a:lnSpc>
            </a:pPr>
            <a:r>
              <a:rPr sz="2200" b="1" spc="-5" dirty="0">
                <a:solidFill>
                  <a:srgbClr val="000066"/>
                </a:solidFill>
                <a:latin typeface="Arial"/>
                <a:cs typeface="Arial"/>
              </a:rPr>
              <a:t>12.</a:t>
            </a:r>
            <a:endParaRPr sz="2200">
              <a:latin typeface="Arial"/>
              <a:cs typeface="Arial"/>
            </a:endParaRPr>
          </a:p>
          <a:p>
            <a:pPr marL="12700">
              <a:lnSpc>
                <a:spcPct val="100000"/>
              </a:lnSpc>
              <a:spcBef>
                <a:spcPts val="5"/>
              </a:spcBef>
            </a:pPr>
            <a:r>
              <a:rPr sz="2200" b="1" spc="-5" dirty="0">
                <a:solidFill>
                  <a:srgbClr val="000066"/>
                </a:solidFill>
                <a:latin typeface="Arial"/>
                <a:cs typeface="Arial"/>
              </a:rPr>
              <a:t>13.</a:t>
            </a:r>
            <a:endParaRPr sz="2200">
              <a:latin typeface="Arial"/>
              <a:cs typeface="Arial"/>
            </a:endParaRPr>
          </a:p>
        </p:txBody>
      </p:sp>
      <p:sp>
        <p:nvSpPr>
          <p:cNvPr id="11" name="object 11"/>
          <p:cNvSpPr txBox="1"/>
          <p:nvPr/>
        </p:nvSpPr>
        <p:spPr>
          <a:xfrm>
            <a:off x="2716023" y="1510664"/>
            <a:ext cx="4970145" cy="5055870"/>
          </a:xfrm>
          <a:prstGeom prst="rect">
            <a:avLst/>
          </a:prstGeom>
        </p:spPr>
        <p:txBody>
          <a:bodyPr vert="horz" wrap="square" lIns="0" tIns="12065" rIns="0" bIns="0" rtlCol="0">
            <a:spAutoFit/>
          </a:bodyPr>
          <a:lstStyle/>
          <a:p>
            <a:pPr marL="12700" marR="1157605">
              <a:lnSpc>
                <a:spcPct val="100000"/>
              </a:lnSpc>
              <a:spcBef>
                <a:spcPts val="95"/>
              </a:spcBef>
            </a:pPr>
            <a:r>
              <a:rPr sz="2200" b="1" spc="-5" dirty="0">
                <a:solidFill>
                  <a:srgbClr val="000066"/>
                </a:solidFill>
                <a:latin typeface="Arial"/>
                <a:cs typeface="Arial"/>
              </a:rPr>
              <a:t>Stack temperature control  Feed water preheating using  economizers</a:t>
            </a:r>
            <a:endParaRPr sz="2200">
              <a:latin typeface="Arial"/>
              <a:cs typeface="Arial"/>
            </a:endParaRPr>
          </a:p>
          <a:p>
            <a:pPr marL="12700" marR="23495">
              <a:lnSpc>
                <a:spcPct val="100000"/>
              </a:lnSpc>
            </a:pPr>
            <a:r>
              <a:rPr sz="2200" b="1" spc="-5" dirty="0">
                <a:solidFill>
                  <a:srgbClr val="000066"/>
                </a:solidFill>
                <a:latin typeface="Arial"/>
                <a:cs typeface="Arial"/>
              </a:rPr>
              <a:t>Combustion air pre-heating  Incomplete combustion minimization  Excess air</a:t>
            </a:r>
            <a:r>
              <a:rPr sz="2200" b="1" spc="-50" dirty="0">
                <a:solidFill>
                  <a:srgbClr val="000066"/>
                </a:solidFill>
                <a:latin typeface="Arial"/>
                <a:cs typeface="Arial"/>
              </a:rPr>
              <a:t> </a:t>
            </a:r>
            <a:r>
              <a:rPr sz="2200" b="1" spc="-5" dirty="0">
                <a:solidFill>
                  <a:srgbClr val="000066"/>
                </a:solidFill>
                <a:latin typeface="Arial"/>
                <a:cs typeface="Arial"/>
              </a:rPr>
              <a:t>control</a:t>
            </a:r>
            <a:endParaRPr sz="2200">
              <a:latin typeface="Arial"/>
              <a:cs typeface="Arial"/>
            </a:endParaRPr>
          </a:p>
          <a:p>
            <a:pPr marL="12700" marR="139065">
              <a:lnSpc>
                <a:spcPct val="100000"/>
              </a:lnSpc>
            </a:pPr>
            <a:r>
              <a:rPr sz="2200" b="1" spc="-25" dirty="0">
                <a:solidFill>
                  <a:srgbClr val="000066"/>
                </a:solidFill>
                <a:latin typeface="Arial"/>
                <a:cs typeface="Arial"/>
              </a:rPr>
              <a:t>Avoid </a:t>
            </a:r>
            <a:r>
              <a:rPr sz="2200" b="1" spc="-5" dirty="0">
                <a:solidFill>
                  <a:srgbClr val="000066"/>
                </a:solidFill>
                <a:latin typeface="Arial"/>
                <a:cs typeface="Arial"/>
              </a:rPr>
              <a:t>radiation and convection heat  loss</a:t>
            </a:r>
            <a:endParaRPr sz="2200">
              <a:latin typeface="Arial"/>
              <a:cs typeface="Arial"/>
            </a:endParaRPr>
          </a:p>
          <a:p>
            <a:pPr marL="12700" marR="5080">
              <a:lnSpc>
                <a:spcPct val="100000"/>
              </a:lnSpc>
            </a:pPr>
            <a:r>
              <a:rPr sz="2200" b="1" spc="-5" dirty="0">
                <a:solidFill>
                  <a:srgbClr val="000066"/>
                </a:solidFill>
                <a:latin typeface="Arial"/>
                <a:cs typeface="Arial"/>
              </a:rPr>
              <a:t>Automatic blow </a:t>
            </a:r>
            <a:r>
              <a:rPr sz="2200" b="1" dirty="0">
                <a:solidFill>
                  <a:srgbClr val="000066"/>
                </a:solidFill>
                <a:latin typeface="Arial"/>
                <a:cs typeface="Arial"/>
              </a:rPr>
              <a:t>down </a:t>
            </a:r>
            <a:r>
              <a:rPr sz="2200" b="1" spc="-5" dirty="0">
                <a:solidFill>
                  <a:srgbClr val="000066"/>
                </a:solidFill>
                <a:latin typeface="Arial"/>
                <a:cs typeface="Arial"/>
              </a:rPr>
              <a:t>control  Reduction of scaling and soot losses  Reduction of boiler steam pressure  </a:t>
            </a:r>
            <a:r>
              <a:rPr sz="2200" b="1" spc="-20" dirty="0">
                <a:solidFill>
                  <a:srgbClr val="000066"/>
                </a:solidFill>
                <a:latin typeface="Arial"/>
                <a:cs typeface="Arial"/>
              </a:rPr>
              <a:t>Variable </a:t>
            </a:r>
            <a:r>
              <a:rPr sz="2200" b="1" spc="-5" dirty="0">
                <a:solidFill>
                  <a:srgbClr val="000066"/>
                </a:solidFill>
                <a:latin typeface="Arial"/>
                <a:cs typeface="Arial"/>
              </a:rPr>
              <a:t>speed</a:t>
            </a:r>
            <a:r>
              <a:rPr sz="2200" b="1" dirty="0">
                <a:solidFill>
                  <a:srgbClr val="000066"/>
                </a:solidFill>
                <a:latin typeface="Arial"/>
                <a:cs typeface="Arial"/>
              </a:rPr>
              <a:t> </a:t>
            </a:r>
            <a:r>
              <a:rPr sz="2200" b="1" spc="-5" dirty="0">
                <a:solidFill>
                  <a:srgbClr val="000066"/>
                </a:solidFill>
                <a:latin typeface="Arial"/>
                <a:cs typeface="Arial"/>
              </a:rPr>
              <a:t>control</a:t>
            </a:r>
            <a:endParaRPr sz="2200">
              <a:latin typeface="Arial"/>
              <a:cs typeface="Arial"/>
            </a:endParaRPr>
          </a:p>
          <a:p>
            <a:pPr marL="12700" marR="1547495">
              <a:lnSpc>
                <a:spcPct val="100000"/>
              </a:lnSpc>
            </a:pPr>
            <a:r>
              <a:rPr sz="2200" b="1" spc="-5" dirty="0">
                <a:solidFill>
                  <a:srgbClr val="000066"/>
                </a:solidFill>
                <a:latin typeface="Arial"/>
                <a:cs typeface="Arial"/>
              </a:rPr>
              <a:t>Controlling boiler loading  Proper boiler scheduling  Boiler</a:t>
            </a:r>
            <a:r>
              <a:rPr sz="2200" b="1" spc="-30" dirty="0">
                <a:solidFill>
                  <a:srgbClr val="000066"/>
                </a:solidFill>
                <a:latin typeface="Arial"/>
                <a:cs typeface="Arial"/>
              </a:rPr>
              <a:t> </a:t>
            </a:r>
            <a:r>
              <a:rPr sz="2200" b="1" spc="-5" dirty="0">
                <a:solidFill>
                  <a:srgbClr val="000066"/>
                </a:solidFill>
                <a:latin typeface="Arial"/>
                <a:cs typeface="Arial"/>
              </a:rPr>
              <a:t>replacement</a:t>
            </a:r>
            <a:endParaRPr sz="2200">
              <a:latin typeface="Arial"/>
              <a:cs typeface="Arial"/>
            </a:endParaRPr>
          </a:p>
        </p:txBody>
      </p:sp>
      <p:sp>
        <p:nvSpPr>
          <p:cNvPr id="12" name="object 12"/>
          <p:cNvSpPr/>
          <p:nvPr/>
        </p:nvSpPr>
        <p:spPr>
          <a:xfrm>
            <a:off x="1385316" y="361188"/>
            <a:ext cx="6717792" cy="902208"/>
          </a:xfrm>
          <a:prstGeom prst="rect">
            <a:avLst/>
          </a:prstGeom>
          <a:blipFill>
            <a:blip r:embed="rId2" cstate="print"/>
            <a:stretch>
              <a:fillRect/>
            </a:stretch>
          </a:blipFill>
        </p:spPr>
        <p:txBody>
          <a:bodyPr wrap="square" lIns="0" tIns="0" rIns="0" bIns="0" rtlCol="0"/>
          <a:lstStyle/>
          <a:p>
            <a:endParaRPr/>
          </a:p>
        </p:txBody>
      </p:sp>
      <p:sp>
        <p:nvSpPr>
          <p:cNvPr id="13" name="object 13"/>
          <p:cNvSpPr/>
          <p:nvPr/>
        </p:nvSpPr>
        <p:spPr>
          <a:xfrm>
            <a:off x="7566659" y="361188"/>
            <a:ext cx="649224" cy="902208"/>
          </a:xfrm>
          <a:prstGeom prst="rect">
            <a:avLst/>
          </a:prstGeom>
          <a:blipFill>
            <a:blip r:embed="rId3" cstate="print"/>
            <a:stretch>
              <a:fillRect/>
            </a:stretch>
          </a:blipFill>
        </p:spPr>
        <p:txBody>
          <a:bodyPr wrap="square" lIns="0" tIns="0" rIns="0" bIns="0" rtlCol="0"/>
          <a:lstStyle/>
          <a:p>
            <a:endParaRPr/>
          </a:p>
        </p:txBody>
      </p:sp>
      <p:sp>
        <p:nvSpPr>
          <p:cNvPr id="14" name="object 14"/>
          <p:cNvSpPr txBox="1">
            <a:spLocks noGrp="1"/>
          </p:cNvSpPr>
          <p:nvPr>
            <p:ph type="title"/>
          </p:nvPr>
        </p:nvSpPr>
        <p:spPr>
          <a:prstGeom prst="rect">
            <a:avLst/>
          </a:prstGeom>
        </p:spPr>
        <p:txBody>
          <a:bodyPr vert="horz" wrap="square" lIns="0" tIns="13335" rIns="0" bIns="0" rtlCol="0">
            <a:spAutoFit/>
          </a:bodyPr>
          <a:lstStyle/>
          <a:p>
            <a:pPr marL="329565">
              <a:lnSpc>
                <a:spcPct val="100000"/>
              </a:lnSpc>
              <a:spcBef>
                <a:spcPts val="105"/>
              </a:spcBef>
            </a:pPr>
            <a:r>
              <a:rPr dirty="0"/>
              <a:t>Energy </a:t>
            </a:r>
            <a:r>
              <a:rPr spc="-5" dirty="0"/>
              <a:t>Efficiency</a:t>
            </a:r>
            <a:r>
              <a:rPr spc="-114" dirty="0"/>
              <a:t> </a:t>
            </a:r>
            <a:r>
              <a:rPr dirty="0"/>
              <a:t>Opportunities</a:t>
            </a:r>
          </a:p>
        </p:txBody>
      </p:sp>
      <p:sp>
        <p:nvSpPr>
          <p:cNvPr id="17" name="object 17"/>
          <p:cNvSpPr txBox="1">
            <a:spLocks noGrp="1"/>
          </p:cNvSpPr>
          <p:nvPr>
            <p:ph type="sldNum" sz="quarter" idx="7"/>
          </p:nvPr>
        </p:nvSpPr>
        <p:spPr>
          <a:prstGeom prst="rect">
            <a:avLst/>
          </a:prstGeom>
        </p:spPr>
        <p:txBody>
          <a:bodyPr vert="horz" wrap="square" lIns="0" tIns="0" rIns="0" bIns="0" rtlCol="0">
            <a:spAutoFit/>
          </a:bodyPr>
          <a:lstStyle/>
          <a:p>
            <a:pPr marL="25400">
              <a:lnSpc>
                <a:spcPts val="1630"/>
              </a:lnSpc>
            </a:pPr>
            <a:fld id="{81D60167-4931-47E6-BA6A-407CBD079E47}" type="slidenum">
              <a:rPr dirty="0"/>
              <a:t>43</a:t>
            </a:fld>
            <a:endParaRPr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8"/>
          <p:cNvSpPr txBox="1"/>
          <p:nvPr/>
        </p:nvSpPr>
        <p:spPr>
          <a:xfrm>
            <a:off x="1295400" y="1580133"/>
            <a:ext cx="6804659" cy="4802505"/>
          </a:xfrm>
          <a:prstGeom prst="rect">
            <a:avLst/>
          </a:prstGeom>
        </p:spPr>
        <p:txBody>
          <a:bodyPr vert="horz" wrap="square" lIns="0" tIns="12700" rIns="0" bIns="0" rtlCol="0">
            <a:spAutoFit/>
          </a:bodyPr>
          <a:lstStyle/>
          <a:p>
            <a:pPr marL="80645">
              <a:lnSpc>
                <a:spcPct val="100000"/>
              </a:lnSpc>
              <a:spcBef>
                <a:spcPts val="100"/>
              </a:spcBef>
            </a:pPr>
            <a:r>
              <a:rPr sz="2900" b="1" dirty="0">
                <a:solidFill>
                  <a:srgbClr val="FF0000"/>
                </a:solidFill>
                <a:latin typeface="Arial"/>
                <a:cs typeface="Arial"/>
              </a:rPr>
              <a:t>1. Stack </a:t>
            </a:r>
            <a:r>
              <a:rPr sz="2900" b="1" spc="-20" dirty="0">
                <a:solidFill>
                  <a:srgbClr val="FF0000"/>
                </a:solidFill>
                <a:latin typeface="Arial"/>
                <a:cs typeface="Arial"/>
              </a:rPr>
              <a:t>Temperature</a:t>
            </a:r>
            <a:r>
              <a:rPr sz="2900" b="1" spc="-140" dirty="0">
                <a:solidFill>
                  <a:srgbClr val="FF0000"/>
                </a:solidFill>
                <a:latin typeface="Arial"/>
                <a:cs typeface="Arial"/>
              </a:rPr>
              <a:t> </a:t>
            </a:r>
            <a:r>
              <a:rPr sz="2900" b="1" dirty="0">
                <a:solidFill>
                  <a:srgbClr val="FF0000"/>
                </a:solidFill>
                <a:latin typeface="Arial"/>
                <a:cs typeface="Arial"/>
              </a:rPr>
              <a:t>Control</a:t>
            </a:r>
            <a:endParaRPr sz="2900">
              <a:latin typeface="Arial"/>
              <a:cs typeface="Arial"/>
            </a:endParaRPr>
          </a:p>
          <a:p>
            <a:pPr marL="367030" indent="-286385">
              <a:lnSpc>
                <a:spcPct val="100000"/>
              </a:lnSpc>
              <a:spcBef>
                <a:spcPts val="1845"/>
              </a:spcBef>
              <a:buFont typeface="Arial"/>
              <a:buChar char="•"/>
              <a:tabLst>
                <a:tab pos="367030" algn="l"/>
                <a:tab pos="367665" algn="l"/>
              </a:tabLst>
            </a:pPr>
            <a:r>
              <a:rPr sz="2200" b="1" spc="-5" dirty="0">
                <a:solidFill>
                  <a:srgbClr val="000066"/>
                </a:solidFill>
                <a:latin typeface="Arial"/>
                <a:cs typeface="Arial"/>
              </a:rPr>
              <a:t>Keep as low as</a:t>
            </a:r>
            <a:r>
              <a:rPr sz="2200" b="1" dirty="0">
                <a:solidFill>
                  <a:srgbClr val="000066"/>
                </a:solidFill>
                <a:latin typeface="Arial"/>
                <a:cs typeface="Arial"/>
              </a:rPr>
              <a:t> </a:t>
            </a:r>
            <a:r>
              <a:rPr sz="2200" b="1" spc="-5" dirty="0">
                <a:solidFill>
                  <a:srgbClr val="000066"/>
                </a:solidFill>
                <a:latin typeface="Arial"/>
                <a:cs typeface="Arial"/>
              </a:rPr>
              <a:t>possible</a:t>
            </a:r>
            <a:endParaRPr sz="2200">
              <a:latin typeface="Arial"/>
              <a:cs typeface="Arial"/>
            </a:endParaRPr>
          </a:p>
          <a:p>
            <a:pPr marL="367030" indent="-286385">
              <a:lnSpc>
                <a:spcPct val="100000"/>
              </a:lnSpc>
              <a:spcBef>
                <a:spcPts val="790"/>
              </a:spcBef>
              <a:buFont typeface="Arial"/>
              <a:buChar char="•"/>
              <a:tabLst>
                <a:tab pos="367030" algn="l"/>
                <a:tab pos="367665" algn="l"/>
              </a:tabLst>
            </a:pPr>
            <a:r>
              <a:rPr sz="2200" b="1" spc="-5" dirty="0">
                <a:solidFill>
                  <a:srgbClr val="000066"/>
                </a:solidFill>
                <a:latin typeface="Arial"/>
                <a:cs typeface="Arial"/>
              </a:rPr>
              <a:t>If &gt;200°C then recover waste</a:t>
            </a:r>
            <a:r>
              <a:rPr sz="2200" b="1" spc="40" dirty="0">
                <a:solidFill>
                  <a:srgbClr val="000066"/>
                </a:solidFill>
                <a:latin typeface="Arial"/>
                <a:cs typeface="Arial"/>
              </a:rPr>
              <a:t> </a:t>
            </a:r>
            <a:r>
              <a:rPr sz="2200" b="1" spc="-5" dirty="0">
                <a:solidFill>
                  <a:srgbClr val="000066"/>
                </a:solidFill>
                <a:latin typeface="Arial"/>
                <a:cs typeface="Arial"/>
              </a:rPr>
              <a:t>heat</a:t>
            </a:r>
            <a:endParaRPr sz="2200">
              <a:latin typeface="Arial"/>
              <a:cs typeface="Arial"/>
            </a:endParaRPr>
          </a:p>
          <a:p>
            <a:pPr>
              <a:lnSpc>
                <a:spcPct val="100000"/>
              </a:lnSpc>
              <a:spcBef>
                <a:spcPts val="35"/>
              </a:spcBef>
            </a:pPr>
            <a:endParaRPr sz="2300">
              <a:latin typeface="Times New Roman"/>
              <a:cs typeface="Times New Roman"/>
            </a:endParaRPr>
          </a:p>
          <a:p>
            <a:pPr marL="12700">
              <a:lnSpc>
                <a:spcPct val="100000"/>
              </a:lnSpc>
            </a:pPr>
            <a:r>
              <a:rPr sz="2900" b="1" dirty="0">
                <a:solidFill>
                  <a:srgbClr val="FF0000"/>
                </a:solidFill>
                <a:latin typeface="Arial"/>
                <a:cs typeface="Arial"/>
              </a:rPr>
              <a:t>2. Feed </a:t>
            </a:r>
            <a:r>
              <a:rPr sz="2900" b="1" spc="-25" dirty="0">
                <a:solidFill>
                  <a:srgbClr val="FF0000"/>
                </a:solidFill>
                <a:latin typeface="Arial"/>
                <a:cs typeface="Arial"/>
              </a:rPr>
              <a:t>Water </a:t>
            </a:r>
            <a:r>
              <a:rPr sz="2900" b="1" dirty="0">
                <a:solidFill>
                  <a:srgbClr val="FF0000"/>
                </a:solidFill>
                <a:latin typeface="Arial"/>
                <a:cs typeface="Arial"/>
              </a:rPr>
              <a:t>Preheating</a:t>
            </a:r>
            <a:r>
              <a:rPr sz="2900" b="1" spc="-100" dirty="0">
                <a:solidFill>
                  <a:srgbClr val="FF0000"/>
                </a:solidFill>
                <a:latin typeface="Arial"/>
                <a:cs typeface="Arial"/>
              </a:rPr>
              <a:t> </a:t>
            </a:r>
            <a:r>
              <a:rPr sz="2900" b="1" dirty="0">
                <a:solidFill>
                  <a:srgbClr val="FF0000"/>
                </a:solidFill>
                <a:latin typeface="Arial"/>
                <a:cs typeface="Arial"/>
              </a:rPr>
              <a:t>Economizers</a:t>
            </a:r>
            <a:endParaRPr sz="2900">
              <a:latin typeface="Arial"/>
              <a:cs typeface="Arial"/>
            </a:endParaRPr>
          </a:p>
          <a:p>
            <a:pPr marL="299085" indent="-286385">
              <a:lnSpc>
                <a:spcPct val="100000"/>
              </a:lnSpc>
              <a:spcBef>
                <a:spcPts val="1060"/>
              </a:spcBef>
              <a:buFont typeface="Arial"/>
              <a:buChar char="•"/>
              <a:tabLst>
                <a:tab pos="299085" algn="l"/>
                <a:tab pos="299720" algn="l"/>
              </a:tabLst>
            </a:pPr>
            <a:r>
              <a:rPr sz="2200" b="1" spc="-5" dirty="0">
                <a:solidFill>
                  <a:srgbClr val="000066"/>
                </a:solidFill>
                <a:latin typeface="Arial"/>
                <a:cs typeface="Arial"/>
              </a:rPr>
              <a:t>Potential to recover heat from 200 – 300 </a:t>
            </a:r>
            <a:r>
              <a:rPr sz="2175" b="1" baseline="24904" dirty="0">
                <a:solidFill>
                  <a:srgbClr val="000066"/>
                </a:solidFill>
                <a:latin typeface="Arial"/>
                <a:cs typeface="Arial"/>
              </a:rPr>
              <a:t>o</a:t>
            </a:r>
            <a:r>
              <a:rPr sz="2200" b="1" dirty="0">
                <a:solidFill>
                  <a:srgbClr val="000066"/>
                </a:solidFill>
                <a:latin typeface="Arial"/>
                <a:cs typeface="Arial"/>
              </a:rPr>
              <a:t>C</a:t>
            </a:r>
            <a:r>
              <a:rPr sz="2200" b="1" spc="175" dirty="0">
                <a:solidFill>
                  <a:srgbClr val="000066"/>
                </a:solidFill>
                <a:latin typeface="Arial"/>
                <a:cs typeface="Arial"/>
              </a:rPr>
              <a:t> </a:t>
            </a:r>
            <a:r>
              <a:rPr sz="2200" b="1" spc="-5" dirty="0">
                <a:solidFill>
                  <a:srgbClr val="000066"/>
                </a:solidFill>
                <a:latin typeface="Arial"/>
                <a:cs typeface="Arial"/>
              </a:rPr>
              <a:t>flue</a:t>
            </a:r>
            <a:endParaRPr sz="2200">
              <a:latin typeface="Arial"/>
              <a:cs typeface="Arial"/>
            </a:endParaRPr>
          </a:p>
          <a:p>
            <a:pPr marL="299085">
              <a:lnSpc>
                <a:spcPct val="100000"/>
              </a:lnSpc>
            </a:pPr>
            <a:r>
              <a:rPr sz="2200" b="1" spc="-5" dirty="0">
                <a:solidFill>
                  <a:srgbClr val="000066"/>
                </a:solidFill>
                <a:latin typeface="Arial"/>
                <a:cs typeface="Arial"/>
              </a:rPr>
              <a:t>gases leaving a modern </a:t>
            </a:r>
            <a:r>
              <a:rPr sz="2200" b="1" dirty="0">
                <a:solidFill>
                  <a:srgbClr val="000066"/>
                </a:solidFill>
                <a:latin typeface="Arial"/>
                <a:cs typeface="Arial"/>
              </a:rPr>
              <a:t>3-pass </a:t>
            </a:r>
            <a:r>
              <a:rPr sz="2200" b="1" spc="-5" dirty="0">
                <a:solidFill>
                  <a:srgbClr val="000066"/>
                </a:solidFill>
                <a:latin typeface="Arial"/>
                <a:cs typeface="Arial"/>
              </a:rPr>
              <a:t>shell</a:t>
            </a:r>
            <a:r>
              <a:rPr sz="2200" b="1" spc="80" dirty="0">
                <a:solidFill>
                  <a:srgbClr val="000066"/>
                </a:solidFill>
                <a:latin typeface="Arial"/>
                <a:cs typeface="Arial"/>
              </a:rPr>
              <a:t> </a:t>
            </a:r>
            <a:r>
              <a:rPr sz="2200" b="1" spc="-5" dirty="0">
                <a:solidFill>
                  <a:srgbClr val="000066"/>
                </a:solidFill>
                <a:latin typeface="Arial"/>
                <a:cs typeface="Arial"/>
              </a:rPr>
              <a:t>boiler</a:t>
            </a:r>
            <a:endParaRPr sz="2200">
              <a:latin typeface="Arial"/>
              <a:cs typeface="Arial"/>
            </a:endParaRPr>
          </a:p>
          <a:p>
            <a:pPr>
              <a:lnSpc>
                <a:spcPct val="100000"/>
              </a:lnSpc>
              <a:spcBef>
                <a:spcPts val="15"/>
              </a:spcBef>
            </a:pPr>
            <a:endParaRPr sz="3350">
              <a:latin typeface="Times New Roman"/>
              <a:cs typeface="Times New Roman"/>
            </a:endParaRPr>
          </a:p>
          <a:p>
            <a:pPr marL="13970">
              <a:lnSpc>
                <a:spcPct val="100000"/>
              </a:lnSpc>
              <a:spcBef>
                <a:spcPts val="5"/>
              </a:spcBef>
            </a:pPr>
            <a:r>
              <a:rPr sz="2900" b="1" dirty="0">
                <a:solidFill>
                  <a:srgbClr val="FF0000"/>
                </a:solidFill>
                <a:latin typeface="Arial"/>
                <a:cs typeface="Arial"/>
              </a:rPr>
              <a:t>3. Combustion Air</a:t>
            </a:r>
            <a:r>
              <a:rPr sz="2900" b="1" spc="-225" dirty="0">
                <a:solidFill>
                  <a:srgbClr val="FF0000"/>
                </a:solidFill>
                <a:latin typeface="Arial"/>
                <a:cs typeface="Arial"/>
              </a:rPr>
              <a:t> </a:t>
            </a:r>
            <a:r>
              <a:rPr sz="2900" b="1" dirty="0">
                <a:solidFill>
                  <a:srgbClr val="FF0000"/>
                </a:solidFill>
                <a:latin typeface="Arial"/>
                <a:cs typeface="Arial"/>
              </a:rPr>
              <a:t>Preheating</a:t>
            </a:r>
            <a:endParaRPr sz="2900">
              <a:latin typeface="Arial"/>
              <a:cs typeface="Arial"/>
            </a:endParaRPr>
          </a:p>
          <a:p>
            <a:pPr marL="300355" marR="345440" indent="-286385">
              <a:lnSpc>
                <a:spcPct val="100000"/>
              </a:lnSpc>
              <a:spcBef>
                <a:spcPts val="1060"/>
              </a:spcBef>
              <a:buFont typeface="Arial"/>
              <a:buChar char="•"/>
              <a:tabLst>
                <a:tab pos="300355" algn="l"/>
                <a:tab pos="300990" algn="l"/>
              </a:tabLst>
            </a:pPr>
            <a:r>
              <a:rPr sz="2200" b="1" spc="-5" dirty="0">
                <a:solidFill>
                  <a:srgbClr val="000066"/>
                </a:solidFill>
                <a:latin typeface="Arial"/>
                <a:cs typeface="Arial"/>
              </a:rPr>
              <a:t>If combustion air raised by </a:t>
            </a:r>
            <a:r>
              <a:rPr sz="2200" b="1" dirty="0">
                <a:solidFill>
                  <a:srgbClr val="000066"/>
                </a:solidFill>
                <a:latin typeface="Arial"/>
                <a:cs typeface="Arial"/>
              </a:rPr>
              <a:t>20°C </a:t>
            </a:r>
            <a:r>
              <a:rPr sz="2200" b="1" spc="-5" dirty="0">
                <a:solidFill>
                  <a:srgbClr val="000066"/>
                </a:solidFill>
                <a:latin typeface="Arial"/>
                <a:cs typeface="Arial"/>
              </a:rPr>
              <a:t>= 1% improve  thermal</a:t>
            </a:r>
            <a:r>
              <a:rPr sz="2200" b="1" spc="-40" dirty="0">
                <a:solidFill>
                  <a:srgbClr val="000066"/>
                </a:solidFill>
                <a:latin typeface="Arial"/>
                <a:cs typeface="Arial"/>
              </a:rPr>
              <a:t> </a:t>
            </a:r>
            <a:r>
              <a:rPr sz="2200" b="1" spc="-5" dirty="0">
                <a:solidFill>
                  <a:srgbClr val="000066"/>
                </a:solidFill>
                <a:latin typeface="Arial"/>
                <a:cs typeface="Arial"/>
              </a:rPr>
              <a:t>efficiency</a:t>
            </a:r>
            <a:endParaRPr sz="2200">
              <a:latin typeface="Arial"/>
              <a:cs typeface="Arial"/>
            </a:endParaRPr>
          </a:p>
        </p:txBody>
      </p:sp>
      <p:sp>
        <p:nvSpPr>
          <p:cNvPr id="11" name="object 11"/>
          <p:cNvSpPr/>
          <p:nvPr/>
        </p:nvSpPr>
        <p:spPr>
          <a:xfrm>
            <a:off x="1385316" y="361188"/>
            <a:ext cx="6717792" cy="902208"/>
          </a:xfrm>
          <a:prstGeom prst="rect">
            <a:avLst/>
          </a:prstGeom>
          <a:blipFill>
            <a:blip r:embed="rId2" cstate="print"/>
            <a:stretch>
              <a:fillRect/>
            </a:stretch>
          </a:blipFill>
        </p:spPr>
        <p:txBody>
          <a:bodyPr wrap="square" lIns="0" tIns="0" rIns="0" bIns="0" rtlCol="0"/>
          <a:lstStyle/>
          <a:p>
            <a:endParaRPr/>
          </a:p>
        </p:txBody>
      </p:sp>
      <p:sp>
        <p:nvSpPr>
          <p:cNvPr id="12" name="object 12"/>
          <p:cNvSpPr/>
          <p:nvPr/>
        </p:nvSpPr>
        <p:spPr>
          <a:xfrm>
            <a:off x="7566659" y="361188"/>
            <a:ext cx="649224" cy="902208"/>
          </a:xfrm>
          <a:prstGeom prst="rect">
            <a:avLst/>
          </a:prstGeom>
          <a:blipFill>
            <a:blip r:embed="rId3" cstate="print"/>
            <a:stretch>
              <a:fillRect/>
            </a:stretch>
          </a:blipFill>
        </p:spPr>
        <p:txBody>
          <a:bodyPr wrap="square" lIns="0" tIns="0" rIns="0" bIns="0" rtlCol="0"/>
          <a:lstStyle/>
          <a:p>
            <a:endParaRPr/>
          </a:p>
        </p:txBody>
      </p:sp>
      <p:sp>
        <p:nvSpPr>
          <p:cNvPr id="13" name="object 13"/>
          <p:cNvSpPr txBox="1">
            <a:spLocks noGrp="1"/>
          </p:cNvSpPr>
          <p:nvPr>
            <p:ph type="title"/>
          </p:nvPr>
        </p:nvSpPr>
        <p:spPr>
          <a:prstGeom prst="rect">
            <a:avLst/>
          </a:prstGeom>
        </p:spPr>
        <p:txBody>
          <a:bodyPr vert="horz" wrap="square" lIns="0" tIns="13335" rIns="0" bIns="0" rtlCol="0">
            <a:spAutoFit/>
          </a:bodyPr>
          <a:lstStyle/>
          <a:p>
            <a:pPr marL="329565">
              <a:lnSpc>
                <a:spcPct val="100000"/>
              </a:lnSpc>
              <a:spcBef>
                <a:spcPts val="105"/>
              </a:spcBef>
            </a:pPr>
            <a:r>
              <a:rPr dirty="0"/>
              <a:t>Energy </a:t>
            </a:r>
            <a:r>
              <a:rPr spc="-5" dirty="0"/>
              <a:t>Efficiency</a:t>
            </a:r>
            <a:r>
              <a:rPr spc="-114" dirty="0"/>
              <a:t> </a:t>
            </a:r>
            <a:r>
              <a:rPr dirty="0"/>
              <a:t>Opportunities</a:t>
            </a:r>
          </a:p>
        </p:txBody>
      </p:sp>
      <p:sp>
        <p:nvSpPr>
          <p:cNvPr id="14" name="object 14"/>
          <p:cNvSpPr txBox="1">
            <a:spLocks noGrp="1"/>
          </p:cNvSpPr>
          <p:nvPr>
            <p:ph type="sldNum" sz="quarter" idx="7"/>
          </p:nvPr>
        </p:nvSpPr>
        <p:spPr>
          <a:prstGeom prst="rect">
            <a:avLst/>
          </a:prstGeom>
        </p:spPr>
        <p:txBody>
          <a:bodyPr vert="horz" wrap="square" lIns="0" tIns="0" rIns="0" bIns="0" rtlCol="0">
            <a:spAutoFit/>
          </a:bodyPr>
          <a:lstStyle/>
          <a:p>
            <a:pPr marL="25400">
              <a:lnSpc>
                <a:spcPts val="1630"/>
              </a:lnSpc>
            </a:pPr>
            <a:fld id="{81D60167-4931-47E6-BA6A-407CBD079E47}" type="slidenum">
              <a:rPr dirty="0"/>
              <a:t>44</a:t>
            </a:fld>
            <a:endParaRPr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295400" y="304800"/>
            <a:ext cx="6523990" cy="599745"/>
          </a:xfrm>
        </p:spPr>
        <p:txBody>
          <a:bodyPr/>
          <a:lstStyle/>
          <a:p>
            <a:pPr algn="ctr"/>
            <a:r>
              <a:rPr lang="en-US" altLang="en-US" sz="3600" b="1" dirty="0" smtClean="0">
                <a:solidFill>
                  <a:srgbClr val="7030A0"/>
                </a:solidFill>
                <a:latin typeface="+mj-lt"/>
                <a:cs typeface="Times New Roman" pitchFamily="18" charset="0"/>
              </a:rPr>
              <a:t>Reduce Stack Temperature</a:t>
            </a:r>
            <a:r>
              <a:rPr lang="en-US" altLang="en-US" sz="3600" dirty="0" smtClean="0">
                <a:solidFill>
                  <a:srgbClr val="7030A0"/>
                </a:solidFill>
                <a:latin typeface="+mj-lt"/>
                <a:cs typeface="Times New Roman" pitchFamily="18" charset="0"/>
              </a:rPr>
              <a:t/>
            </a:r>
            <a:br>
              <a:rPr lang="en-US" altLang="en-US" sz="3600" dirty="0" smtClean="0">
                <a:solidFill>
                  <a:srgbClr val="7030A0"/>
                </a:solidFill>
                <a:latin typeface="+mj-lt"/>
                <a:cs typeface="Times New Roman" pitchFamily="18" charset="0"/>
              </a:rPr>
            </a:br>
            <a:endParaRPr lang="en-GB" altLang="en-US" sz="3600" dirty="0" smtClean="0">
              <a:solidFill>
                <a:srgbClr val="7030A0"/>
              </a:solidFill>
              <a:latin typeface="+mj-lt"/>
              <a:cs typeface="Times New Roman" pitchFamily="18" charset="0"/>
            </a:endParaRPr>
          </a:p>
        </p:txBody>
      </p:sp>
      <p:sp>
        <p:nvSpPr>
          <p:cNvPr id="22531" name="Rectangle 3"/>
          <p:cNvSpPr>
            <a:spLocks noGrp="1" noChangeArrowheads="1"/>
          </p:cNvSpPr>
          <p:nvPr>
            <p:ph type="body" idx="1"/>
          </p:nvPr>
        </p:nvSpPr>
        <p:spPr>
          <a:xfrm>
            <a:off x="685800" y="1295400"/>
            <a:ext cx="7772400" cy="3570208"/>
          </a:xfrm>
        </p:spPr>
        <p:txBody>
          <a:bodyPr/>
          <a:lstStyle/>
          <a:p>
            <a:pPr algn="just"/>
            <a:r>
              <a:rPr lang="en-US" altLang="en-US" b="0" dirty="0" smtClean="0">
                <a:solidFill>
                  <a:srgbClr val="C00000"/>
                </a:solidFill>
                <a:latin typeface="+mj-lt"/>
                <a:cs typeface="Times New Roman" pitchFamily="18" charset="0"/>
              </a:rPr>
              <a:t>Stack temperatures greater than 200°C indicates potential for recovery of waste heat.</a:t>
            </a:r>
          </a:p>
          <a:p>
            <a:pPr algn="just"/>
            <a:endParaRPr lang="en-US" altLang="en-US" b="0" dirty="0" smtClean="0">
              <a:solidFill>
                <a:srgbClr val="C00000"/>
              </a:solidFill>
              <a:latin typeface="+mj-lt"/>
              <a:cs typeface="Times New Roman" pitchFamily="18" charset="0"/>
            </a:endParaRPr>
          </a:p>
          <a:p>
            <a:pPr algn="just"/>
            <a:r>
              <a:rPr lang="en-US" altLang="en-US" b="0" dirty="0" smtClean="0">
                <a:solidFill>
                  <a:srgbClr val="C00000"/>
                </a:solidFill>
                <a:latin typeface="+mj-lt"/>
                <a:cs typeface="Times New Roman" pitchFamily="18" charset="0"/>
              </a:rPr>
              <a:t> It also indicate the scaling of  heat transfer/recovery equipment and hence the urgency of taking an early shut down for water / flue side cleaning.</a:t>
            </a:r>
          </a:p>
          <a:p>
            <a:endParaRPr lang="en-GB" altLang="en-US" dirty="0" smtClean="0"/>
          </a:p>
        </p:txBody>
      </p:sp>
      <p:sp>
        <p:nvSpPr>
          <p:cNvPr id="22532" name="Rectangle 5"/>
          <p:cNvSpPr>
            <a:spLocks noChangeArrowheads="1"/>
          </p:cNvSpPr>
          <p:nvPr/>
        </p:nvSpPr>
        <p:spPr bwMode="auto">
          <a:xfrm>
            <a:off x="457200" y="5486400"/>
            <a:ext cx="8229600" cy="954107"/>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spcBef>
                <a:spcPts val="500"/>
              </a:spcBef>
              <a:spcAft>
                <a:spcPts val="500"/>
              </a:spcAft>
            </a:pPr>
            <a:r>
              <a:rPr lang="en-US" altLang="en-US" sz="2800" dirty="0"/>
              <a:t>22</a:t>
            </a:r>
            <a:r>
              <a:rPr lang="en-US" altLang="en-US" sz="2800" baseline="30000" dirty="0"/>
              <a:t>o</a:t>
            </a:r>
            <a:r>
              <a:rPr lang="en-US" altLang="en-US" sz="2800" dirty="0"/>
              <a:t> C reduction in flue gas temperature increases boiler efficiency by 1%</a:t>
            </a:r>
          </a:p>
        </p:txBody>
      </p:sp>
    </p:spTree>
    <p:extLst>
      <p:ext uri="{BB962C8B-B14F-4D97-AF65-F5344CB8AC3E}">
        <p14:creationId xmlns:p14="http://schemas.microsoft.com/office/powerpoint/2010/main" val="366113574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228600" y="152401"/>
            <a:ext cx="8610600" cy="685799"/>
          </a:xfrm>
        </p:spPr>
        <p:txBody>
          <a:bodyPr/>
          <a:lstStyle/>
          <a:p>
            <a:pPr algn="ctr"/>
            <a:r>
              <a:rPr lang="en-US" altLang="en-US" sz="3600" b="1" dirty="0" smtClean="0">
                <a:solidFill>
                  <a:schemeClr val="accent2"/>
                </a:solidFill>
                <a:latin typeface="+mj-lt"/>
                <a:cs typeface="Times New Roman" pitchFamily="18" charset="0"/>
              </a:rPr>
              <a:t>Feed Water Preheating using Economiser</a:t>
            </a:r>
            <a:r>
              <a:rPr lang="en-US" altLang="en-US" sz="3600" dirty="0" smtClean="0">
                <a:solidFill>
                  <a:schemeClr val="accent2"/>
                </a:solidFill>
                <a:latin typeface="+mj-lt"/>
                <a:cs typeface="Times New Roman" pitchFamily="18" charset="0"/>
              </a:rPr>
              <a:t/>
            </a:r>
            <a:br>
              <a:rPr lang="en-US" altLang="en-US" sz="3600" dirty="0" smtClean="0">
                <a:solidFill>
                  <a:schemeClr val="accent2"/>
                </a:solidFill>
                <a:latin typeface="+mj-lt"/>
                <a:cs typeface="Times New Roman" pitchFamily="18" charset="0"/>
              </a:rPr>
            </a:br>
            <a:endParaRPr lang="en-GB" altLang="en-US" sz="3600" dirty="0" smtClean="0">
              <a:solidFill>
                <a:schemeClr val="accent2"/>
              </a:solidFill>
              <a:latin typeface="+mj-lt"/>
              <a:cs typeface="Times New Roman" pitchFamily="18" charset="0"/>
            </a:endParaRPr>
          </a:p>
        </p:txBody>
      </p:sp>
      <p:sp>
        <p:nvSpPr>
          <p:cNvPr id="23555" name="Rectangle 3"/>
          <p:cNvSpPr>
            <a:spLocks noGrp="1" noChangeArrowheads="1"/>
          </p:cNvSpPr>
          <p:nvPr>
            <p:ph type="body" idx="1"/>
          </p:nvPr>
        </p:nvSpPr>
        <p:spPr>
          <a:xfrm>
            <a:off x="76200" y="1295400"/>
            <a:ext cx="4343400" cy="4001095"/>
          </a:xfrm>
        </p:spPr>
        <p:txBody>
          <a:bodyPr/>
          <a:lstStyle/>
          <a:p>
            <a:pPr algn="just"/>
            <a:r>
              <a:rPr lang="en-US" altLang="en-US" sz="2600" b="0" dirty="0" smtClean="0">
                <a:solidFill>
                  <a:srgbClr val="7030A0"/>
                </a:solidFill>
                <a:latin typeface="+mn-lt"/>
                <a:cs typeface="Times New Roman" pitchFamily="18" charset="0"/>
              </a:rPr>
              <a:t>For an older shell boiler,  with a flue gas exit temperature of 260</a:t>
            </a:r>
            <a:r>
              <a:rPr lang="en-US" altLang="en-US" sz="2600" b="0" baseline="30000" dirty="0" smtClean="0">
                <a:solidFill>
                  <a:srgbClr val="7030A0"/>
                </a:solidFill>
                <a:latin typeface="+mn-lt"/>
                <a:cs typeface="Times New Roman" pitchFamily="18" charset="0"/>
              </a:rPr>
              <a:t>o</a:t>
            </a:r>
            <a:r>
              <a:rPr lang="en-US" altLang="en-US" sz="2600" b="0" dirty="0" smtClean="0">
                <a:solidFill>
                  <a:srgbClr val="7030A0"/>
                </a:solidFill>
                <a:latin typeface="+mn-lt"/>
                <a:cs typeface="Times New Roman" pitchFamily="18" charset="0"/>
              </a:rPr>
              <a:t>C, an economizer could be used to reduce it to 200</a:t>
            </a:r>
            <a:r>
              <a:rPr lang="en-US" altLang="en-US" sz="2600" b="0" baseline="30000" dirty="0" smtClean="0">
                <a:solidFill>
                  <a:srgbClr val="7030A0"/>
                </a:solidFill>
                <a:latin typeface="+mn-lt"/>
                <a:cs typeface="Times New Roman" pitchFamily="18" charset="0"/>
              </a:rPr>
              <a:t>o</a:t>
            </a:r>
            <a:r>
              <a:rPr lang="en-US" altLang="en-US" sz="2600" b="0" dirty="0" smtClean="0">
                <a:solidFill>
                  <a:srgbClr val="7030A0"/>
                </a:solidFill>
                <a:latin typeface="+mn-lt"/>
                <a:cs typeface="Times New Roman" pitchFamily="18" charset="0"/>
              </a:rPr>
              <a:t>C, Increase in overall thermal efficiency would be in the order of 3%.  </a:t>
            </a:r>
          </a:p>
          <a:p>
            <a:pPr algn="just"/>
            <a:endParaRPr lang="en-US" altLang="en-US" sz="2600" b="0" dirty="0" smtClean="0">
              <a:solidFill>
                <a:srgbClr val="7030A0"/>
              </a:solidFill>
              <a:latin typeface="+mn-lt"/>
              <a:cs typeface="Times New Roman" pitchFamily="18" charset="0"/>
            </a:endParaRPr>
          </a:p>
          <a:p>
            <a:pPr algn="just"/>
            <a:r>
              <a:rPr lang="en-US" altLang="en-US" sz="2600" b="0" dirty="0" smtClean="0">
                <a:solidFill>
                  <a:srgbClr val="7030A0"/>
                </a:solidFill>
                <a:latin typeface="+mn-lt"/>
                <a:cs typeface="Times New Roman" pitchFamily="18" charset="0"/>
              </a:rPr>
              <a:t>Condensing economizer(</a:t>
            </a:r>
            <a:r>
              <a:rPr lang="en-US" altLang="en-US" sz="2600" b="0" dirty="0" err="1" smtClean="0">
                <a:solidFill>
                  <a:srgbClr val="7030A0"/>
                </a:solidFill>
                <a:latin typeface="+mn-lt"/>
                <a:cs typeface="Times New Roman" pitchFamily="18" charset="0"/>
              </a:rPr>
              <a:t>N.Gas</a:t>
            </a:r>
            <a:r>
              <a:rPr lang="en-US" altLang="en-US" sz="2600" b="0" dirty="0" smtClean="0">
                <a:solidFill>
                  <a:srgbClr val="7030A0"/>
                </a:solidFill>
                <a:latin typeface="+mn-lt"/>
                <a:cs typeface="Times New Roman" pitchFamily="18" charset="0"/>
              </a:rPr>
              <a:t>) Flue gas reduction up to 65</a:t>
            </a:r>
            <a:r>
              <a:rPr lang="en-US" altLang="en-US" sz="2600" b="0" baseline="30000" dirty="0" smtClean="0">
                <a:solidFill>
                  <a:srgbClr val="7030A0"/>
                </a:solidFill>
                <a:latin typeface="+mn-lt"/>
                <a:cs typeface="Times New Roman" pitchFamily="18" charset="0"/>
              </a:rPr>
              <a:t>o</a:t>
            </a:r>
            <a:r>
              <a:rPr lang="en-US" altLang="en-US" sz="2600" b="0" dirty="0" smtClean="0">
                <a:solidFill>
                  <a:srgbClr val="7030A0"/>
                </a:solidFill>
                <a:latin typeface="+mn-lt"/>
                <a:cs typeface="Times New Roman" pitchFamily="18" charset="0"/>
              </a:rPr>
              <a:t>C </a:t>
            </a:r>
            <a:endParaRPr lang="en-GB" altLang="en-US" sz="2600" b="0" dirty="0" smtClean="0">
              <a:solidFill>
                <a:srgbClr val="7030A0"/>
              </a:solidFill>
              <a:latin typeface="+mn-lt"/>
            </a:endParaRPr>
          </a:p>
        </p:txBody>
      </p:sp>
      <p:pic>
        <p:nvPicPr>
          <p:cNvPr id="23556" name="Picture 4" descr="HVAC017_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82586" y="3505200"/>
            <a:ext cx="2399414" cy="2149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7" name="Rectangle 5"/>
          <p:cNvSpPr>
            <a:spLocks noChangeArrowheads="1"/>
          </p:cNvSpPr>
          <p:nvPr/>
        </p:nvSpPr>
        <p:spPr bwMode="auto">
          <a:xfrm>
            <a:off x="0" y="5883275"/>
            <a:ext cx="9144000" cy="822325"/>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ts val="500"/>
              </a:spcBef>
              <a:spcAft>
                <a:spcPts val="500"/>
              </a:spcAft>
            </a:pPr>
            <a:r>
              <a:rPr lang="en-US" altLang="en-US" sz="2400"/>
              <a:t>6</a:t>
            </a:r>
            <a:r>
              <a:rPr lang="en-US" altLang="en-US" sz="2400" baseline="30000"/>
              <a:t>o</a:t>
            </a:r>
            <a:r>
              <a:rPr lang="en-US" altLang="en-US" sz="2400"/>
              <a:t>C raise in feed water temperature, by economiser/condensate recovery, corresponds to a 1% saving in fuel consumption</a:t>
            </a:r>
          </a:p>
        </p:txBody>
      </p:sp>
      <p:pic>
        <p:nvPicPr>
          <p:cNvPr id="6" name="Picture 5" descr="C:\Users\adminstrator\AppData\Local\Temp\SolidDocuments\SolidCapture\SolidCaptureImage92135703.png"/>
          <p:cNvPicPr/>
          <p:nvPr/>
        </p:nvPicPr>
        <p:blipFill>
          <a:blip r:embed="rId3" cstate="print"/>
          <a:srcRect/>
          <a:stretch>
            <a:fillRect/>
          </a:stretch>
        </p:blipFill>
        <p:spPr bwMode="auto">
          <a:xfrm>
            <a:off x="5334000" y="1371600"/>
            <a:ext cx="3315970" cy="1933575"/>
          </a:xfrm>
          <a:prstGeom prst="rect">
            <a:avLst/>
          </a:prstGeom>
          <a:noFill/>
          <a:ln>
            <a:noFill/>
          </a:ln>
        </p:spPr>
      </p:pic>
    </p:spTree>
    <p:extLst>
      <p:ext uri="{BB962C8B-B14F-4D97-AF65-F5344CB8AC3E}">
        <p14:creationId xmlns:p14="http://schemas.microsoft.com/office/powerpoint/2010/main" val="18973081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8"/>
          <p:cNvSpPr txBox="1"/>
          <p:nvPr/>
        </p:nvSpPr>
        <p:spPr>
          <a:xfrm>
            <a:off x="762000" y="1651507"/>
            <a:ext cx="7097395" cy="4111382"/>
          </a:xfrm>
          <a:prstGeom prst="rect">
            <a:avLst/>
          </a:prstGeom>
        </p:spPr>
        <p:txBody>
          <a:bodyPr vert="horz" wrap="square" lIns="0" tIns="12700" rIns="0" bIns="0" rtlCol="0">
            <a:spAutoFit/>
          </a:bodyPr>
          <a:lstStyle/>
          <a:p>
            <a:pPr marL="12700">
              <a:lnSpc>
                <a:spcPct val="100000"/>
              </a:lnSpc>
              <a:spcBef>
                <a:spcPts val="100"/>
              </a:spcBef>
            </a:pPr>
            <a:r>
              <a:rPr sz="2900" b="1" dirty="0">
                <a:solidFill>
                  <a:srgbClr val="FF0000"/>
                </a:solidFill>
                <a:latin typeface="Arial"/>
                <a:cs typeface="Arial"/>
              </a:rPr>
              <a:t>4. Minimize Incomplete</a:t>
            </a:r>
            <a:r>
              <a:rPr sz="2900" b="1" spc="-140" dirty="0">
                <a:solidFill>
                  <a:srgbClr val="FF0000"/>
                </a:solidFill>
                <a:latin typeface="Arial"/>
                <a:cs typeface="Arial"/>
              </a:rPr>
              <a:t> </a:t>
            </a:r>
            <a:r>
              <a:rPr sz="2900" b="1" dirty="0">
                <a:solidFill>
                  <a:srgbClr val="FF0000"/>
                </a:solidFill>
                <a:latin typeface="Arial"/>
                <a:cs typeface="Arial"/>
              </a:rPr>
              <a:t>Combustion</a:t>
            </a:r>
            <a:endParaRPr sz="2900" dirty="0">
              <a:latin typeface="Arial"/>
              <a:cs typeface="Arial"/>
            </a:endParaRPr>
          </a:p>
          <a:p>
            <a:pPr marL="299085" indent="-286385">
              <a:lnSpc>
                <a:spcPct val="100000"/>
              </a:lnSpc>
              <a:buFont typeface="Arial"/>
              <a:buChar char="•"/>
              <a:tabLst>
                <a:tab pos="299085" algn="l"/>
                <a:tab pos="299720" algn="l"/>
              </a:tabLst>
            </a:pPr>
            <a:r>
              <a:rPr sz="2800" b="1" spc="-10" dirty="0" smtClean="0">
                <a:solidFill>
                  <a:srgbClr val="000066"/>
                </a:solidFill>
                <a:latin typeface="Arial"/>
                <a:cs typeface="Arial"/>
              </a:rPr>
              <a:t>Symptoms</a:t>
            </a:r>
            <a:r>
              <a:rPr sz="2800" b="1" spc="-10" dirty="0">
                <a:solidFill>
                  <a:srgbClr val="000066"/>
                </a:solidFill>
                <a:latin typeface="Arial"/>
                <a:cs typeface="Arial"/>
              </a:rPr>
              <a:t>:</a:t>
            </a:r>
            <a:endParaRPr sz="2800" dirty="0">
              <a:latin typeface="Arial"/>
              <a:cs typeface="Arial"/>
            </a:endParaRPr>
          </a:p>
          <a:p>
            <a:pPr marL="706120" lvl="1" indent="-287020">
              <a:lnSpc>
                <a:spcPct val="100000"/>
              </a:lnSpc>
              <a:spcBef>
                <a:spcPts val="805"/>
              </a:spcBef>
              <a:buFont typeface="Arial"/>
              <a:buChar char="•"/>
              <a:tabLst>
                <a:tab pos="705485" algn="l"/>
                <a:tab pos="706120" algn="l"/>
              </a:tabLst>
            </a:pPr>
            <a:r>
              <a:rPr sz="2200" b="1" spc="-5" dirty="0">
                <a:solidFill>
                  <a:srgbClr val="000066"/>
                </a:solidFill>
                <a:latin typeface="Arial"/>
                <a:cs typeface="Arial"/>
              </a:rPr>
              <a:t>Smoke, high CO levels in exit flue</a:t>
            </a:r>
            <a:r>
              <a:rPr sz="2200" b="1" spc="75" dirty="0">
                <a:solidFill>
                  <a:srgbClr val="000066"/>
                </a:solidFill>
                <a:latin typeface="Arial"/>
                <a:cs typeface="Arial"/>
              </a:rPr>
              <a:t> </a:t>
            </a:r>
            <a:r>
              <a:rPr sz="2200" b="1" spc="-5" dirty="0">
                <a:solidFill>
                  <a:srgbClr val="000066"/>
                </a:solidFill>
                <a:latin typeface="Arial"/>
                <a:cs typeface="Arial"/>
              </a:rPr>
              <a:t>gas</a:t>
            </a:r>
            <a:endParaRPr sz="2200" dirty="0">
              <a:latin typeface="Arial"/>
              <a:cs typeface="Arial"/>
            </a:endParaRPr>
          </a:p>
          <a:p>
            <a:pPr marL="299085" indent="-286385">
              <a:lnSpc>
                <a:spcPct val="100000"/>
              </a:lnSpc>
              <a:spcBef>
                <a:spcPts val="995"/>
              </a:spcBef>
              <a:buFont typeface="Arial"/>
              <a:buChar char="•"/>
              <a:tabLst>
                <a:tab pos="299085" algn="l"/>
                <a:tab pos="299720" algn="l"/>
              </a:tabLst>
            </a:pPr>
            <a:r>
              <a:rPr sz="2800" b="1" spc="-5" dirty="0">
                <a:solidFill>
                  <a:srgbClr val="000066"/>
                </a:solidFill>
                <a:latin typeface="Arial"/>
                <a:cs typeface="Arial"/>
              </a:rPr>
              <a:t>Causes:</a:t>
            </a:r>
            <a:endParaRPr sz="2800" dirty="0">
              <a:latin typeface="Arial"/>
              <a:cs typeface="Arial"/>
            </a:endParaRPr>
          </a:p>
          <a:p>
            <a:pPr marL="706120" lvl="1" indent="-287020">
              <a:lnSpc>
                <a:spcPct val="100000"/>
              </a:lnSpc>
              <a:spcBef>
                <a:spcPts val="805"/>
              </a:spcBef>
              <a:buFont typeface="Arial"/>
              <a:buChar char="•"/>
              <a:tabLst>
                <a:tab pos="705485" algn="l"/>
                <a:tab pos="706120" algn="l"/>
              </a:tabLst>
            </a:pPr>
            <a:r>
              <a:rPr sz="2200" b="1" spc="-5" dirty="0">
                <a:solidFill>
                  <a:srgbClr val="000066"/>
                </a:solidFill>
                <a:latin typeface="Arial"/>
                <a:cs typeface="Arial"/>
              </a:rPr>
              <a:t>Air shortage, fuel surplus, poor fuel</a:t>
            </a:r>
            <a:r>
              <a:rPr sz="2200" b="1" spc="130" dirty="0">
                <a:solidFill>
                  <a:srgbClr val="000066"/>
                </a:solidFill>
                <a:latin typeface="Arial"/>
                <a:cs typeface="Arial"/>
              </a:rPr>
              <a:t> </a:t>
            </a:r>
            <a:r>
              <a:rPr sz="2200" b="1" spc="-5" dirty="0">
                <a:solidFill>
                  <a:srgbClr val="000066"/>
                </a:solidFill>
                <a:latin typeface="Arial"/>
                <a:cs typeface="Arial"/>
              </a:rPr>
              <a:t>distribution</a:t>
            </a:r>
            <a:endParaRPr sz="2200" dirty="0">
              <a:latin typeface="Arial"/>
              <a:cs typeface="Arial"/>
            </a:endParaRPr>
          </a:p>
          <a:p>
            <a:pPr marL="706120" lvl="1" indent="-287020">
              <a:lnSpc>
                <a:spcPct val="100000"/>
              </a:lnSpc>
              <a:spcBef>
                <a:spcPts val="795"/>
              </a:spcBef>
              <a:buFont typeface="Arial"/>
              <a:buChar char="•"/>
              <a:tabLst>
                <a:tab pos="705485" algn="l"/>
                <a:tab pos="706120" algn="l"/>
              </a:tabLst>
            </a:pPr>
            <a:r>
              <a:rPr sz="2200" b="1" spc="-5" dirty="0">
                <a:solidFill>
                  <a:srgbClr val="000066"/>
                </a:solidFill>
                <a:latin typeface="Arial"/>
                <a:cs typeface="Arial"/>
              </a:rPr>
              <a:t>Poor mixing of fuel and</a:t>
            </a:r>
            <a:r>
              <a:rPr sz="2200" b="1" spc="50" dirty="0">
                <a:solidFill>
                  <a:srgbClr val="000066"/>
                </a:solidFill>
                <a:latin typeface="Arial"/>
                <a:cs typeface="Arial"/>
              </a:rPr>
              <a:t> </a:t>
            </a:r>
            <a:r>
              <a:rPr sz="2200" b="1" spc="-5" dirty="0">
                <a:solidFill>
                  <a:srgbClr val="000066"/>
                </a:solidFill>
                <a:latin typeface="Arial"/>
                <a:cs typeface="Arial"/>
              </a:rPr>
              <a:t>air</a:t>
            </a:r>
            <a:endParaRPr sz="2200" dirty="0">
              <a:latin typeface="Arial"/>
              <a:cs typeface="Arial"/>
            </a:endParaRPr>
          </a:p>
          <a:p>
            <a:pPr marL="299085" indent="-286385">
              <a:lnSpc>
                <a:spcPct val="100000"/>
              </a:lnSpc>
              <a:spcBef>
                <a:spcPts val="994"/>
              </a:spcBef>
              <a:buFont typeface="Arial"/>
              <a:buChar char="•"/>
              <a:tabLst>
                <a:tab pos="299085" algn="l"/>
                <a:tab pos="299720" algn="l"/>
              </a:tabLst>
            </a:pPr>
            <a:r>
              <a:rPr sz="2800" b="1" spc="-5" dirty="0">
                <a:solidFill>
                  <a:srgbClr val="000066"/>
                </a:solidFill>
                <a:latin typeface="Arial"/>
                <a:cs typeface="Arial"/>
              </a:rPr>
              <a:t>Oil-fired</a:t>
            </a:r>
            <a:r>
              <a:rPr sz="2800" b="1" spc="-55" dirty="0">
                <a:solidFill>
                  <a:srgbClr val="000066"/>
                </a:solidFill>
                <a:latin typeface="Arial"/>
                <a:cs typeface="Arial"/>
              </a:rPr>
              <a:t> </a:t>
            </a:r>
            <a:r>
              <a:rPr sz="2800" b="1" spc="-5" dirty="0">
                <a:solidFill>
                  <a:srgbClr val="000066"/>
                </a:solidFill>
                <a:latin typeface="Arial"/>
                <a:cs typeface="Arial"/>
              </a:rPr>
              <a:t>boiler:</a:t>
            </a:r>
            <a:endParaRPr sz="2800" dirty="0">
              <a:latin typeface="Arial"/>
              <a:cs typeface="Arial"/>
            </a:endParaRPr>
          </a:p>
          <a:p>
            <a:pPr marL="706120" marR="5080" lvl="1" indent="-287020">
              <a:lnSpc>
                <a:spcPct val="100000"/>
              </a:lnSpc>
              <a:spcBef>
                <a:spcPts val="805"/>
              </a:spcBef>
              <a:buFont typeface="Arial"/>
              <a:buChar char="•"/>
              <a:tabLst>
                <a:tab pos="705485" algn="l"/>
                <a:tab pos="706120" algn="l"/>
              </a:tabLst>
            </a:pPr>
            <a:r>
              <a:rPr sz="2200" b="1" spc="-5" dirty="0">
                <a:solidFill>
                  <a:srgbClr val="000066"/>
                </a:solidFill>
                <a:latin typeface="Arial"/>
                <a:cs typeface="Arial"/>
              </a:rPr>
              <a:t>Improper </a:t>
            </a:r>
            <a:r>
              <a:rPr sz="2200" b="1" spc="-25" dirty="0">
                <a:solidFill>
                  <a:srgbClr val="000066"/>
                </a:solidFill>
                <a:latin typeface="Arial"/>
                <a:cs typeface="Arial"/>
              </a:rPr>
              <a:t>viscosity, </a:t>
            </a:r>
            <a:r>
              <a:rPr sz="2200" b="1" dirty="0">
                <a:solidFill>
                  <a:srgbClr val="000066"/>
                </a:solidFill>
                <a:latin typeface="Arial"/>
                <a:cs typeface="Arial"/>
              </a:rPr>
              <a:t>worn </a:t>
            </a:r>
            <a:r>
              <a:rPr sz="2200" b="1" spc="-5" dirty="0">
                <a:solidFill>
                  <a:srgbClr val="000066"/>
                </a:solidFill>
                <a:latin typeface="Arial"/>
                <a:cs typeface="Arial"/>
              </a:rPr>
              <a:t>tops, cabonization on  dips, deterioration of diffusers or spinner</a:t>
            </a:r>
            <a:r>
              <a:rPr sz="2200" b="1" spc="190" dirty="0">
                <a:solidFill>
                  <a:srgbClr val="000066"/>
                </a:solidFill>
                <a:latin typeface="Arial"/>
                <a:cs typeface="Arial"/>
              </a:rPr>
              <a:t> </a:t>
            </a:r>
            <a:r>
              <a:rPr sz="2200" b="1" spc="-5" dirty="0">
                <a:solidFill>
                  <a:srgbClr val="000066"/>
                </a:solidFill>
                <a:latin typeface="Arial"/>
                <a:cs typeface="Arial"/>
              </a:rPr>
              <a:t>plates</a:t>
            </a:r>
            <a:endParaRPr sz="2200" dirty="0">
              <a:latin typeface="Arial"/>
              <a:cs typeface="Arial"/>
            </a:endParaRPr>
          </a:p>
        </p:txBody>
      </p:sp>
      <p:sp>
        <p:nvSpPr>
          <p:cNvPr id="11" name="object 11"/>
          <p:cNvSpPr/>
          <p:nvPr/>
        </p:nvSpPr>
        <p:spPr>
          <a:xfrm>
            <a:off x="1385316" y="361188"/>
            <a:ext cx="6717792" cy="902208"/>
          </a:xfrm>
          <a:prstGeom prst="rect">
            <a:avLst/>
          </a:prstGeom>
          <a:blipFill>
            <a:blip r:embed="rId2" cstate="print"/>
            <a:stretch>
              <a:fillRect/>
            </a:stretch>
          </a:blipFill>
        </p:spPr>
        <p:txBody>
          <a:bodyPr wrap="square" lIns="0" tIns="0" rIns="0" bIns="0" rtlCol="0"/>
          <a:lstStyle/>
          <a:p>
            <a:endParaRPr/>
          </a:p>
        </p:txBody>
      </p:sp>
      <p:sp>
        <p:nvSpPr>
          <p:cNvPr id="12" name="object 12"/>
          <p:cNvSpPr/>
          <p:nvPr/>
        </p:nvSpPr>
        <p:spPr>
          <a:xfrm>
            <a:off x="7566659" y="361188"/>
            <a:ext cx="649224" cy="902208"/>
          </a:xfrm>
          <a:prstGeom prst="rect">
            <a:avLst/>
          </a:prstGeom>
          <a:blipFill>
            <a:blip r:embed="rId3" cstate="print"/>
            <a:stretch>
              <a:fillRect/>
            </a:stretch>
          </a:blipFill>
        </p:spPr>
        <p:txBody>
          <a:bodyPr wrap="square" lIns="0" tIns="0" rIns="0" bIns="0" rtlCol="0"/>
          <a:lstStyle/>
          <a:p>
            <a:endParaRPr/>
          </a:p>
        </p:txBody>
      </p:sp>
      <p:sp>
        <p:nvSpPr>
          <p:cNvPr id="13" name="object 13"/>
          <p:cNvSpPr txBox="1">
            <a:spLocks noGrp="1"/>
          </p:cNvSpPr>
          <p:nvPr>
            <p:ph type="title"/>
          </p:nvPr>
        </p:nvSpPr>
        <p:spPr>
          <a:prstGeom prst="rect">
            <a:avLst/>
          </a:prstGeom>
        </p:spPr>
        <p:txBody>
          <a:bodyPr vert="horz" wrap="square" lIns="0" tIns="13335" rIns="0" bIns="0" rtlCol="0">
            <a:spAutoFit/>
          </a:bodyPr>
          <a:lstStyle/>
          <a:p>
            <a:pPr marL="329565">
              <a:lnSpc>
                <a:spcPct val="100000"/>
              </a:lnSpc>
              <a:spcBef>
                <a:spcPts val="105"/>
              </a:spcBef>
            </a:pPr>
            <a:r>
              <a:rPr dirty="0"/>
              <a:t>Energy </a:t>
            </a:r>
            <a:r>
              <a:rPr spc="-5" dirty="0"/>
              <a:t>Efficiency</a:t>
            </a:r>
            <a:r>
              <a:rPr spc="-114" dirty="0"/>
              <a:t> </a:t>
            </a:r>
            <a:r>
              <a:rPr dirty="0"/>
              <a:t>Opportunities</a:t>
            </a:r>
          </a:p>
        </p:txBody>
      </p:sp>
      <p:sp>
        <p:nvSpPr>
          <p:cNvPr id="14" name="object 14"/>
          <p:cNvSpPr txBox="1">
            <a:spLocks noGrp="1"/>
          </p:cNvSpPr>
          <p:nvPr>
            <p:ph type="sldNum" sz="quarter" idx="7"/>
          </p:nvPr>
        </p:nvSpPr>
        <p:spPr>
          <a:prstGeom prst="rect">
            <a:avLst/>
          </a:prstGeom>
        </p:spPr>
        <p:txBody>
          <a:bodyPr vert="horz" wrap="square" lIns="0" tIns="0" rIns="0" bIns="0" rtlCol="0">
            <a:spAutoFit/>
          </a:bodyPr>
          <a:lstStyle/>
          <a:p>
            <a:pPr marL="25400">
              <a:lnSpc>
                <a:spcPts val="1630"/>
              </a:lnSpc>
            </a:pPr>
            <a:fld id="{81D60167-4931-47E6-BA6A-407CBD079E47}" type="slidenum">
              <a:rPr dirty="0"/>
              <a:t>47</a:t>
            </a:fld>
            <a:endParaRPr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bject 11"/>
          <p:cNvSpPr/>
          <p:nvPr/>
        </p:nvSpPr>
        <p:spPr>
          <a:xfrm>
            <a:off x="1385316" y="361188"/>
            <a:ext cx="6717792" cy="902208"/>
          </a:xfrm>
          <a:prstGeom prst="rect">
            <a:avLst/>
          </a:prstGeom>
          <a:blipFill>
            <a:blip r:embed="rId2" cstate="print"/>
            <a:stretch>
              <a:fillRect/>
            </a:stretch>
          </a:blipFill>
        </p:spPr>
        <p:txBody>
          <a:bodyPr wrap="square" lIns="0" tIns="0" rIns="0" bIns="0" rtlCol="0"/>
          <a:lstStyle/>
          <a:p>
            <a:endParaRPr/>
          </a:p>
        </p:txBody>
      </p:sp>
      <p:sp>
        <p:nvSpPr>
          <p:cNvPr id="12" name="object 12"/>
          <p:cNvSpPr/>
          <p:nvPr/>
        </p:nvSpPr>
        <p:spPr>
          <a:xfrm>
            <a:off x="7566659" y="361188"/>
            <a:ext cx="649224" cy="902208"/>
          </a:xfrm>
          <a:prstGeom prst="rect">
            <a:avLst/>
          </a:prstGeom>
          <a:blipFill>
            <a:blip r:embed="rId3" cstate="print"/>
            <a:stretch>
              <a:fillRect/>
            </a:stretch>
          </a:blipFill>
        </p:spPr>
        <p:txBody>
          <a:bodyPr wrap="square" lIns="0" tIns="0" rIns="0" bIns="0" rtlCol="0"/>
          <a:lstStyle/>
          <a:p>
            <a:endParaRPr/>
          </a:p>
        </p:txBody>
      </p:sp>
      <p:sp>
        <p:nvSpPr>
          <p:cNvPr id="13" name="object 13"/>
          <p:cNvSpPr txBox="1">
            <a:spLocks noGrp="1"/>
          </p:cNvSpPr>
          <p:nvPr>
            <p:ph type="title"/>
          </p:nvPr>
        </p:nvSpPr>
        <p:spPr>
          <a:prstGeom prst="rect">
            <a:avLst/>
          </a:prstGeom>
        </p:spPr>
        <p:txBody>
          <a:bodyPr vert="horz" wrap="square" lIns="0" tIns="13335" rIns="0" bIns="0" rtlCol="0">
            <a:spAutoFit/>
          </a:bodyPr>
          <a:lstStyle/>
          <a:p>
            <a:pPr marL="329565">
              <a:lnSpc>
                <a:spcPct val="100000"/>
              </a:lnSpc>
              <a:spcBef>
                <a:spcPts val="105"/>
              </a:spcBef>
            </a:pPr>
            <a:r>
              <a:rPr dirty="0"/>
              <a:t>Energy </a:t>
            </a:r>
            <a:r>
              <a:rPr spc="-5" dirty="0"/>
              <a:t>Efficiency</a:t>
            </a:r>
            <a:r>
              <a:rPr spc="-114" dirty="0"/>
              <a:t> </a:t>
            </a:r>
            <a:r>
              <a:rPr dirty="0"/>
              <a:t>Opportunities</a:t>
            </a:r>
          </a:p>
        </p:txBody>
      </p:sp>
      <p:sp>
        <p:nvSpPr>
          <p:cNvPr id="14" name="object 14"/>
          <p:cNvSpPr txBox="1">
            <a:spLocks noGrp="1"/>
          </p:cNvSpPr>
          <p:nvPr>
            <p:ph type="sldNum" sz="quarter" idx="7"/>
          </p:nvPr>
        </p:nvSpPr>
        <p:spPr>
          <a:prstGeom prst="rect">
            <a:avLst/>
          </a:prstGeom>
        </p:spPr>
        <p:txBody>
          <a:bodyPr vert="horz" wrap="square" lIns="0" tIns="0" rIns="0" bIns="0" rtlCol="0">
            <a:spAutoFit/>
          </a:bodyPr>
          <a:lstStyle/>
          <a:p>
            <a:pPr marL="25400">
              <a:lnSpc>
                <a:spcPts val="1630"/>
              </a:lnSpc>
            </a:pPr>
            <a:fld id="{81D60167-4931-47E6-BA6A-407CBD079E47}" type="slidenum">
              <a:rPr dirty="0"/>
              <a:t>48</a:t>
            </a:fld>
            <a:endParaRPr dirty="0"/>
          </a:p>
        </p:txBody>
      </p:sp>
      <p:sp>
        <p:nvSpPr>
          <p:cNvPr id="2" name="TextBox 1"/>
          <p:cNvSpPr txBox="1"/>
          <p:nvPr/>
        </p:nvSpPr>
        <p:spPr>
          <a:xfrm>
            <a:off x="1981200" y="1219200"/>
            <a:ext cx="4953000" cy="584775"/>
          </a:xfrm>
          <a:prstGeom prst="rect">
            <a:avLst/>
          </a:prstGeom>
          <a:noFill/>
        </p:spPr>
        <p:txBody>
          <a:bodyPr wrap="square" rtlCol="0">
            <a:spAutoFit/>
          </a:bodyPr>
          <a:lstStyle/>
          <a:p>
            <a:pPr algn="ctr"/>
            <a:r>
              <a:rPr lang="en-US" sz="3200" dirty="0" smtClean="0">
                <a:solidFill>
                  <a:srgbClr val="002060"/>
                </a:solidFill>
              </a:rPr>
              <a:t>Combustion Control</a:t>
            </a:r>
            <a:endParaRPr lang="en-US" sz="3200" dirty="0">
              <a:solidFill>
                <a:srgbClr val="002060"/>
              </a:solidFill>
            </a:endParaRPr>
          </a:p>
        </p:txBody>
      </p:sp>
      <p:sp>
        <p:nvSpPr>
          <p:cNvPr id="9" name="Text Box 5"/>
          <p:cNvSpPr txBox="1">
            <a:spLocks noChangeArrowheads="1"/>
          </p:cNvSpPr>
          <p:nvPr/>
        </p:nvSpPr>
        <p:spPr bwMode="auto">
          <a:xfrm>
            <a:off x="685800" y="1676400"/>
            <a:ext cx="7723176"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spcBef>
                <a:spcPct val="50000"/>
              </a:spcBef>
            </a:pPr>
            <a:r>
              <a:rPr lang="en-US" sz="2400" b="1" dirty="0">
                <a:latin typeface="Arial" charset="0"/>
              </a:rPr>
              <a:t>TIME </a:t>
            </a:r>
          </a:p>
          <a:p>
            <a:pPr eaLnBrk="1" hangingPunct="1">
              <a:spcBef>
                <a:spcPct val="50000"/>
              </a:spcBef>
            </a:pPr>
            <a:r>
              <a:rPr lang="en-US" sz="2400" dirty="0">
                <a:solidFill>
                  <a:srgbClr val="002060"/>
                </a:solidFill>
                <a:latin typeface="Arial" charset="0"/>
              </a:rPr>
              <a:t>All combustion requires sufficient Time  which depends upon type of Reaction</a:t>
            </a:r>
          </a:p>
        </p:txBody>
      </p:sp>
      <p:sp>
        <p:nvSpPr>
          <p:cNvPr id="10" name="Text Box 6"/>
          <p:cNvSpPr txBox="1">
            <a:spLocks noChangeArrowheads="1"/>
          </p:cNvSpPr>
          <p:nvPr/>
        </p:nvSpPr>
        <p:spPr bwMode="auto">
          <a:xfrm>
            <a:off x="685799" y="3352800"/>
            <a:ext cx="7646709"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spcBef>
                <a:spcPct val="50000"/>
              </a:spcBef>
            </a:pPr>
            <a:r>
              <a:rPr lang="en-US" sz="2400" b="1" dirty="0">
                <a:latin typeface="Arial" charset="0"/>
              </a:rPr>
              <a:t>TEMPERATURE </a:t>
            </a:r>
          </a:p>
          <a:p>
            <a:pPr eaLnBrk="1" hangingPunct="1">
              <a:spcBef>
                <a:spcPct val="50000"/>
              </a:spcBef>
            </a:pPr>
            <a:r>
              <a:rPr lang="en-US" sz="2400" dirty="0">
                <a:solidFill>
                  <a:srgbClr val="FF0000"/>
                </a:solidFill>
                <a:latin typeface="Arial" charset="0"/>
              </a:rPr>
              <a:t>Temperature must be more than ignition temperature</a:t>
            </a:r>
          </a:p>
        </p:txBody>
      </p:sp>
      <p:sp>
        <p:nvSpPr>
          <p:cNvPr id="15" name="Text Box 7"/>
          <p:cNvSpPr txBox="1">
            <a:spLocks noChangeArrowheads="1"/>
          </p:cNvSpPr>
          <p:nvPr/>
        </p:nvSpPr>
        <p:spPr bwMode="auto">
          <a:xfrm>
            <a:off x="685800" y="4724400"/>
            <a:ext cx="7646708"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spcBef>
                <a:spcPct val="50000"/>
              </a:spcBef>
            </a:pPr>
            <a:r>
              <a:rPr lang="en-US" sz="2400" b="1" dirty="0">
                <a:latin typeface="Arial" charset="0"/>
              </a:rPr>
              <a:t>TURBULENCE </a:t>
            </a:r>
          </a:p>
          <a:p>
            <a:pPr eaLnBrk="1" hangingPunct="1">
              <a:spcBef>
                <a:spcPct val="50000"/>
              </a:spcBef>
            </a:pPr>
            <a:r>
              <a:rPr lang="en-US" sz="2400" dirty="0">
                <a:solidFill>
                  <a:srgbClr val="0070C0"/>
                </a:solidFill>
                <a:latin typeface="Arial" charset="0"/>
                <a:cs typeface="Times New Roman" pitchFamily="18" charset="0"/>
              </a:rPr>
              <a:t>Proper turbulence helps in bringing the fuel and air in intimate contact and gives them enough time to complete reaction.</a:t>
            </a:r>
          </a:p>
        </p:txBody>
      </p:sp>
    </p:spTree>
    <p:extLst>
      <p:ext uri="{BB962C8B-B14F-4D97-AF65-F5344CB8AC3E}">
        <p14:creationId xmlns:p14="http://schemas.microsoft.com/office/powerpoint/2010/main" val="1788513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
                                        </p:tgtEl>
                                        <p:attrNameLst>
                                          <p:attrName>style.visibility</p:attrName>
                                        </p:attrNameLst>
                                      </p:cBhvr>
                                      <p:to>
                                        <p:strVal val="visible"/>
                                      </p:to>
                                    </p:set>
                                  </p:childTnLst>
                                  <p:subTnLst>
                                    <p:animClr clrSpc="rgb" dir="cw">
                                      <p:cBhvr override="childStyle">
                                        <p:cTn dur="1" fill="hold" display="0" masterRel="nextClick" afterEffect="1"/>
                                        <p:tgtEl>
                                          <p:spTgt spid="9"/>
                                        </p:tgtEl>
                                        <p:attrNameLst>
                                          <p:attrName>ppt_c</p:attrName>
                                        </p:attrNameLst>
                                      </p:cBhvr>
                                      <p:to>
                                        <a:srgbClr val="808080"/>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0"/>
                                        </p:tgtEl>
                                        <p:attrNameLst>
                                          <p:attrName>style.visibility</p:attrName>
                                        </p:attrNameLst>
                                      </p:cBhvr>
                                      <p:to>
                                        <p:strVal val="visible"/>
                                      </p:to>
                                    </p:set>
                                  </p:childTnLst>
                                  <p:subTnLst>
                                    <p:animClr clrSpc="rgb" dir="cw">
                                      <p:cBhvr override="childStyle">
                                        <p:cTn dur="1" fill="hold" display="0" masterRel="nextClick" afterEffect="1"/>
                                        <p:tgtEl>
                                          <p:spTgt spid="10"/>
                                        </p:tgtEl>
                                        <p:attrNameLst>
                                          <p:attrName>ppt_c</p:attrName>
                                        </p:attrNameLst>
                                      </p:cBhvr>
                                      <p:to>
                                        <a:srgbClr val="808080"/>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5"/>
                                        </p:tgtEl>
                                        <p:attrNameLst>
                                          <p:attrName>style.visibility</p:attrName>
                                        </p:attrNameLst>
                                      </p:cBhvr>
                                      <p:to>
                                        <p:strVal val="visible"/>
                                      </p:to>
                                    </p:set>
                                  </p:childTnLst>
                                  <p:subTnLst>
                                    <p:animClr clrSpc="rgb" dir="cw">
                                      <p:cBhvr override="childStyle">
                                        <p:cTn dur="1" fill="hold" display="0" masterRel="nextClick" afterEffect="1"/>
                                        <p:tgtEl>
                                          <p:spTgt spid="15"/>
                                        </p:tgtEl>
                                        <p:attrNameLst>
                                          <p:attrName>ppt_c</p:attrName>
                                        </p:attrNameLst>
                                      </p:cBhvr>
                                      <p:to>
                                        <a:srgbClr val="808080"/>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utoUpdateAnimBg="0"/>
      <p:bldP spid="10" grpId="0" autoUpdateAnimBg="0"/>
      <p:bldP spid="15" grpId="0" autoUpdateAnimBg="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bject 11"/>
          <p:cNvSpPr/>
          <p:nvPr/>
        </p:nvSpPr>
        <p:spPr>
          <a:xfrm>
            <a:off x="1385316" y="361188"/>
            <a:ext cx="6717792" cy="902208"/>
          </a:xfrm>
          <a:prstGeom prst="rect">
            <a:avLst/>
          </a:prstGeom>
          <a:blipFill>
            <a:blip r:embed="rId2" cstate="print"/>
            <a:stretch>
              <a:fillRect/>
            </a:stretch>
          </a:blipFill>
        </p:spPr>
        <p:txBody>
          <a:bodyPr wrap="square" lIns="0" tIns="0" rIns="0" bIns="0" rtlCol="0"/>
          <a:lstStyle/>
          <a:p>
            <a:endParaRPr/>
          </a:p>
        </p:txBody>
      </p:sp>
      <p:sp>
        <p:nvSpPr>
          <p:cNvPr id="12" name="object 12"/>
          <p:cNvSpPr/>
          <p:nvPr/>
        </p:nvSpPr>
        <p:spPr>
          <a:xfrm>
            <a:off x="7566659" y="361188"/>
            <a:ext cx="649224" cy="902208"/>
          </a:xfrm>
          <a:prstGeom prst="rect">
            <a:avLst/>
          </a:prstGeom>
          <a:blipFill>
            <a:blip r:embed="rId3" cstate="print"/>
            <a:stretch>
              <a:fillRect/>
            </a:stretch>
          </a:blipFill>
        </p:spPr>
        <p:txBody>
          <a:bodyPr wrap="square" lIns="0" tIns="0" rIns="0" bIns="0" rtlCol="0"/>
          <a:lstStyle/>
          <a:p>
            <a:endParaRPr/>
          </a:p>
        </p:txBody>
      </p:sp>
      <p:sp>
        <p:nvSpPr>
          <p:cNvPr id="13" name="object 13"/>
          <p:cNvSpPr txBox="1">
            <a:spLocks noGrp="1"/>
          </p:cNvSpPr>
          <p:nvPr>
            <p:ph type="title"/>
          </p:nvPr>
        </p:nvSpPr>
        <p:spPr>
          <a:prstGeom prst="rect">
            <a:avLst/>
          </a:prstGeom>
        </p:spPr>
        <p:txBody>
          <a:bodyPr vert="horz" wrap="square" lIns="0" tIns="13335" rIns="0" bIns="0" rtlCol="0">
            <a:spAutoFit/>
          </a:bodyPr>
          <a:lstStyle/>
          <a:p>
            <a:pPr marL="329565">
              <a:lnSpc>
                <a:spcPct val="100000"/>
              </a:lnSpc>
              <a:spcBef>
                <a:spcPts val="105"/>
              </a:spcBef>
            </a:pPr>
            <a:r>
              <a:rPr dirty="0"/>
              <a:t>Energy </a:t>
            </a:r>
            <a:r>
              <a:rPr spc="-5" dirty="0"/>
              <a:t>Efficiency</a:t>
            </a:r>
            <a:r>
              <a:rPr spc="-114" dirty="0"/>
              <a:t> </a:t>
            </a:r>
            <a:r>
              <a:rPr dirty="0"/>
              <a:t>Opportunities</a:t>
            </a:r>
          </a:p>
        </p:txBody>
      </p:sp>
      <p:sp>
        <p:nvSpPr>
          <p:cNvPr id="14" name="object 14"/>
          <p:cNvSpPr txBox="1">
            <a:spLocks noGrp="1"/>
          </p:cNvSpPr>
          <p:nvPr>
            <p:ph type="sldNum" sz="quarter" idx="7"/>
          </p:nvPr>
        </p:nvSpPr>
        <p:spPr>
          <a:prstGeom prst="rect">
            <a:avLst/>
          </a:prstGeom>
        </p:spPr>
        <p:txBody>
          <a:bodyPr vert="horz" wrap="square" lIns="0" tIns="0" rIns="0" bIns="0" rtlCol="0">
            <a:spAutoFit/>
          </a:bodyPr>
          <a:lstStyle/>
          <a:p>
            <a:pPr marL="25400">
              <a:lnSpc>
                <a:spcPts val="1630"/>
              </a:lnSpc>
            </a:pPr>
            <a:fld id="{81D60167-4931-47E6-BA6A-407CBD079E47}" type="slidenum">
              <a:rPr dirty="0"/>
              <a:t>49</a:t>
            </a:fld>
            <a:endParaRPr dirty="0"/>
          </a:p>
        </p:txBody>
      </p:sp>
      <p:sp>
        <p:nvSpPr>
          <p:cNvPr id="2" name="TextBox 1"/>
          <p:cNvSpPr txBox="1"/>
          <p:nvPr/>
        </p:nvSpPr>
        <p:spPr>
          <a:xfrm>
            <a:off x="1981200" y="990600"/>
            <a:ext cx="4953000" cy="584775"/>
          </a:xfrm>
          <a:prstGeom prst="rect">
            <a:avLst/>
          </a:prstGeom>
          <a:noFill/>
        </p:spPr>
        <p:txBody>
          <a:bodyPr wrap="square" rtlCol="0">
            <a:spAutoFit/>
          </a:bodyPr>
          <a:lstStyle/>
          <a:p>
            <a:pPr algn="ctr"/>
            <a:r>
              <a:rPr lang="en-US" sz="3200" dirty="0" smtClean="0">
                <a:solidFill>
                  <a:srgbClr val="002060"/>
                </a:solidFill>
              </a:rPr>
              <a:t>Combustion Reactions</a:t>
            </a:r>
            <a:endParaRPr lang="en-US" sz="3200" dirty="0">
              <a:solidFill>
                <a:srgbClr val="002060"/>
              </a:solidFill>
            </a:endParaRPr>
          </a:p>
        </p:txBody>
      </p:sp>
      <p:pic>
        <p:nvPicPr>
          <p:cNvPr id="16"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1600200"/>
            <a:ext cx="8534400" cy="2320925"/>
          </a:xfrm>
          <a:prstGeom prst="rect">
            <a:avLst/>
          </a:prstGeom>
          <a:noFill/>
          <a:ln>
            <a:noFill/>
          </a:ln>
          <a:effectLst>
            <a:outerShdw dist="107763" dir="135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7" name="Picture 3" descr="C:\Documents and Settings\Administrator\Desktop\NG\Commonly used fuels like natural gas and propane generally consist of carbon and hydrogen_files\common4.gif"/>
          <p:cNvPicPr>
            <a:picLocks noChangeAspect="1" noChangeArrowheads="1"/>
          </p:cNvPicPr>
          <p:nvPr/>
        </p:nvPicPr>
        <p:blipFill>
          <a:blip r:embed="rId5" r:link="rId6">
            <a:extLst>
              <a:ext uri="{28A0092B-C50C-407E-A947-70E740481C1C}">
                <a14:useLocalDpi xmlns:a14="http://schemas.microsoft.com/office/drawing/2010/main" val="0"/>
              </a:ext>
            </a:extLst>
          </a:blip>
          <a:srcRect/>
          <a:stretch>
            <a:fillRect/>
          </a:stretch>
        </p:blipFill>
        <p:spPr bwMode="auto">
          <a:xfrm>
            <a:off x="3369474" y="4011700"/>
            <a:ext cx="2489460" cy="228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Picture 4" descr="C:\Documents and Settings\Administrator\Desktop\NG\Commonly used fuels like natural gas and propane generally consist of carbon and hydrogen_files\common2.gif"/>
          <p:cNvPicPr>
            <a:picLocks noChangeAspect="1" noChangeArrowheads="1"/>
          </p:cNvPicPr>
          <p:nvPr/>
        </p:nvPicPr>
        <p:blipFill>
          <a:blip r:embed="rId7" r:link="rId8">
            <a:extLst>
              <a:ext uri="{28A0092B-C50C-407E-A947-70E740481C1C}">
                <a14:useLocalDpi xmlns:a14="http://schemas.microsoft.com/office/drawing/2010/main" val="0"/>
              </a:ext>
            </a:extLst>
          </a:blip>
          <a:srcRect/>
          <a:stretch>
            <a:fillRect/>
          </a:stretch>
        </p:blipFill>
        <p:spPr bwMode="auto">
          <a:xfrm>
            <a:off x="384765" y="4004380"/>
            <a:ext cx="2358436" cy="2320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Picture 5" descr="C:\Documents and Settings\Administrator\Desktop\NG\Commonly used fuels like natural gas and propane generally consist of carbon and hydrogen_files\common3.gif"/>
          <p:cNvPicPr>
            <a:picLocks noChangeAspect="1" noChangeArrowheads="1"/>
          </p:cNvPicPr>
          <p:nvPr/>
        </p:nvPicPr>
        <p:blipFill>
          <a:blip r:embed="rId9" r:link="rId10">
            <a:extLst>
              <a:ext uri="{28A0092B-C50C-407E-A947-70E740481C1C}">
                <a14:useLocalDpi xmlns:a14="http://schemas.microsoft.com/office/drawing/2010/main" val="0"/>
              </a:ext>
            </a:extLst>
          </a:blip>
          <a:srcRect/>
          <a:stretch>
            <a:fillRect/>
          </a:stretch>
        </p:blipFill>
        <p:spPr bwMode="auto">
          <a:xfrm>
            <a:off x="6480765" y="4007380"/>
            <a:ext cx="2358436" cy="2292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859768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6"/>
          <p:cNvSpPr>
            <a:spLocks noGrp="1"/>
          </p:cNvSpPr>
          <p:nvPr>
            <p:ph type="sldNum" sz="quarter" idx="4294967295"/>
          </p:nvPr>
        </p:nvSpPr>
        <p:spPr>
          <a:xfrm>
            <a:off x="8534400" y="6400800"/>
            <a:ext cx="609600" cy="457200"/>
          </a:xfrm>
          <a:prstGeom prst="rect">
            <a:avLst/>
          </a:prstGeom>
        </p:spPr>
        <p:txBody>
          <a:bodyPr/>
          <a:lstStyle/>
          <a:p>
            <a:pPr algn="ctr"/>
            <a:fld id="{2C2E918C-D4B2-45A0-8F44-9A24BF41B36C}" type="slidenum">
              <a:rPr lang="en-US"/>
              <a:pPr algn="ctr"/>
              <a:t>5</a:t>
            </a:fld>
            <a:endParaRPr lang="en-US" dirty="0"/>
          </a:p>
        </p:txBody>
      </p:sp>
      <p:sp>
        <p:nvSpPr>
          <p:cNvPr id="23554" name="Rectangle 2"/>
          <p:cNvSpPr>
            <a:spLocks noGrp="1" noChangeArrowheads="1"/>
          </p:cNvSpPr>
          <p:nvPr>
            <p:ph type="title"/>
          </p:nvPr>
        </p:nvSpPr>
        <p:spPr>
          <a:xfrm>
            <a:off x="0" y="1"/>
            <a:ext cx="9144000" cy="761999"/>
          </a:xfrm>
          <a:solidFill>
            <a:schemeClr val="tx2"/>
          </a:solidFill>
        </p:spPr>
        <p:txBody>
          <a:bodyPr/>
          <a:lstStyle/>
          <a:p>
            <a:pPr algn="ctr"/>
            <a:r>
              <a:rPr lang="en-US" b="1" dirty="0" smtClean="0">
                <a:solidFill>
                  <a:schemeClr val="bg2">
                    <a:lumMod val="90000"/>
                  </a:schemeClr>
                </a:solidFill>
                <a:cs typeface="Times New Roman" pitchFamily="18" charset="0"/>
              </a:rPr>
              <a:t>Boiler </a:t>
            </a:r>
            <a:r>
              <a:rPr lang="en-US" b="1" dirty="0">
                <a:solidFill>
                  <a:schemeClr val="bg2">
                    <a:lumMod val="90000"/>
                  </a:schemeClr>
                </a:solidFill>
                <a:cs typeface="Times New Roman" pitchFamily="18" charset="0"/>
              </a:rPr>
              <a:t>Types and Classifications</a:t>
            </a:r>
            <a:r>
              <a:rPr lang="en-US" dirty="0">
                <a:solidFill>
                  <a:schemeClr val="bg2">
                    <a:lumMod val="90000"/>
                  </a:schemeClr>
                </a:solidFill>
                <a:cs typeface="Times New Roman" pitchFamily="18" charset="0"/>
              </a:rPr>
              <a:t/>
            </a:r>
            <a:br>
              <a:rPr lang="en-US" dirty="0">
                <a:solidFill>
                  <a:schemeClr val="bg2">
                    <a:lumMod val="90000"/>
                  </a:schemeClr>
                </a:solidFill>
                <a:cs typeface="Times New Roman" pitchFamily="18" charset="0"/>
              </a:rPr>
            </a:br>
            <a:endParaRPr lang="en-GB" dirty="0">
              <a:solidFill>
                <a:schemeClr val="bg2">
                  <a:lumMod val="90000"/>
                </a:schemeClr>
              </a:solidFill>
              <a:cs typeface="Times New Roman" pitchFamily="18" charset="0"/>
            </a:endParaRPr>
          </a:p>
        </p:txBody>
      </p:sp>
      <p:sp>
        <p:nvSpPr>
          <p:cNvPr id="23556" name="Rectangle 4"/>
          <p:cNvSpPr>
            <a:spLocks noGrp="1" noChangeArrowheads="1"/>
          </p:cNvSpPr>
          <p:nvPr>
            <p:ph type="body" sz="half" idx="2"/>
          </p:nvPr>
        </p:nvSpPr>
        <p:spPr>
          <a:xfrm>
            <a:off x="5181600" y="1766888"/>
            <a:ext cx="3810000" cy="4329112"/>
          </a:xfrm>
        </p:spPr>
        <p:txBody>
          <a:bodyPr/>
          <a:lstStyle/>
          <a:p>
            <a:endParaRPr lang="en-GB"/>
          </a:p>
        </p:txBody>
      </p:sp>
      <p:pic>
        <p:nvPicPr>
          <p:cNvPr id="23558" name="Picture 6" descr="C:\BoilerFT.gif"/>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5041900" y="1524000"/>
            <a:ext cx="4038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60" name="Rectangle 8"/>
          <p:cNvSpPr>
            <a:spLocks noGrp="1" noChangeArrowheads="1"/>
          </p:cNvSpPr>
          <p:nvPr>
            <p:ph type="body" sz="half" idx="4294967295"/>
          </p:nvPr>
        </p:nvSpPr>
        <p:spPr>
          <a:xfrm>
            <a:off x="228600" y="896219"/>
            <a:ext cx="4648200" cy="5837238"/>
          </a:xfrm>
          <a:prstGeom prst="rect">
            <a:avLst/>
          </a:prstGeom>
          <a:noFill/>
          <a:ln/>
          <a:extLst>
            <a:ext uri="{91240B29-F687-4F45-9708-019B960494DF}">
              <a14:hiddenLine xmlns:a14="http://schemas.microsoft.com/office/drawing/2010/main" w="12700">
                <a:solidFill>
                  <a:schemeClr val="tx1"/>
                </a:solidFill>
                <a:miter lim="800000"/>
                <a:headEnd/>
                <a:tailEnd/>
              </a14:hiddenLine>
            </a:ext>
          </a:extLst>
        </p:spPr>
        <p:txBody>
          <a:bodyPr/>
          <a:lstStyle/>
          <a:p>
            <a:pPr algn="just">
              <a:lnSpc>
                <a:spcPct val="90000"/>
              </a:lnSpc>
              <a:buFont typeface="Symbol" pitchFamily="18" charset="2"/>
              <a:buNone/>
            </a:pPr>
            <a:r>
              <a:rPr lang="en-US" sz="2400" dirty="0" smtClean="0">
                <a:solidFill>
                  <a:schemeClr val="tx1"/>
                </a:solidFill>
              </a:rPr>
              <a:t>Fire </a:t>
            </a:r>
            <a:r>
              <a:rPr lang="en-US" sz="2400" dirty="0">
                <a:solidFill>
                  <a:schemeClr val="tx1"/>
                </a:solidFill>
              </a:rPr>
              <a:t>in tube or Hot gas through tubes and boiler feed water in shell side </a:t>
            </a:r>
          </a:p>
          <a:p>
            <a:pPr algn="just">
              <a:lnSpc>
                <a:spcPct val="90000"/>
              </a:lnSpc>
            </a:pPr>
            <a:r>
              <a:rPr lang="en-US" sz="2400" dirty="0">
                <a:solidFill>
                  <a:schemeClr val="tx1"/>
                </a:solidFill>
              </a:rPr>
              <a:t>Fire Tubes submerged in water</a:t>
            </a:r>
          </a:p>
          <a:p>
            <a:pPr algn="just">
              <a:lnSpc>
                <a:spcPct val="90000"/>
              </a:lnSpc>
              <a:buFont typeface="Symbol" pitchFamily="18" charset="2"/>
              <a:buNone/>
            </a:pPr>
            <a:endParaRPr lang="en-US" sz="2400" b="1" dirty="0" smtClean="0">
              <a:solidFill>
                <a:srgbClr val="002060"/>
              </a:solidFill>
            </a:endParaRPr>
          </a:p>
          <a:p>
            <a:pPr algn="just">
              <a:lnSpc>
                <a:spcPct val="90000"/>
              </a:lnSpc>
              <a:buFont typeface="Symbol" pitchFamily="18" charset="2"/>
              <a:buNone/>
            </a:pPr>
            <a:r>
              <a:rPr lang="en-US" sz="2400" b="1" dirty="0" smtClean="0">
                <a:solidFill>
                  <a:srgbClr val="002060"/>
                </a:solidFill>
              </a:rPr>
              <a:t>Application</a:t>
            </a:r>
            <a:endParaRPr lang="en-US" sz="2400" b="1" dirty="0">
              <a:solidFill>
                <a:srgbClr val="002060"/>
              </a:solidFill>
            </a:endParaRPr>
          </a:p>
          <a:p>
            <a:pPr algn="just">
              <a:lnSpc>
                <a:spcPct val="90000"/>
              </a:lnSpc>
            </a:pPr>
            <a:r>
              <a:rPr lang="en-US" sz="2400" dirty="0">
                <a:solidFill>
                  <a:srgbClr val="7030A0"/>
                </a:solidFill>
                <a:ea typeface="Arial Unicode MS" charset="-128"/>
                <a:cs typeface="Arial Unicode MS" charset="-128"/>
              </a:rPr>
              <a:t>Used for small steam capacities </a:t>
            </a:r>
          </a:p>
          <a:p>
            <a:pPr algn="just">
              <a:lnSpc>
                <a:spcPct val="90000"/>
              </a:lnSpc>
              <a:buFont typeface="Symbol" pitchFamily="18" charset="2"/>
              <a:buNone/>
            </a:pPr>
            <a:r>
              <a:rPr lang="en-US" sz="2400" dirty="0" smtClean="0">
                <a:solidFill>
                  <a:srgbClr val="7030A0"/>
                </a:solidFill>
                <a:ea typeface="Arial Unicode MS" charset="-128"/>
                <a:cs typeface="Arial Unicode MS" charset="-128"/>
              </a:rPr>
              <a:t>(up </a:t>
            </a:r>
            <a:r>
              <a:rPr lang="en-US" sz="2400" dirty="0">
                <a:solidFill>
                  <a:srgbClr val="7030A0"/>
                </a:solidFill>
                <a:ea typeface="Arial Unicode MS" charset="-128"/>
                <a:cs typeface="Arial Unicode MS" charset="-128"/>
              </a:rPr>
              <a:t>to 25T</a:t>
            </a:r>
            <a:r>
              <a:rPr lang="en-US" sz="2400" dirty="0" smtClean="0">
                <a:solidFill>
                  <a:srgbClr val="7030A0"/>
                </a:solidFill>
                <a:ea typeface="Arial Unicode MS" charset="-128"/>
                <a:cs typeface="Arial Unicode MS" charset="-128"/>
              </a:rPr>
              <a:t>/ hr </a:t>
            </a:r>
            <a:r>
              <a:rPr lang="en-US" sz="2400" dirty="0">
                <a:solidFill>
                  <a:srgbClr val="7030A0"/>
                </a:solidFill>
                <a:ea typeface="Arial Unicode MS" charset="-128"/>
                <a:cs typeface="Arial Unicode MS" charset="-128"/>
              </a:rPr>
              <a:t>and 17.5kg/cm</a:t>
            </a:r>
            <a:r>
              <a:rPr lang="en-US" sz="2400" baseline="30000" dirty="0">
                <a:solidFill>
                  <a:srgbClr val="7030A0"/>
                </a:solidFill>
                <a:ea typeface="Arial Unicode MS" charset="-128"/>
                <a:cs typeface="Arial Unicode MS" charset="-128"/>
              </a:rPr>
              <a:t>2)</a:t>
            </a:r>
          </a:p>
          <a:p>
            <a:pPr algn="just">
              <a:lnSpc>
                <a:spcPct val="90000"/>
              </a:lnSpc>
              <a:buFont typeface="Symbol" pitchFamily="18" charset="2"/>
              <a:buNone/>
            </a:pPr>
            <a:endParaRPr lang="en-US" sz="2400" b="1" dirty="0" smtClean="0">
              <a:solidFill>
                <a:schemeClr val="accent6">
                  <a:lumMod val="50000"/>
                </a:schemeClr>
              </a:solidFill>
            </a:endParaRPr>
          </a:p>
          <a:p>
            <a:pPr algn="just">
              <a:lnSpc>
                <a:spcPct val="90000"/>
              </a:lnSpc>
              <a:buFont typeface="Symbol" pitchFamily="18" charset="2"/>
              <a:buNone/>
            </a:pPr>
            <a:r>
              <a:rPr lang="en-US" sz="2400" b="1" dirty="0" smtClean="0">
                <a:solidFill>
                  <a:srgbClr val="002060"/>
                </a:solidFill>
              </a:rPr>
              <a:t>Merits</a:t>
            </a:r>
            <a:endParaRPr lang="en-US" sz="2400" b="1" dirty="0">
              <a:solidFill>
                <a:srgbClr val="002060"/>
              </a:solidFill>
            </a:endParaRPr>
          </a:p>
          <a:p>
            <a:pPr marL="342900" indent="-342900" algn="just">
              <a:lnSpc>
                <a:spcPct val="90000"/>
              </a:lnSpc>
              <a:buFont typeface="Wingdings" pitchFamily="2" charset="2"/>
              <a:buChar char="Ø"/>
            </a:pPr>
            <a:r>
              <a:rPr lang="en-US" sz="2400" dirty="0" smtClean="0">
                <a:solidFill>
                  <a:schemeClr val="accent2">
                    <a:lumMod val="75000"/>
                  </a:schemeClr>
                </a:solidFill>
              </a:rPr>
              <a:t>Low </a:t>
            </a:r>
            <a:r>
              <a:rPr lang="en-US" sz="2400" dirty="0">
                <a:solidFill>
                  <a:schemeClr val="accent2">
                    <a:lumMod val="75000"/>
                  </a:schemeClr>
                </a:solidFill>
              </a:rPr>
              <a:t>Capital Cost and fuel Efficient (82%)</a:t>
            </a:r>
          </a:p>
          <a:p>
            <a:pPr marL="342900" indent="-342900" algn="just">
              <a:lnSpc>
                <a:spcPct val="90000"/>
              </a:lnSpc>
              <a:buFont typeface="Wingdings" pitchFamily="2" charset="2"/>
              <a:buChar char="Ø"/>
            </a:pPr>
            <a:r>
              <a:rPr lang="en-US" sz="2400" dirty="0">
                <a:solidFill>
                  <a:schemeClr val="accent2">
                    <a:lumMod val="75000"/>
                  </a:schemeClr>
                </a:solidFill>
              </a:rPr>
              <a:t>Accepts wide </a:t>
            </a:r>
            <a:r>
              <a:rPr lang="en-US" sz="2400" dirty="0" smtClean="0">
                <a:solidFill>
                  <a:schemeClr val="accent2">
                    <a:lumMod val="75000"/>
                  </a:schemeClr>
                </a:solidFill>
              </a:rPr>
              <a:t>load </a:t>
            </a:r>
            <a:r>
              <a:rPr lang="en-US" sz="2400" dirty="0">
                <a:solidFill>
                  <a:schemeClr val="accent2">
                    <a:lumMod val="75000"/>
                  </a:schemeClr>
                </a:solidFill>
              </a:rPr>
              <a:t>fluctuations</a:t>
            </a:r>
          </a:p>
          <a:p>
            <a:pPr marL="342900" indent="-342900" algn="just">
              <a:lnSpc>
                <a:spcPct val="90000"/>
              </a:lnSpc>
              <a:buFont typeface="Wingdings" pitchFamily="2" charset="2"/>
              <a:buChar char="Ø"/>
            </a:pPr>
            <a:r>
              <a:rPr lang="en-US" sz="2400" dirty="0">
                <a:solidFill>
                  <a:schemeClr val="accent2">
                    <a:lumMod val="75000"/>
                  </a:schemeClr>
                </a:solidFill>
              </a:rPr>
              <a:t>Steam pressure variation is </a:t>
            </a:r>
            <a:r>
              <a:rPr lang="en-US" sz="2400" dirty="0" smtClean="0">
                <a:solidFill>
                  <a:schemeClr val="accent2">
                    <a:lumMod val="75000"/>
                  </a:schemeClr>
                </a:solidFill>
              </a:rPr>
              <a:t>less</a:t>
            </a:r>
          </a:p>
          <a:p>
            <a:pPr marL="342900" indent="-342900" algn="just">
              <a:lnSpc>
                <a:spcPct val="90000"/>
              </a:lnSpc>
              <a:buFont typeface="Wingdings" pitchFamily="2" charset="2"/>
              <a:buChar char="Ø"/>
            </a:pPr>
            <a:r>
              <a:rPr lang="en-US" sz="2400" dirty="0" smtClean="0">
                <a:solidFill>
                  <a:schemeClr val="accent2">
                    <a:lumMod val="75000"/>
                  </a:schemeClr>
                </a:solidFill>
              </a:rPr>
              <a:t>Easy to operate</a:t>
            </a:r>
          </a:p>
          <a:p>
            <a:pPr marL="342900" indent="-342900" algn="just">
              <a:lnSpc>
                <a:spcPct val="90000"/>
              </a:lnSpc>
              <a:buFont typeface="Wingdings" pitchFamily="2" charset="2"/>
              <a:buChar char="Ø"/>
            </a:pPr>
            <a:r>
              <a:rPr lang="en-US" sz="2400" dirty="0" smtClean="0">
                <a:solidFill>
                  <a:schemeClr val="accent2">
                    <a:lumMod val="75000"/>
                  </a:schemeClr>
                </a:solidFill>
              </a:rPr>
              <a:t>Packaged </a:t>
            </a:r>
            <a:r>
              <a:rPr lang="en-US" sz="2400" dirty="0">
                <a:solidFill>
                  <a:schemeClr val="accent2">
                    <a:lumMod val="75000"/>
                  </a:schemeClr>
                </a:solidFill>
              </a:rPr>
              <a:t>Boiler</a:t>
            </a:r>
          </a:p>
        </p:txBody>
      </p:sp>
      <p:sp>
        <p:nvSpPr>
          <p:cNvPr id="23561" name="Rectangle 9"/>
          <p:cNvSpPr>
            <a:spLocks noChangeArrowheads="1"/>
          </p:cNvSpPr>
          <p:nvPr/>
        </p:nvSpPr>
        <p:spPr bwMode="auto">
          <a:xfrm>
            <a:off x="5105400" y="863025"/>
            <a:ext cx="390842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r>
              <a:rPr lang="en-US" sz="3200" dirty="0">
                <a:solidFill>
                  <a:schemeClr val="tx1">
                    <a:lumMod val="95000"/>
                    <a:lumOff val="5000"/>
                  </a:schemeClr>
                </a:solidFill>
              </a:rPr>
              <a:t>Fire Tube Boiler</a:t>
            </a:r>
            <a:endParaRPr lang="en-GB" sz="3200" dirty="0">
              <a:solidFill>
                <a:schemeClr val="tx1">
                  <a:lumMod val="95000"/>
                  <a:lumOff val="5000"/>
                </a:schemeClr>
              </a:solidFill>
            </a:endParaRPr>
          </a:p>
        </p:txBody>
      </p:sp>
    </p:spTree>
    <p:extLst>
      <p:ext uri="{BB962C8B-B14F-4D97-AF65-F5344CB8AC3E}">
        <p14:creationId xmlns:p14="http://schemas.microsoft.com/office/powerpoint/2010/main" val="378120960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t>Fouling, Scaling and Soot</a:t>
            </a:r>
            <a:endParaRPr lang="en-US" sz="3200" dirty="0"/>
          </a:p>
        </p:txBody>
      </p:sp>
      <p:sp>
        <p:nvSpPr>
          <p:cNvPr id="3" name="Content Placeholder 2"/>
          <p:cNvSpPr>
            <a:spLocks noGrp="1"/>
          </p:cNvSpPr>
          <p:nvPr>
            <p:ph idx="1"/>
          </p:nvPr>
        </p:nvSpPr>
        <p:spPr>
          <a:xfrm>
            <a:off x="457200" y="1524000"/>
            <a:ext cx="4114800" cy="5105400"/>
          </a:xfrm>
        </p:spPr>
        <p:txBody>
          <a:bodyPr>
            <a:noAutofit/>
          </a:bodyPr>
          <a:lstStyle/>
          <a:p>
            <a:pPr marL="0" indent="0" algn="just">
              <a:buNone/>
            </a:pPr>
            <a:r>
              <a:rPr lang="en-US" sz="2400" dirty="0" smtClean="0">
                <a:solidFill>
                  <a:srgbClr val="002060"/>
                </a:solidFill>
                <a:latin typeface="+mn-lt"/>
              </a:rPr>
              <a:t>Fouling or scaling- Water side</a:t>
            </a:r>
          </a:p>
          <a:p>
            <a:pPr algn="just"/>
            <a:r>
              <a:rPr lang="en-US" sz="2400" b="0" dirty="0" smtClean="0">
                <a:latin typeface="+mn-lt"/>
              </a:rPr>
              <a:t>Act as </a:t>
            </a:r>
            <a:r>
              <a:rPr lang="en-US" sz="2400" b="0" dirty="0">
                <a:latin typeface="+mn-lt"/>
              </a:rPr>
              <a:t>insulators and </a:t>
            </a:r>
            <a:r>
              <a:rPr lang="en-US" sz="2400" b="0" dirty="0" smtClean="0">
                <a:latin typeface="+mn-lt"/>
              </a:rPr>
              <a:t>reduces </a:t>
            </a:r>
            <a:r>
              <a:rPr lang="en-US" sz="2400" b="0" dirty="0">
                <a:latin typeface="+mn-lt"/>
              </a:rPr>
              <a:t>heat </a:t>
            </a:r>
            <a:r>
              <a:rPr lang="en-US" sz="2400" b="0" dirty="0" smtClean="0">
                <a:latin typeface="+mn-lt"/>
              </a:rPr>
              <a:t>transfer resulting in   </a:t>
            </a:r>
            <a:r>
              <a:rPr lang="en-US" sz="2400" b="0" dirty="0">
                <a:latin typeface="+mn-lt"/>
              </a:rPr>
              <a:t>higher flue gas </a:t>
            </a:r>
            <a:r>
              <a:rPr lang="en-US" sz="2400" b="0" dirty="0" smtClean="0">
                <a:latin typeface="+mn-lt"/>
              </a:rPr>
              <a:t>temperature</a:t>
            </a:r>
          </a:p>
          <a:p>
            <a:pPr algn="just"/>
            <a:r>
              <a:rPr lang="en-US" sz="2400" b="0" dirty="0" smtClean="0">
                <a:solidFill>
                  <a:srgbClr val="002060"/>
                </a:solidFill>
                <a:latin typeface="+mn-lt"/>
              </a:rPr>
              <a:t>Higher flue gas temperatures at constant steam demand and excess air level </a:t>
            </a:r>
          </a:p>
          <a:p>
            <a:pPr algn="just"/>
            <a:r>
              <a:rPr lang="en-US" sz="2400" b="0" dirty="0" smtClean="0">
                <a:latin typeface="+mn-lt"/>
              </a:rPr>
              <a:t>Water treatment has to be improved-Improve water </a:t>
            </a:r>
            <a:r>
              <a:rPr lang="en-US" sz="2400" b="0" dirty="0">
                <a:latin typeface="+mn-lt"/>
              </a:rPr>
              <a:t>softening and maintaining lower total dissolved solids (TDS) through </a:t>
            </a:r>
            <a:r>
              <a:rPr lang="en-US" sz="2400" b="0" dirty="0" smtClean="0">
                <a:latin typeface="+mn-lt"/>
              </a:rPr>
              <a:t>injecting </a:t>
            </a:r>
            <a:r>
              <a:rPr lang="en-US" sz="2400" b="0" dirty="0">
                <a:latin typeface="+mn-lt"/>
              </a:rPr>
              <a:t>chemicals into boiler feed water and adopting </a:t>
            </a:r>
            <a:r>
              <a:rPr lang="en-US" sz="2400" b="0" dirty="0">
                <a:solidFill>
                  <a:srgbClr val="00B0F0"/>
                </a:solidFill>
                <a:latin typeface="+mn-lt"/>
              </a:rPr>
              <a:t>proper boiler </a:t>
            </a:r>
            <a:r>
              <a:rPr lang="en-US" sz="2400" b="0" dirty="0" smtClean="0">
                <a:solidFill>
                  <a:srgbClr val="00B0F0"/>
                </a:solidFill>
                <a:latin typeface="+mn-lt"/>
              </a:rPr>
              <a:t>blowdown</a:t>
            </a:r>
          </a:p>
          <a:p>
            <a:pPr algn="just"/>
            <a:endParaRPr lang="en-US" sz="2400" b="0" dirty="0">
              <a:latin typeface="+mn-lt"/>
            </a:endParaRPr>
          </a:p>
        </p:txBody>
      </p:sp>
      <p:sp>
        <p:nvSpPr>
          <p:cNvPr id="4" name="Content Placeholder 2"/>
          <p:cNvSpPr txBox="1">
            <a:spLocks/>
          </p:cNvSpPr>
          <p:nvPr/>
        </p:nvSpPr>
        <p:spPr>
          <a:xfrm>
            <a:off x="4876800" y="1524001"/>
            <a:ext cx="3962400" cy="5105399"/>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400" b="1" dirty="0" smtClean="0"/>
              <a:t>Soot- Fire side</a:t>
            </a:r>
          </a:p>
          <a:p>
            <a:r>
              <a:rPr lang="en-US" sz="2400" dirty="0" smtClean="0"/>
              <a:t>Act as insulators and reduce heat transfer resulting in   higher flue gas temperature</a:t>
            </a:r>
          </a:p>
          <a:p>
            <a:r>
              <a:rPr lang="en-US" sz="2400" dirty="0" smtClean="0"/>
              <a:t>Burner is defective or air supply is insufficient.</a:t>
            </a:r>
          </a:p>
          <a:p>
            <a:r>
              <a:rPr lang="en-US" sz="2400" dirty="0" smtClean="0"/>
              <a:t>Surfaces should be cleaned of soot periodically</a:t>
            </a:r>
          </a:p>
          <a:p>
            <a:r>
              <a:rPr lang="en-US" sz="2400" dirty="0" smtClean="0"/>
              <a:t>Repair the burner and fine-tune the combustion system.</a:t>
            </a:r>
            <a:endParaRPr lang="en-US" sz="2400" dirty="0"/>
          </a:p>
        </p:txBody>
      </p:sp>
    </p:spTree>
    <p:extLst>
      <p:ext uri="{BB962C8B-B14F-4D97-AF65-F5344CB8AC3E}">
        <p14:creationId xmlns:p14="http://schemas.microsoft.com/office/powerpoint/2010/main" val="189331992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8001000" cy="1209345"/>
          </a:xfrm>
        </p:spPr>
        <p:txBody>
          <a:bodyPr>
            <a:noAutofit/>
          </a:bodyPr>
          <a:lstStyle/>
          <a:p>
            <a:pPr algn="just"/>
            <a:r>
              <a:rPr lang="en-US" sz="3600" b="1" dirty="0">
                <a:solidFill>
                  <a:srgbClr val="002060"/>
                </a:solidFill>
                <a:latin typeface="+mn-lt"/>
              </a:rPr>
              <a:t>Fouling and Scaling of Boiler Heat Transfer Surface</a:t>
            </a:r>
            <a:endParaRPr lang="en-US" sz="3600" dirty="0">
              <a:solidFill>
                <a:srgbClr val="002060"/>
              </a:solidFill>
              <a:latin typeface="+mn-lt"/>
            </a:endParaRPr>
          </a:p>
        </p:txBody>
      </p:sp>
      <p:pic>
        <p:nvPicPr>
          <p:cNvPr id="12" name="Picture 11"/>
          <p:cNvPicPr/>
          <p:nvPr/>
        </p:nvPicPr>
        <p:blipFill>
          <a:blip r:embed="rId2" cstate="print"/>
          <a:stretch>
            <a:fillRect/>
          </a:stretch>
        </p:blipFill>
        <p:spPr>
          <a:xfrm>
            <a:off x="4800600" y="2514600"/>
            <a:ext cx="3581400" cy="2085340"/>
          </a:xfrm>
          <a:prstGeom prst="rect">
            <a:avLst/>
          </a:prstGeom>
        </p:spPr>
      </p:pic>
      <p:pic>
        <p:nvPicPr>
          <p:cNvPr id="13" name="Picture 12"/>
          <p:cNvPicPr/>
          <p:nvPr/>
        </p:nvPicPr>
        <p:blipFill>
          <a:blip r:embed="rId3" cstate="print"/>
          <a:stretch>
            <a:fillRect/>
          </a:stretch>
        </p:blipFill>
        <p:spPr>
          <a:xfrm>
            <a:off x="609600" y="2895600"/>
            <a:ext cx="3429000" cy="1828799"/>
          </a:xfrm>
          <a:prstGeom prst="rect">
            <a:avLst/>
          </a:prstGeom>
        </p:spPr>
      </p:pic>
      <p:sp>
        <p:nvSpPr>
          <p:cNvPr id="8" name="Rectangle 7"/>
          <p:cNvSpPr/>
          <p:nvPr/>
        </p:nvSpPr>
        <p:spPr>
          <a:xfrm>
            <a:off x="6096000" y="5181600"/>
            <a:ext cx="1631409" cy="369332"/>
          </a:xfrm>
          <a:prstGeom prst="rect">
            <a:avLst/>
          </a:prstGeom>
        </p:spPr>
        <p:txBody>
          <a:bodyPr wrap="none">
            <a:spAutoFit/>
          </a:bodyPr>
          <a:lstStyle/>
          <a:p>
            <a:r>
              <a:rPr lang="en-US" b="1" dirty="0"/>
              <a:t>Soot formation</a:t>
            </a:r>
            <a:endParaRPr lang="en-US" dirty="0"/>
          </a:p>
        </p:txBody>
      </p:sp>
      <p:sp>
        <p:nvSpPr>
          <p:cNvPr id="9" name="Rectangle 8"/>
          <p:cNvSpPr/>
          <p:nvPr/>
        </p:nvSpPr>
        <p:spPr>
          <a:xfrm>
            <a:off x="1233850" y="5181600"/>
            <a:ext cx="1684564" cy="369332"/>
          </a:xfrm>
          <a:prstGeom prst="rect">
            <a:avLst/>
          </a:prstGeom>
        </p:spPr>
        <p:txBody>
          <a:bodyPr wrap="none">
            <a:spAutoFit/>
          </a:bodyPr>
          <a:lstStyle/>
          <a:p>
            <a:r>
              <a:rPr lang="en-US" b="1" dirty="0"/>
              <a:t>Scale formation</a:t>
            </a:r>
            <a:endParaRPr lang="en-US" dirty="0"/>
          </a:p>
        </p:txBody>
      </p:sp>
      <p:sp>
        <p:nvSpPr>
          <p:cNvPr id="7" name="Rectangle 1"/>
          <p:cNvSpPr>
            <a:spLocks noChangeArrowheads="1"/>
          </p:cNvSpPr>
          <p:nvPr/>
        </p:nvSpPr>
        <p:spPr bwMode="auto">
          <a:xfrm>
            <a:off x="4953000" y="5728901"/>
            <a:ext cx="4038600"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530350" algn="l"/>
              </a:tabLst>
            </a:pPr>
            <a:r>
              <a:rPr kumimoji="0" lang="en-US" b="0" i="0" u="none" strike="noStrike" cap="none" normalizeH="0" baseline="0" dirty="0" smtClean="0">
                <a:ln>
                  <a:noFill/>
                </a:ln>
                <a:solidFill>
                  <a:srgbClr val="FF0000"/>
                </a:solidFill>
                <a:effectLst/>
                <a:latin typeface="Arial" pitchFamily="34" charset="0"/>
                <a:ea typeface="Calibri" pitchFamily="34" charset="0"/>
                <a:cs typeface="Arial" pitchFamily="34" charset="0"/>
              </a:rPr>
              <a:t>every 1 millimeter of soot will consume much more fuel around 15-20%.</a:t>
            </a:r>
            <a:endParaRPr kumimoji="0" lang="en-US" sz="3200" b="0" i="0" u="none" strike="noStrike" cap="none" normalizeH="0" baseline="0" dirty="0" smtClean="0">
              <a:ln>
                <a:noFill/>
              </a:ln>
              <a:solidFill>
                <a:srgbClr val="FF0000"/>
              </a:solidFill>
              <a:effectLst/>
              <a:latin typeface="Arial" pitchFamily="34" charset="0"/>
              <a:cs typeface="Arial" pitchFamily="34" charset="0"/>
            </a:endParaRPr>
          </a:p>
        </p:txBody>
      </p:sp>
      <p:sp>
        <p:nvSpPr>
          <p:cNvPr id="10" name="Rectangle 9"/>
          <p:cNvSpPr/>
          <p:nvPr/>
        </p:nvSpPr>
        <p:spPr>
          <a:xfrm>
            <a:off x="609600" y="5733256"/>
            <a:ext cx="3303984" cy="1015663"/>
          </a:xfrm>
          <a:prstGeom prst="rect">
            <a:avLst/>
          </a:prstGeom>
        </p:spPr>
        <p:txBody>
          <a:bodyPr wrap="square">
            <a:spAutoFit/>
          </a:bodyPr>
          <a:lstStyle/>
          <a:p>
            <a:r>
              <a:rPr lang="en-IN" sz="2000" dirty="0" smtClean="0">
                <a:solidFill>
                  <a:srgbClr val="FF0000"/>
                </a:solidFill>
              </a:rPr>
              <a:t>Every </a:t>
            </a:r>
            <a:r>
              <a:rPr lang="en-IN" sz="2000" dirty="0">
                <a:solidFill>
                  <a:srgbClr val="FF0000"/>
                </a:solidFill>
              </a:rPr>
              <a:t>1 millimeter of scale consumes higher 2% of fuel than </a:t>
            </a:r>
            <a:r>
              <a:rPr lang="en-IN" sz="2000" dirty="0" smtClean="0">
                <a:solidFill>
                  <a:srgbClr val="FF0000"/>
                </a:solidFill>
              </a:rPr>
              <a:t>usual</a:t>
            </a:r>
            <a:endParaRPr lang="en-IN" sz="2000" dirty="0">
              <a:solidFill>
                <a:srgbClr val="FF0000"/>
              </a:solidFill>
            </a:endParaRPr>
          </a:p>
        </p:txBody>
      </p:sp>
    </p:spTree>
    <p:extLst>
      <p:ext uri="{BB962C8B-B14F-4D97-AF65-F5344CB8AC3E}">
        <p14:creationId xmlns:p14="http://schemas.microsoft.com/office/powerpoint/2010/main" val="56025354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8"/>
          <p:cNvSpPr txBox="1"/>
          <p:nvPr/>
        </p:nvSpPr>
        <p:spPr>
          <a:xfrm>
            <a:off x="838200" y="1371600"/>
            <a:ext cx="7543799" cy="2707005"/>
          </a:xfrm>
          <a:prstGeom prst="rect">
            <a:avLst/>
          </a:prstGeom>
        </p:spPr>
        <p:txBody>
          <a:bodyPr vert="horz" wrap="square" lIns="0" tIns="237490" rIns="0" bIns="0" rtlCol="0">
            <a:spAutoFit/>
          </a:bodyPr>
          <a:lstStyle/>
          <a:p>
            <a:pPr marL="12700">
              <a:lnSpc>
                <a:spcPct val="100000"/>
              </a:lnSpc>
              <a:spcBef>
                <a:spcPts val="1870"/>
              </a:spcBef>
            </a:pPr>
            <a:r>
              <a:rPr sz="2900" b="1" dirty="0">
                <a:solidFill>
                  <a:srgbClr val="FF0000"/>
                </a:solidFill>
                <a:latin typeface="Arial"/>
                <a:cs typeface="Arial"/>
              </a:rPr>
              <a:t>5. Excess Air</a:t>
            </a:r>
            <a:r>
              <a:rPr sz="2900" b="1" spc="-235" dirty="0">
                <a:solidFill>
                  <a:srgbClr val="FF0000"/>
                </a:solidFill>
                <a:latin typeface="Arial"/>
                <a:cs typeface="Arial"/>
              </a:rPr>
              <a:t> </a:t>
            </a:r>
            <a:r>
              <a:rPr sz="2900" b="1" dirty="0">
                <a:solidFill>
                  <a:srgbClr val="FF0000"/>
                </a:solidFill>
                <a:latin typeface="Arial"/>
                <a:cs typeface="Arial"/>
              </a:rPr>
              <a:t>Control</a:t>
            </a:r>
            <a:endParaRPr sz="2900" dirty="0">
              <a:latin typeface="Arial"/>
              <a:cs typeface="Arial"/>
            </a:endParaRPr>
          </a:p>
          <a:p>
            <a:pPr marL="299085" indent="-286385">
              <a:lnSpc>
                <a:spcPct val="100000"/>
              </a:lnSpc>
              <a:spcBef>
                <a:spcPts val="1335"/>
              </a:spcBef>
              <a:buFont typeface="Arial"/>
              <a:buChar char="•"/>
              <a:tabLst>
                <a:tab pos="299085" algn="l"/>
                <a:tab pos="299720" algn="l"/>
              </a:tabLst>
            </a:pPr>
            <a:r>
              <a:rPr sz="2200" b="1" spc="-5" dirty="0">
                <a:solidFill>
                  <a:srgbClr val="000066"/>
                </a:solidFill>
                <a:latin typeface="Arial"/>
                <a:cs typeface="Arial"/>
              </a:rPr>
              <a:t>Excess air required for complete</a:t>
            </a:r>
            <a:r>
              <a:rPr sz="2200" b="1" spc="100" dirty="0">
                <a:solidFill>
                  <a:srgbClr val="000066"/>
                </a:solidFill>
                <a:latin typeface="Arial"/>
                <a:cs typeface="Arial"/>
              </a:rPr>
              <a:t> </a:t>
            </a:r>
            <a:r>
              <a:rPr sz="2200" b="1" spc="-5" dirty="0">
                <a:solidFill>
                  <a:srgbClr val="000066"/>
                </a:solidFill>
                <a:latin typeface="Arial"/>
                <a:cs typeface="Arial"/>
              </a:rPr>
              <a:t>combustion</a:t>
            </a:r>
            <a:endParaRPr sz="2200" dirty="0">
              <a:latin typeface="Arial"/>
              <a:cs typeface="Arial"/>
            </a:endParaRPr>
          </a:p>
          <a:p>
            <a:pPr marL="299085" indent="-286385">
              <a:lnSpc>
                <a:spcPct val="100000"/>
              </a:lnSpc>
              <a:spcBef>
                <a:spcPts val="1320"/>
              </a:spcBef>
              <a:buFont typeface="Arial"/>
              <a:buChar char="•"/>
              <a:tabLst>
                <a:tab pos="299085" algn="l"/>
                <a:tab pos="299720" algn="l"/>
              </a:tabLst>
            </a:pPr>
            <a:r>
              <a:rPr sz="2200" b="1" spc="-5" dirty="0">
                <a:solidFill>
                  <a:srgbClr val="000066"/>
                </a:solidFill>
                <a:latin typeface="Arial"/>
                <a:cs typeface="Arial"/>
              </a:rPr>
              <a:t>Optimum excess air levels</a:t>
            </a:r>
            <a:r>
              <a:rPr sz="2200" b="1" spc="10" dirty="0">
                <a:solidFill>
                  <a:srgbClr val="000066"/>
                </a:solidFill>
                <a:latin typeface="Arial"/>
                <a:cs typeface="Arial"/>
              </a:rPr>
              <a:t> </a:t>
            </a:r>
            <a:r>
              <a:rPr sz="2200" b="1" spc="-5" dirty="0">
                <a:solidFill>
                  <a:srgbClr val="000066"/>
                </a:solidFill>
                <a:latin typeface="Arial"/>
                <a:cs typeface="Arial"/>
              </a:rPr>
              <a:t>varies</a:t>
            </a:r>
            <a:endParaRPr sz="2200" dirty="0">
              <a:latin typeface="Arial"/>
              <a:cs typeface="Arial"/>
            </a:endParaRPr>
          </a:p>
          <a:p>
            <a:pPr marL="299085" indent="-286385">
              <a:lnSpc>
                <a:spcPct val="100000"/>
              </a:lnSpc>
              <a:spcBef>
                <a:spcPts val="1320"/>
              </a:spcBef>
              <a:buFont typeface="Arial"/>
              <a:buChar char="•"/>
              <a:tabLst>
                <a:tab pos="299085" algn="l"/>
                <a:tab pos="299720" algn="l"/>
              </a:tabLst>
            </a:pPr>
            <a:r>
              <a:rPr sz="2200" b="1" spc="-5" dirty="0">
                <a:solidFill>
                  <a:srgbClr val="000066"/>
                </a:solidFill>
                <a:latin typeface="Arial"/>
                <a:cs typeface="Arial"/>
              </a:rPr>
              <a:t>1% excess air reduction = 0.6% efficiency</a:t>
            </a:r>
            <a:r>
              <a:rPr sz="2200" b="1" spc="114" dirty="0">
                <a:solidFill>
                  <a:srgbClr val="000066"/>
                </a:solidFill>
                <a:latin typeface="Arial"/>
                <a:cs typeface="Arial"/>
              </a:rPr>
              <a:t> </a:t>
            </a:r>
            <a:r>
              <a:rPr sz="2200" b="1" spc="-5" dirty="0">
                <a:solidFill>
                  <a:srgbClr val="000066"/>
                </a:solidFill>
                <a:latin typeface="Arial"/>
                <a:cs typeface="Arial"/>
              </a:rPr>
              <a:t>rise</a:t>
            </a:r>
            <a:endParaRPr sz="2200" dirty="0">
              <a:latin typeface="Arial"/>
              <a:cs typeface="Arial"/>
            </a:endParaRPr>
          </a:p>
          <a:p>
            <a:pPr marL="299085" indent="-286385">
              <a:lnSpc>
                <a:spcPct val="100000"/>
              </a:lnSpc>
              <a:spcBef>
                <a:spcPts val="1315"/>
              </a:spcBef>
              <a:buFont typeface="Arial"/>
              <a:buChar char="•"/>
              <a:tabLst>
                <a:tab pos="299085" algn="l"/>
                <a:tab pos="299720" algn="l"/>
              </a:tabLst>
            </a:pPr>
            <a:r>
              <a:rPr sz="2200" b="1" spc="-5" dirty="0">
                <a:solidFill>
                  <a:srgbClr val="000066"/>
                </a:solidFill>
                <a:latin typeface="Arial"/>
                <a:cs typeface="Arial"/>
              </a:rPr>
              <a:t>Portable or continuous </a:t>
            </a:r>
            <a:r>
              <a:rPr sz="2200" b="1" spc="-10" dirty="0">
                <a:solidFill>
                  <a:srgbClr val="000066"/>
                </a:solidFill>
                <a:latin typeface="Arial"/>
                <a:cs typeface="Arial"/>
              </a:rPr>
              <a:t>oxygen</a:t>
            </a:r>
            <a:r>
              <a:rPr sz="2200" b="1" spc="110" dirty="0">
                <a:solidFill>
                  <a:srgbClr val="000066"/>
                </a:solidFill>
                <a:latin typeface="Arial"/>
                <a:cs typeface="Arial"/>
              </a:rPr>
              <a:t> </a:t>
            </a:r>
            <a:r>
              <a:rPr sz="2200" b="1" spc="-5" dirty="0">
                <a:solidFill>
                  <a:srgbClr val="000066"/>
                </a:solidFill>
                <a:latin typeface="Arial"/>
                <a:cs typeface="Arial"/>
              </a:rPr>
              <a:t>analyzers</a:t>
            </a:r>
            <a:endParaRPr sz="2200" dirty="0">
              <a:latin typeface="Arial"/>
              <a:cs typeface="Arial"/>
            </a:endParaRPr>
          </a:p>
        </p:txBody>
      </p:sp>
      <p:sp>
        <p:nvSpPr>
          <p:cNvPr id="12" name="object 12"/>
          <p:cNvSpPr/>
          <p:nvPr/>
        </p:nvSpPr>
        <p:spPr>
          <a:xfrm>
            <a:off x="1385316" y="361188"/>
            <a:ext cx="6717792" cy="902208"/>
          </a:xfrm>
          <a:prstGeom prst="rect">
            <a:avLst/>
          </a:prstGeom>
          <a:blipFill>
            <a:blip r:embed="rId2" cstate="print"/>
            <a:stretch>
              <a:fillRect/>
            </a:stretch>
          </a:blipFill>
        </p:spPr>
        <p:txBody>
          <a:bodyPr wrap="square" lIns="0" tIns="0" rIns="0" bIns="0" rtlCol="0"/>
          <a:lstStyle/>
          <a:p>
            <a:endParaRPr/>
          </a:p>
        </p:txBody>
      </p:sp>
      <p:sp>
        <p:nvSpPr>
          <p:cNvPr id="13" name="object 13"/>
          <p:cNvSpPr/>
          <p:nvPr/>
        </p:nvSpPr>
        <p:spPr>
          <a:xfrm>
            <a:off x="7566659" y="361188"/>
            <a:ext cx="649224" cy="902208"/>
          </a:xfrm>
          <a:prstGeom prst="rect">
            <a:avLst/>
          </a:prstGeom>
          <a:blipFill>
            <a:blip r:embed="rId3" cstate="print"/>
            <a:stretch>
              <a:fillRect/>
            </a:stretch>
          </a:blipFill>
        </p:spPr>
        <p:txBody>
          <a:bodyPr wrap="square" lIns="0" tIns="0" rIns="0" bIns="0" rtlCol="0"/>
          <a:lstStyle/>
          <a:p>
            <a:endParaRPr/>
          </a:p>
        </p:txBody>
      </p:sp>
      <p:sp>
        <p:nvSpPr>
          <p:cNvPr id="14" name="object 14"/>
          <p:cNvSpPr txBox="1">
            <a:spLocks noGrp="1"/>
          </p:cNvSpPr>
          <p:nvPr>
            <p:ph type="title"/>
          </p:nvPr>
        </p:nvSpPr>
        <p:spPr>
          <a:prstGeom prst="rect">
            <a:avLst/>
          </a:prstGeom>
        </p:spPr>
        <p:txBody>
          <a:bodyPr vert="horz" wrap="square" lIns="0" tIns="13335" rIns="0" bIns="0" rtlCol="0">
            <a:spAutoFit/>
          </a:bodyPr>
          <a:lstStyle/>
          <a:p>
            <a:pPr marL="329565">
              <a:lnSpc>
                <a:spcPct val="100000"/>
              </a:lnSpc>
              <a:spcBef>
                <a:spcPts val="105"/>
              </a:spcBef>
            </a:pPr>
            <a:r>
              <a:rPr dirty="0"/>
              <a:t>Energy </a:t>
            </a:r>
            <a:r>
              <a:rPr spc="-5" dirty="0"/>
              <a:t>Efficiency</a:t>
            </a:r>
            <a:r>
              <a:rPr spc="-114" dirty="0"/>
              <a:t> </a:t>
            </a:r>
            <a:r>
              <a:rPr dirty="0"/>
              <a:t>Opportunities</a:t>
            </a:r>
          </a:p>
        </p:txBody>
      </p:sp>
      <p:sp>
        <p:nvSpPr>
          <p:cNvPr id="15" name="object 15"/>
          <p:cNvSpPr txBox="1">
            <a:spLocks noGrp="1"/>
          </p:cNvSpPr>
          <p:nvPr>
            <p:ph type="sldNum" sz="quarter" idx="7"/>
          </p:nvPr>
        </p:nvSpPr>
        <p:spPr>
          <a:prstGeom prst="rect">
            <a:avLst/>
          </a:prstGeom>
        </p:spPr>
        <p:txBody>
          <a:bodyPr vert="horz" wrap="square" lIns="0" tIns="0" rIns="0" bIns="0" rtlCol="0">
            <a:spAutoFit/>
          </a:bodyPr>
          <a:lstStyle/>
          <a:p>
            <a:pPr marL="25400">
              <a:lnSpc>
                <a:spcPts val="1630"/>
              </a:lnSpc>
            </a:pPr>
            <a:fld id="{81D60167-4931-47E6-BA6A-407CBD079E47}" type="slidenum">
              <a:rPr dirty="0"/>
              <a:t>52</a:t>
            </a:fld>
            <a:endParaRPr dirty="0"/>
          </a:p>
        </p:txBody>
      </p:sp>
      <p:graphicFrame>
        <p:nvGraphicFramePr>
          <p:cNvPr id="10" name="Table 9"/>
          <p:cNvGraphicFramePr>
            <a:graphicFrameLocks noGrp="1"/>
          </p:cNvGraphicFramePr>
          <p:nvPr>
            <p:extLst>
              <p:ext uri="{D42A27DB-BD31-4B8C-83A1-F6EECF244321}">
                <p14:modId xmlns:p14="http://schemas.microsoft.com/office/powerpoint/2010/main" val="1987280438"/>
              </p:ext>
            </p:extLst>
          </p:nvPr>
        </p:nvGraphicFramePr>
        <p:xfrm>
          <a:off x="609599" y="4419600"/>
          <a:ext cx="8001001" cy="1892808"/>
        </p:xfrm>
        <a:graphic>
          <a:graphicData uri="http://schemas.openxmlformats.org/drawingml/2006/table">
            <a:tbl>
              <a:tblPr/>
              <a:tblGrid>
                <a:gridCol w="1600033"/>
                <a:gridCol w="1905167"/>
                <a:gridCol w="1294899"/>
                <a:gridCol w="1600033"/>
                <a:gridCol w="1600869"/>
              </a:tblGrid>
              <a:tr h="0">
                <a:tc>
                  <a:txBody>
                    <a:bodyPr/>
                    <a:lstStyle/>
                    <a:p>
                      <a:pPr marL="0" marR="0" algn="just">
                        <a:lnSpc>
                          <a:spcPct val="115000"/>
                        </a:lnSpc>
                        <a:spcBef>
                          <a:spcPts val="0"/>
                        </a:spcBef>
                        <a:spcAft>
                          <a:spcPts val="0"/>
                        </a:spcAft>
                      </a:pPr>
                      <a:r>
                        <a:rPr lang="en-US" sz="1800" b="1" dirty="0" smtClean="0">
                          <a:solidFill>
                            <a:srgbClr val="000000"/>
                          </a:solidFill>
                          <a:latin typeface="Calibri"/>
                          <a:ea typeface="Calibri"/>
                          <a:cs typeface="Times New Roman"/>
                        </a:rPr>
                        <a:t>Fuel0</a:t>
                      </a:r>
                      <a:endParaRPr lang="en-US" sz="1800" dirty="0">
                        <a:solidFill>
                          <a:srgbClr val="000000"/>
                        </a:solidFill>
                        <a:latin typeface="Calibri"/>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marL="0" marR="0" algn="l">
                        <a:lnSpc>
                          <a:spcPct val="115000"/>
                        </a:lnSpc>
                        <a:spcBef>
                          <a:spcPts val="0"/>
                        </a:spcBef>
                        <a:spcAft>
                          <a:spcPts val="0"/>
                        </a:spcAft>
                      </a:pPr>
                      <a:r>
                        <a:rPr lang="en-US" sz="1800" b="1" dirty="0">
                          <a:solidFill>
                            <a:srgbClr val="000000"/>
                          </a:solidFill>
                          <a:latin typeface="Calibri"/>
                          <a:ea typeface="Calibri"/>
                          <a:cs typeface="Times New Roman"/>
                        </a:rPr>
                        <a:t>% theoretical CO</a:t>
                      </a:r>
                      <a:r>
                        <a:rPr lang="en-US" sz="1800" b="1" baseline="-25000" dirty="0">
                          <a:solidFill>
                            <a:srgbClr val="000000"/>
                          </a:solidFill>
                          <a:latin typeface="Calibri"/>
                          <a:ea typeface="Calibri"/>
                          <a:cs typeface="Times New Roman"/>
                        </a:rPr>
                        <a:t>2</a:t>
                      </a:r>
                      <a:endParaRPr lang="en-US" sz="1800" dirty="0">
                        <a:solidFill>
                          <a:srgbClr val="000000"/>
                        </a:solidFill>
                        <a:latin typeface="Calibri"/>
                        <a:ea typeface="Calibri"/>
                        <a:cs typeface="Times New Roman"/>
                      </a:endParaRPr>
                    </a:p>
                    <a:p>
                      <a:pPr marL="0" marR="0" algn="l">
                        <a:lnSpc>
                          <a:spcPct val="115000"/>
                        </a:lnSpc>
                        <a:spcBef>
                          <a:spcPts val="0"/>
                        </a:spcBef>
                        <a:spcAft>
                          <a:spcPts val="0"/>
                        </a:spcAft>
                      </a:pPr>
                      <a:r>
                        <a:rPr lang="en-US" sz="1800" b="1" dirty="0">
                          <a:solidFill>
                            <a:srgbClr val="000000"/>
                          </a:solidFill>
                          <a:latin typeface="Calibri"/>
                          <a:ea typeface="Calibri"/>
                          <a:cs typeface="Times New Roman"/>
                        </a:rPr>
                        <a:t>(</a:t>
                      </a:r>
                      <a:r>
                        <a:rPr lang="en-US" sz="1800" b="1" dirty="0" smtClean="0">
                          <a:solidFill>
                            <a:srgbClr val="000000"/>
                          </a:solidFill>
                          <a:latin typeface="Calibri"/>
                          <a:ea typeface="Calibri"/>
                          <a:cs typeface="Times New Roman"/>
                        </a:rPr>
                        <a:t>dry basis </a:t>
                      </a:r>
                      <a:r>
                        <a:rPr lang="en-US" sz="1800" b="1" dirty="0">
                          <a:solidFill>
                            <a:srgbClr val="000000"/>
                          </a:solidFill>
                          <a:latin typeface="Calibri"/>
                          <a:ea typeface="Calibri"/>
                          <a:cs typeface="Times New Roman"/>
                        </a:rPr>
                        <a:t>max.)</a:t>
                      </a:r>
                      <a:endParaRPr lang="en-US" sz="1800" dirty="0">
                        <a:solidFill>
                          <a:srgbClr val="000000"/>
                        </a:solidFill>
                        <a:latin typeface="Calibri"/>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marL="0" marR="0" algn="just">
                        <a:lnSpc>
                          <a:spcPct val="115000"/>
                        </a:lnSpc>
                        <a:spcBef>
                          <a:spcPts val="0"/>
                        </a:spcBef>
                        <a:spcAft>
                          <a:spcPts val="0"/>
                        </a:spcAft>
                      </a:pPr>
                      <a:r>
                        <a:rPr lang="en-US" sz="1800" b="1" dirty="0">
                          <a:solidFill>
                            <a:srgbClr val="000000"/>
                          </a:solidFill>
                          <a:latin typeface="Calibri"/>
                          <a:ea typeface="Calibri"/>
                          <a:cs typeface="Times New Roman"/>
                        </a:rPr>
                        <a:t>Target CO</a:t>
                      </a:r>
                      <a:r>
                        <a:rPr lang="en-US" sz="1800" b="1" baseline="-25000" dirty="0">
                          <a:solidFill>
                            <a:srgbClr val="000000"/>
                          </a:solidFill>
                          <a:latin typeface="Calibri"/>
                          <a:ea typeface="Calibri"/>
                          <a:cs typeface="Times New Roman"/>
                        </a:rPr>
                        <a:t>2</a:t>
                      </a:r>
                      <a:r>
                        <a:rPr lang="en-US" sz="1800" b="1" dirty="0">
                          <a:solidFill>
                            <a:srgbClr val="000000"/>
                          </a:solidFill>
                          <a:latin typeface="Calibri"/>
                          <a:ea typeface="Calibri"/>
                          <a:cs typeface="Times New Roman"/>
                        </a:rPr>
                        <a:t>%</a:t>
                      </a:r>
                      <a:endParaRPr lang="en-US" sz="1800" dirty="0">
                        <a:solidFill>
                          <a:srgbClr val="000000"/>
                        </a:solidFill>
                        <a:latin typeface="Calibri"/>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marL="0" marR="0" algn="just">
                        <a:lnSpc>
                          <a:spcPct val="115000"/>
                        </a:lnSpc>
                        <a:spcBef>
                          <a:spcPts val="0"/>
                        </a:spcBef>
                        <a:spcAft>
                          <a:spcPts val="0"/>
                        </a:spcAft>
                      </a:pPr>
                      <a:r>
                        <a:rPr lang="en-US" sz="1800" b="1">
                          <a:solidFill>
                            <a:srgbClr val="000000"/>
                          </a:solidFill>
                          <a:latin typeface="Calibri"/>
                          <a:ea typeface="Calibri"/>
                          <a:cs typeface="Times New Roman"/>
                        </a:rPr>
                        <a:t>Target O</a:t>
                      </a:r>
                      <a:r>
                        <a:rPr lang="en-US" sz="1800" b="1" baseline="-25000">
                          <a:solidFill>
                            <a:srgbClr val="000000"/>
                          </a:solidFill>
                          <a:latin typeface="Calibri"/>
                          <a:ea typeface="Calibri"/>
                          <a:cs typeface="Times New Roman"/>
                        </a:rPr>
                        <a:t>2</a:t>
                      </a:r>
                      <a:endParaRPr lang="en-US" sz="1800">
                        <a:solidFill>
                          <a:srgbClr val="000000"/>
                        </a:solidFill>
                        <a:latin typeface="Calibri"/>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marL="0" marR="0" algn="just">
                        <a:lnSpc>
                          <a:spcPct val="115000"/>
                        </a:lnSpc>
                        <a:spcBef>
                          <a:spcPts val="0"/>
                        </a:spcBef>
                        <a:spcAft>
                          <a:spcPts val="0"/>
                        </a:spcAft>
                      </a:pPr>
                      <a:r>
                        <a:rPr lang="en-US" sz="1800" b="1">
                          <a:solidFill>
                            <a:srgbClr val="000000"/>
                          </a:solidFill>
                          <a:latin typeface="Calibri"/>
                          <a:ea typeface="Calibri"/>
                          <a:cs typeface="Times New Roman"/>
                        </a:rPr>
                        <a:t>% Excess Air</a:t>
                      </a:r>
                      <a:endParaRPr lang="en-US" sz="1800">
                        <a:solidFill>
                          <a:srgbClr val="000000"/>
                        </a:solidFill>
                        <a:latin typeface="Calibri"/>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r>
              <a:tr h="0">
                <a:tc>
                  <a:txBody>
                    <a:bodyPr/>
                    <a:lstStyle/>
                    <a:p>
                      <a:pPr marL="0" marR="0" algn="just">
                        <a:lnSpc>
                          <a:spcPct val="115000"/>
                        </a:lnSpc>
                        <a:spcBef>
                          <a:spcPts val="0"/>
                        </a:spcBef>
                        <a:spcAft>
                          <a:spcPts val="0"/>
                        </a:spcAft>
                      </a:pPr>
                      <a:r>
                        <a:rPr lang="en-US" sz="1800" b="1" dirty="0" smtClean="0">
                          <a:solidFill>
                            <a:srgbClr val="000000"/>
                          </a:solidFill>
                          <a:latin typeface="Calibri"/>
                          <a:ea typeface="Calibri"/>
                          <a:cs typeface="Times New Roman"/>
                        </a:rPr>
                        <a:t>Coal</a:t>
                      </a:r>
                      <a:endParaRPr lang="en-US" sz="1800" dirty="0">
                        <a:solidFill>
                          <a:srgbClr val="000000"/>
                        </a:solidFill>
                        <a:latin typeface="Calibri"/>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solidFill>
                      <a:schemeClr val="tx2">
                        <a:lumMod val="40000"/>
                        <a:lumOff val="60000"/>
                      </a:schemeClr>
                    </a:solidFill>
                  </a:tcPr>
                </a:tc>
                <a:tc>
                  <a:txBody>
                    <a:bodyPr/>
                    <a:lstStyle/>
                    <a:p>
                      <a:pPr marL="0" marR="0" algn="just">
                        <a:lnSpc>
                          <a:spcPct val="115000"/>
                        </a:lnSpc>
                        <a:spcBef>
                          <a:spcPts val="0"/>
                        </a:spcBef>
                        <a:spcAft>
                          <a:spcPts val="0"/>
                        </a:spcAft>
                      </a:pPr>
                      <a:r>
                        <a:rPr lang="en-US" sz="1800">
                          <a:solidFill>
                            <a:srgbClr val="000000"/>
                          </a:solidFill>
                          <a:latin typeface="Calibri"/>
                          <a:ea typeface="Calibri"/>
                          <a:cs typeface="Times New Roman"/>
                        </a:rPr>
                        <a:t>18.6</a:t>
                      </a:r>
                    </a:p>
                  </a:txBody>
                  <a:tcPr marL="68580" marR="68580" marT="0" marB="0">
                    <a:lnL>
                      <a:noFill/>
                    </a:lnL>
                    <a:lnR>
                      <a:noFill/>
                    </a:lnR>
                    <a:lnT w="12700" cap="flat" cmpd="sng" algn="ctr">
                      <a:solidFill>
                        <a:srgbClr val="000000"/>
                      </a:solidFill>
                      <a:prstDash val="solid"/>
                      <a:round/>
                      <a:headEnd type="none" w="med" len="med"/>
                      <a:tailEnd type="none" w="med" len="med"/>
                    </a:lnT>
                    <a:lnB>
                      <a:noFill/>
                    </a:lnB>
                    <a:solidFill>
                      <a:schemeClr val="tx2">
                        <a:lumMod val="40000"/>
                        <a:lumOff val="60000"/>
                      </a:schemeClr>
                    </a:solidFill>
                  </a:tcPr>
                </a:tc>
                <a:tc>
                  <a:txBody>
                    <a:bodyPr/>
                    <a:lstStyle/>
                    <a:p>
                      <a:pPr marL="0" marR="0" algn="just">
                        <a:lnSpc>
                          <a:spcPct val="115000"/>
                        </a:lnSpc>
                        <a:spcBef>
                          <a:spcPts val="0"/>
                        </a:spcBef>
                        <a:spcAft>
                          <a:spcPts val="0"/>
                        </a:spcAft>
                      </a:pPr>
                      <a:r>
                        <a:rPr lang="en-US" sz="1800" dirty="0">
                          <a:solidFill>
                            <a:srgbClr val="000000"/>
                          </a:solidFill>
                          <a:latin typeface="Calibri"/>
                          <a:ea typeface="Calibri"/>
                          <a:cs typeface="Times New Roman"/>
                        </a:rPr>
                        <a:t>12.0</a:t>
                      </a:r>
                    </a:p>
                  </a:txBody>
                  <a:tcPr marL="68580" marR="68580" marT="0" marB="0">
                    <a:lnL>
                      <a:noFill/>
                    </a:lnL>
                    <a:lnR>
                      <a:noFill/>
                    </a:lnR>
                    <a:lnT w="12700" cap="flat" cmpd="sng" algn="ctr">
                      <a:solidFill>
                        <a:srgbClr val="000000"/>
                      </a:solidFill>
                      <a:prstDash val="solid"/>
                      <a:round/>
                      <a:headEnd type="none" w="med" len="med"/>
                      <a:tailEnd type="none" w="med" len="med"/>
                    </a:lnT>
                    <a:lnB>
                      <a:noFill/>
                    </a:lnB>
                    <a:solidFill>
                      <a:schemeClr val="tx2">
                        <a:lumMod val="40000"/>
                        <a:lumOff val="60000"/>
                      </a:schemeClr>
                    </a:solidFill>
                  </a:tcPr>
                </a:tc>
                <a:tc>
                  <a:txBody>
                    <a:bodyPr/>
                    <a:lstStyle/>
                    <a:p>
                      <a:pPr marL="0" marR="0" algn="just">
                        <a:lnSpc>
                          <a:spcPct val="115000"/>
                        </a:lnSpc>
                        <a:spcBef>
                          <a:spcPts val="0"/>
                        </a:spcBef>
                        <a:spcAft>
                          <a:spcPts val="0"/>
                        </a:spcAft>
                      </a:pPr>
                      <a:r>
                        <a:rPr lang="en-US" sz="1800">
                          <a:solidFill>
                            <a:srgbClr val="000000"/>
                          </a:solidFill>
                          <a:latin typeface="Calibri"/>
                          <a:ea typeface="Calibri"/>
                          <a:cs typeface="Times New Roman"/>
                        </a:rPr>
                        <a:t>7.4</a:t>
                      </a:r>
                    </a:p>
                  </a:txBody>
                  <a:tcPr marL="68580" marR="68580" marT="0" marB="0">
                    <a:lnL>
                      <a:noFill/>
                    </a:lnL>
                    <a:lnR>
                      <a:noFill/>
                    </a:lnR>
                    <a:lnT w="12700" cap="flat" cmpd="sng" algn="ctr">
                      <a:solidFill>
                        <a:srgbClr val="000000"/>
                      </a:solidFill>
                      <a:prstDash val="solid"/>
                      <a:round/>
                      <a:headEnd type="none" w="med" len="med"/>
                      <a:tailEnd type="none" w="med" len="med"/>
                    </a:lnT>
                    <a:lnB>
                      <a:noFill/>
                    </a:lnB>
                    <a:solidFill>
                      <a:schemeClr val="tx2">
                        <a:lumMod val="40000"/>
                        <a:lumOff val="60000"/>
                      </a:schemeClr>
                    </a:solidFill>
                  </a:tcPr>
                </a:tc>
                <a:tc>
                  <a:txBody>
                    <a:bodyPr/>
                    <a:lstStyle/>
                    <a:p>
                      <a:pPr marL="0" marR="0" algn="just">
                        <a:lnSpc>
                          <a:spcPct val="115000"/>
                        </a:lnSpc>
                        <a:spcBef>
                          <a:spcPts val="0"/>
                        </a:spcBef>
                        <a:spcAft>
                          <a:spcPts val="0"/>
                        </a:spcAft>
                      </a:pPr>
                      <a:r>
                        <a:rPr lang="en-US" sz="1800">
                          <a:solidFill>
                            <a:srgbClr val="000000"/>
                          </a:solidFill>
                          <a:latin typeface="Calibri"/>
                          <a:ea typeface="Calibri"/>
                          <a:cs typeface="Times New Roman"/>
                        </a:rPr>
                        <a:t>54</a:t>
                      </a:r>
                    </a:p>
                  </a:txBody>
                  <a:tcPr marL="68580" marR="68580" marT="0" marB="0">
                    <a:lnL>
                      <a:noFill/>
                    </a:lnL>
                    <a:lnR>
                      <a:noFill/>
                    </a:lnR>
                    <a:lnT w="12700" cap="flat" cmpd="sng" algn="ctr">
                      <a:solidFill>
                        <a:srgbClr val="000000"/>
                      </a:solidFill>
                      <a:prstDash val="solid"/>
                      <a:round/>
                      <a:headEnd type="none" w="med" len="med"/>
                      <a:tailEnd type="none" w="med" len="med"/>
                    </a:lnT>
                    <a:lnB>
                      <a:noFill/>
                    </a:lnB>
                    <a:solidFill>
                      <a:schemeClr val="tx2">
                        <a:lumMod val="40000"/>
                        <a:lumOff val="60000"/>
                      </a:schemeClr>
                    </a:solidFill>
                  </a:tcPr>
                </a:tc>
              </a:tr>
              <a:tr h="0">
                <a:tc>
                  <a:txBody>
                    <a:bodyPr/>
                    <a:lstStyle/>
                    <a:p>
                      <a:pPr marL="0" marR="0" algn="just">
                        <a:lnSpc>
                          <a:spcPct val="115000"/>
                        </a:lnSpc>
                        <a:spcBef>
                          <a:spcPts val="0"/>
                        </a:spcBef>
                        <a:spcAft>
                          <a:spcPts val="0"/>
                        </a:spcAft>
                      </a:pPr>
                      <a:r>
                        <a:rPr lang="en-US" sz="1800" b="1">
                          <a:solidFill>
                            <a:srgbClr val="000000"/>
                          </a:solidFill>
                          <a:latin typeface="Calibri"/>
                          <a:ea typeface="Calibri"/>
                          <a:cs typeface="Times New Roman"/>
                        </a:rPr>
                        <a:t>Fuel Oil</a:t>
                      </a:r>
                      <a:endParaRPr lang="en-US" sz="1800">
                        <a:solidFill>
                          <a:srgbClr val="000000"/>
                        </a:solidFill>
                        <a:latin typeface="Calibri"/>
                        <a:ea typeface="Calibri"/>
                        <a:cs typeface="Times New Roman"/>
                      </a:endParaRPr>
                    </a:p>
                  </a:txBody>
                  <a:tcPr marL="68580" marR="68580" marT="0" marB="0">
                    <a:lnL>
                      <a:noFill/>
                    </a:lnL>
                    <a:lnR>
                      <a:noFill/>
                    </a:lnR>
                    <a:lnT>
                      <a:noFill/>
                    </a:lnT>
                    <a:lnB>
                      <a:noFill/>
                    </a:lnB>
                    <a:solidFill>
                      <a:schemeClr val="tx2">
                        <a:lumMod val="40000"/>
                        <a:lumOff val="60000"/>
                      </a:schemeClr>
                    </a:solidFill>
                  </a:tcPr>
                </a:tc>
                <a:tc>
                  <a:txBody>
                    <a:bodyPr/>
                    <a:lstStyle/>
                    <a:p>
                      <a:pPr marL="0" marR="0" algn="just">
                        <a:lnSpc>
                          <a:spcPct val="115000"/>
                        </a:lnSpc>
                        <a:spcBef>
                          <a:spcPts val="0"/>
                        </a:spcBef>
                        <a:spcAft>
                          <a:spcPts val="0"/>
                        </a:spcAft>
                      </a:pPr>
                      <a:r>
                        <a:rPr lang="en-US" sz="1800" dirty="0">
                          <a:solidFill>
                            <a:srgbClr val="000000"/>
                          </a:solidFill>
                          <a:latin typeface="Calibri"/>
                          <a:ea typeface="Calibri"/>
                          <a:cs typeface="Times New Roman"/>
                        </a:rPr>
                        <a:t>16.0</a:t>
                      </a:r>
                    </a:p>
                  </a:txBody>
                  <a:tcPr marL="68580" marR="68580" marT="0" marB="0">
                    <a:lnL>
                      <a:noFill/>
                    </a:lnL>
                    <a:lnR>
                      <a:noFill/>
                    </a:lnR>
                    <a:lnT>
                      <a:noFill/>
                    </a:lnT>
                    <a:lnB>
                      <a:noFill/>
                    </a:lnB>
                    <a:solidFill>
                      <a:schemeClr val="tx2">
                        <a:lumMod val="40000"/>
                        <a:lumOff val="60000"/>
                      </a:schemeClr>
                    </a:solidFill>
                  </a:tcPr>
                </a:tc>
                <a:tc>
                  <a:txBody>
                    <a:bodyPr/>
                    <a:lstStyle/>
                    <a:p>
                      <a:pPr marL="0" marR="0" algn="just">
                        <a:lnSpc>
                          <a:spcPct val="115000"/>
                        </a:lnSpc>
                        <a:spcBef>
                          <a:spcPts val="0"/>
                        </a:spcBef>
                        <a:spcAft>
                          <a:spcPts val="0"/>
                        </a:spcAft>
                      </a:pPr>
                      <a:r>
                        <a:rPr lang="en-US" sz="1800" dirty="0">
                          <a:solidFill>
                            <a:srgbClr val="000000"/>
                          </a:solidFill>
                          <a:latin typeface="Calibri"/>
                          <a:ea typeface="Calibri"/>
                          <a:cs typeface="Times New Roman"/>
                        </a:rPr>
                        <a:t>13.0</a:t>
                      </a:r>
                    </a:p>
                  </a:txBody>
                  <a:tcPr marL="68580" marR="68580" marT="0" marB="0">
                    <a:lnL>
                      <a:noFill/>
                    </a:lnL>
                    <a:lnR>
                      <a:noFill/>
                    </a:lnR>
                    <a:lnT>
                      <a:noFill/>
                    </a:lnT>
                    <a:lnB>
                      <a:noFill/>
                    </a:lnB>
                    <a:solidFill>
                      <a:schemeClr val="tx2">
                        <a:lumMod val="40000"/>
                        <a:lumOff val="60000"/>
                      </a:schemeClr>
                    </a:solidFill>
                  </a:tcPr>
                </a:tc>
                <a:tc>
                  <a:txBody>
                    <a:bodyPr/>
                    <a:lstStyle/>
                    <a:p>
                      <a:pPr marL="0" marR="0" algn="just">
                        <a:lnSpc>
                          <a:spcPct val="115000"/>
                        </a:lnSpc>
                        <a:spcBef>
                          <a:spcPts val="0"/>
                        </a:spcBef>
                        <a:spcAft>
                          <a:spcPts val="0"/>
                        </a:spcAft>
                      </a:pPr>
                      <a:r>
                        <a:rPr lang="en-US" sz="1800">
                          <a:solidFill>
                            <a:srgbClr val="000000"/>
                          </a:solidFill>
                          <a:latin typeface="Calibri"/>
                          <a:ea typeface="Calibri"/>
                          <a:cs typeface="Times New Roman"/>
                        </a:rPr>
                        <a:t>3.9</a:t>
                      </a:r>
                    </a:p>
                  </a:txBody>
                  <a:tcPr marL="68580" marR="68580" marT="0" marB="0">
                    <a:lnL>
                      <a:noFill/>
                    </a:lnL>
                    <a:lnR>
                      <a:noFill/>
                    </a:lnR>
                    <a:lnT>
                      <a:noFill/>
                    </a:lnT>
                    <a:lnB>
                      <a:noFill/>
                    </a:lnB>
                    <a:solidFill>
                      <a:schemeClr val="tx2">
                        <a:lumMod val="40000"/>
                        <a:lumOff val="60000"/>
                      </a:schemeClr>
                    </a:solidFill>
                  </a:tcPr>
                </a:tc>
                <a:tc>
                  <a:txBody>
                    <a:bodyPr/>
                    <a:lstStyle/>
                    <a:p>
                      <a:pPr marL="0" marR="0" algn="just">
                        <a:lnSpc>
                          <a:spcPct val="115000"/>
                        </a:lnSpc>
                        <a:spcBef>
                          <a:spcPts val="0"/>
                        </a:spcBef>
                        <a:spcAft>
                          <a:spcPts val="0"/>
                        </a:spcAft>
                      </a:pPr>
                      <a:r>
                        <a:rPr lang="en-US" sz="1800">
                          <a:solidFill>
                            <a:srgbClr val="000000"/>
                          </a:solidFill>
                          <a:latin typeface="Calibri"/>
                          <a:ea typeface="Calibri"/>
                          <a:cs typeface="Times New Roman"/>
                        </a:rPr>
                        <a:t>23</a:t>
                      </a:r>
                    </a:p>
                  </a:txBody>
                  <a:tcPr marL="68580" marR="68580" marT="0" marB="0">
                    <a:lnL>
                      <a:noFill/>
                    </a:lnL>
                    <a:lnR>
                      <a:noFill/>
                    </a:lnR>
                    <a:lnT>
                      <a:noFill/>
                    </a:lnT>
                    <a:lnB>
                      <a:noFill/>
                    </a:lnB>
                    <a:solidFill>
                      <a:schemeClr val="tx2">
                        <a:lumMod val="40000"/>
                        <a:lumOff val="60000"/>
                      </a:schemeClr>
                    </a:solidFill>
                  </a:tcPr>
                </a:tc>
              </a:tr>
              <a:tr h="0">
                <a:tc>
                  <a:txBody>
                    <a:bodyPr/>
                    <a:lstStyle/>
                    <a:p>
                      <a:pPr marL="0" marR="0" algn="just">
                        <a:lnSpc>
                          <a:spcPct val="115000"/>
                        </a:lnSpc>
                        <a:spcBef>
                          <a:spcPts val="0"/>
                        </a:spcBef>
                        <a:spcAft>
                          <a:spcPts val="0"/>
                        </a:spcAft>
                      </a:pPr>
                      <a:r>
                        <a:rPr lang="en-US" sz="1800" b="1">
                          <a:solidFill>
                            <a:srgbClr val="000000"/>
                          </a:solidFill>
                          <a:latin typeface="Calibri"/>
                          <a:ea typeface="Calibri"/>
                          <a:cs typeface="Times New Roman"/>
                        </a:rPr>
                        <a:t>Natural Gas</a:t>
                      </a:r>
                      <a:endParaRPr lang="en-US" sz="1800">
                        <a:solidFill>
                          <a:srgbClr val="000000"/>
                        </a:solidFill>
                        <a:latin typeface="Calibri"/>
                        <a:ea typeface="Calibri"/>
                        <a:cs typeface="Times New Roman"/>
                      </a:endParaRPr>
                    </a:p>
                  </a:txBody>
                  <a:tcPr marL="68580" marR="68580" marT="0" marB="0">
                    <a:lnL>
                      <a:noFill/>
                    </a:lnL>
                    <a:lnR>
                      <a:noFill/>
                    </a:lnR>
                    <a:lnT>
                      <a:noFill/>
                    </a:lnT>
                    <a:lnB>
                      <a:noFill/>
                    </a:lnB>
                    <a:solidFill>
                      <a:schemeClr val="tx2">
                        <a:lumMod val="40000"/>
                        <a:lumOff val="60000"/>
                      </a:schemeClr>
                    </a:solidFill>
                  </a:tcPr>
                </a:tc>
                <a:tc>
                  <a:txBody>
                    <a:bodyPr/>
                    <a:lstStyle/>
                    <a:p>
                      <a:pPr marL="0" marR="0" algn="just">
                        <a:lnSpc>
                          <a:spcPct val="115000"/>
                        </a:lnSpc>
                        <a:spcBef>
                          <a:spcPts val="0"/>
                        </a:spcBef>
                        <a:spcAft>
                          <a:spcPts val="0"/>
                        </a:spcAft>
                      </a:pPr>
                      <a:r>
                        <a:rPr lang="en-US" sz="1800" dirty="0">
                          <a:solidFill>
                            <a:srgbClr val="000000"/>
                          </a:solidFill>
                          <a:latin typeface="Calibri"/>
                          <a:ea typeface="Calibri"/>
                          <a:cs typeface="Times New Roman"/>
                        </a:rPr>
                        <a:t>11.7</a:t>
                      </a:r>
                    </a:p>
                  </a:txBody>
                  <a:tcPr marL="68580" marR="68580" marT="0" marB="0">
                    <a:lnL>
                      <a:noFill/>
                    </a:lnL>
                    <a:lnR>
                      <a:noFill/>
                    </a:lnR>
                    <a:lnT>
                      <a:noFill/>
                    </a:lnT>
                    <a:lnB>
                      <a:noFill/>
                    </a:lnB>
                    <a:solidFill>
                      <a:schemeClr val="tx2">
                        <a:lumMod val="40000"/>
                        <a:lumOff val="60000"/>
                      </a:schemeClr>
                    </a:solidFill>
                  </a:tcPr>
                </a:tc>
                <a:tc>
                  <a:txBody>
                    <a:bodyPr/>
                    <a:lstStyle/>
                    <a:p>
                      <a:pPr marL="0" marR="0" algn="just">
                        <a:lnSpc>
                          <a:spcPct val="115000"/>
                        </a:lnSpc>
                        <a:spcBef>
                          <a:spcPts val="0"/>
                        </a:spcBef>
                        <a:spcAft>
                          <a:spcPts val="0"/>
                        </a:spcAft>
                      </a:pPr>
                      <a:r>
                        <a:rPr lang="en-US" sz="1800" dirty="0">
                          <a:solidFill>
                            <a:srgbClr val="000000"/>
                          </a:solidFill>
                          <a:latin typeface="Calibri"/>
                          <a:ea typeface="Calibri"/>
                          <a:cs typeface="Times New Roman"/>
                        </a:rPr>
                        <a:t>10.0</a:t>
                      </a:r>
                    </a:p>
                  </a:txBody>
                  <a:tcPr marL="68580" marR="68580" marT="0" marB="0">
                    <a:lnL>
                      <a:noFill/>
                    </a:lnL>
                    <a:lnR>
                      <a:noFill/>
                    </a:lnR>
                    <a:lnT>
                      <a:noFill/>
                    </a:lnT>
                    <a:lnB>
                      <a:noFill/>
                    </a:lnB>
                    <a:solidFill>
                      <a:schemeClr val="tx2">
                        <a:lumMod val="40000"/>
                        <a:lumOff val="60000"/>
                      </a:schemeClr>
                    </a:solidFill>
                  </a:tcPr>
                </a:tc>
                <a:tc>
                  <a:txBody>
                    <a:bodyPr/>
                    <a:lstStyle/>
                    <a:p>
                      <a:pPr marL="0" marR="0" algn="just">
                        <a:lnSpc>
                          <a:spcPct val="115000"/>
                        </a:lnSpc>
                        <a:spcBef>
                          <a:spcPts val="0"/>
                        </a:spcBef>
                        <a:spcAft>
                          <a:spcPts val="0"/>
                        </a:spcAft>
                      </a:pPr>
                      <a:r>
                        <a:rPr lang="en-US" sz="1800">
                          <a:solidFill>
                            <a:srgbClr val="000000"/>
                          </a:solidFill>
                          <a:latin typeface="Calibri"/>
                          <a:ea typeface="Calibri"/>
                          <a:cs typeface="Times New Roman"/>
                        </a:rPr>
                        <a:t>3.1</a:t>
                      </a:r>
                    </a:p>
                  </a:txBody>
                  <a:tcPr marL="68580" marR="68580" marT="0" marB="0">
                    <a:lnL>
                      <a:noFill/>
                    </a:lnL>
                    <a:lnR>
                      <a:noFill/>
                    </a:lnR>
                    <a:lnT>
                      <a:noFill/>
                    </a:lnT>
                    <a:lnB>
                      <a:noFill/>
                    </a:lnB>
                    <a:solidFill>
                      <a:schemeClr val="tx2">
                        <a:lumMod val="40000"/>
                        <a:lumOff val="60000"/>
                      </a:schemeClr>
                    </a:solidFill>
                  </a:tcPr>
                </a:tc>
                <a:tc>
                  <a:txBody>
                    <a:bodyPr/>
                    <a:lstStyle/>
                    <a:p>
                      <a:pPr marL="0" marR="0" algn="just">
                        <a:lnSpc>
                          <a:spcPct val="115000"/>
                        </a:lnSpc>
                        <a:spcBef>
                          <a:spcPts val="0"/>
                        </a:spcBef>
                        <a:spcAft>
                          <a:spcPts val="0"/>
                        </a:spcAft>
                      </a:pPr>
                      <a:r>
                        <a:rPr lang="en-US" sz="1800">
                          <a:solidFill>
                            <a:srgbClr val="000000"/>
                          </a:solidFill>
                          <a:latin typeface="Calibri"/>
                          <a:ea typeface="Calibri"/>
                          <a:cs typeface="Times New Roman"/>
                        </a:rPr>
                        <a:t>17</a:t>
                      </a:r>
                    </a:p>
                  </a:txBody>
                  <a:tcPr marL="68580" marR="68580" marT="0" marB="0">
                    <a:lnL>
                      <a:noFill/>
                    </a:lnL>
                    <a:lnR>
                      <a:noFill/>
                    </a:lnR>
                    <a:lnT>
                      <a:noFill/>
                    </a:lnT>
                    <a:lnB>
                      <a:noFill/>
                    </a:lnB>
                    <a:solidFill>
                      <a:schemeClr val="tx2">
                        <a:lumMod val="40000"/>
                        <a:lumOff val="60000"/>
                      </a:schemeClr>
                    </a:solidFill>
                  </a:tcPr>
                </a:tc>
              </a:tr>
              <a:tr h="0">
                <a:tc>
                  <a:txBody>
                    <a:bodyPr/>
                    <a:lstStyle/>
                    <a:p>
                      <a:pPr marL="0" marR="0" algn="just">
                        <a:lnSpc>
                          <a:spcPct val="115000"/>
                        </a:lnSpc>
                        <a:spcBef>
                          <a:spcPts val="0"/>
                        </a:spcBef>
                        <a:spcAft>
                          <a:spcPts val="0"/>
                        </a:spcAft>
                      </a:pPr>
                      <a:r>
                        <a:rPr lang="en-US" sz="1800" b="1">
                          <a:solidFill>
                            <a:srgbClr val="000000"/>
                          </a:solidFill>
                          <a:latin typeface="Calibri"/>
                          <a:ea typeface="Calibri"/>
                          <a:cs typeface="Times New Roman"/>
                        </a:rPr>
                        <a:t>LPG</a:t>
                      </a:r>
                      <a:endParaRPr lang="en-US" sz="1800">
                        <a:solidFill>
                          <a:srgbClr val="000000"/>
                        </a:solidFill>
                        <a:latin typeface="Calibri"/>
                        <a:ea typeface="Calibri"/>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marL="0" marR="0" algn="just">
                        <a:lnSpc>
                          <a:spcPct val="115000"/>
                        </a:lnSpc>
                        <a:spcBef>
                          <a:spcPts val="0"/>
                        </a:spcBef>
                        <a:spcAft>
                          <a:spcPts val="0"/>
                        </a:spcAft>
                      </a:pPr>
                      <a:r>
                        <a:rPr lang="en-US" sz="1800" dirty="0">
                          <a:solidFill>
                            <a:srgbClr val="000000"/>
                          </a:solidFill>
                          <a:latin typeface="Calibri"/>
                          <a:ea typeface="Calibri"/>
                          <a:cs typeface="Times New Roman"/>
                        </a:rPr>
                        <a:t>14.0</a:t>
                      </a:r>
                    </a:p>
                  </a:txBody>
                  <a:tcPr marL="68580" marR="68580" marT="0" marB="0">
                    <a:lnL>
                      <a:noFill/>
                    </a:lnL>
                    <a:lnR>
                      <a:noFill/>
                    </a:lnR>
                    <a:lnT>
                      <a:noFill/>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marL="0" marR="0" algn="just">
                        <a:lnSpc>
                          <a:spcPct val="115000"/>
                        </a:lnSpc>
                        <a:spcBef>
                          <a:spcPts val="0"/>
                        </a:spcBef>
                        <a:spcAft>
                          <a:spcPts val="0"/>
                        </a:spcAft>
                      </a:pPr>
                      <a:r>
                        <a:rPr lang="en-US" sz="1800" dirty="0">
                          <a:solidFill>
                            <a:srgbClr val="000000"/>
                          </a:solidFill>
                          <a:latin typeface="Calibri"/>
                          <a:ea typeface="Calibri"/>
                          <a:cs typeface="Times New Roman"/>
                        </a:rPr>
                        <a:t>12.0</a:t>
                      </a:r>
                    </a:p>
                  </a:txBody>
                  <a:tcPr marL="68580" marR="68580" marT="0" marB="0">
                    <a:lnL>
                      <a:noFill/>
                    </a:lnL>
                    <a:lnR>
                      <a:noFill/>
                    </a:lnR>
                    <a:lnT>
                      <a:noFill/>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marL="0" marR="0" algn="just">
                        <a:lnSpc>
                          <a:spcPct val="115000"/>
                        </a:lnSpc>
                        <a:spcBef>
                          <a:spcPts val="0"/>
                        </a:spcBef>
                        <a:spcAft>
                          <a:spcPts val="0"/>
                        </a:spcAft>
                      </a:pPr>
                      <a:r>
                        <a:rPr lang="en-US" sz="1800">
                          <a:solidFill>
                            <a:srgbClr val="000000"/>
                          </a:solidFill>
                          <a:latin typeface="Calibri"/>
                          <a:ea typeface="Calibri"/>
                          <a:cs typeface="Times New Roman"/>
                        </a:rPr>
                        <a:t>3.0</a:t>
                      </a:r>
                    </a:p>
                  </a:txBody>
                  <a:tcPr marL="68580" marR="68580" marT="0" marB="0">
                    <a:lnL>
                      <a:noFill/>
                    </a:lnL>
                    <a:lnR>
                      <a:noFill/>
                    </a:lnR>
                    <a:lnT>
                      <a:noFill/>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marL="0" marR="0" algn="just">
                        <a:lnSpc>
                          <a:spcPct val="115000"/>
                        </a:lnSpc>
                        <a:spcBef>
                          <a:spcPts val="0"/>
                        </a:spcBef>
                        <a:spcAft>
                          <a:spcPts val="0"/>
                        </a:spcAft>
                      </a:pPr>
                      <a:r>
                        <a:rPr lang="en-US" sz="1800" dirty="0">
                          <a:solidFill>
                            <a:srgbClr val="000000"/>
                          </a:solidFill>
                          <a:latin typeface="Calibri"/>
                          <a:ea typeface="Calibri"/>
                          <a:cs typeface="Times New Roman"/>
                        </a:rPr>
                        <a:t>17</a:t>
                      </a:r>
                    </a:p>
                  </a:txBody>
                  <a:tcPr marL="68580" marR="68580" marT="0" marB="0">
                    <a:lnL>
                      <a:noFill/>
                    </a:lnL>
                    <a:lnR>
                      <a:noFill/>
                    </a:lnR>
                    <a:lnT>
                      <a:noFill/>
                    </a:lnT>
                    <a:lnB w="12700" cap="flat" cmpd="sng" algn="ctr">
                      <a:solidFill>
                        <a:srgbClr val="000000"/>
                      </a:solidFill>
                      <a:prstDash val="solid"/>
                      <a:round/>
                      <a:headEnd type="none" w="med" len="med"/>
                      <a:tailEnd type="none" w="med" len="med"/>
                    </a:lnB>
                    <a:solidFill>
                      <a:schemeClr val="tx2">
                        <a:lumMod val="40000"/>
                        <a:lumOff val="60000"/>
                      </a:schemeClr>
                    </a:solidFill>
                  </a:tcPr>
                </a:tc>
              </a:tr>
            </a:tbl>
          </a:graphicData>
        </a:graphic>
      </p:graphicFrame>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8"/>
          <p:cNvSpPr txBox="1"/>
          <p:nvPr/>
        </p:nvSpPr>
        <p:spPr>
          <a:xfrm>
            <a:off x="304800" y="812292"/>
            <a:ext cx="1328057" cy="686085"/>
          </a:xfrm>
          <a:prstGeom prst="rect">
            <a:avLst/>
          </a:prstGeom>
        </p:spPr>
        <p:txBody>
          <a:bodyPr vert="horz" wrap="square" lIns="0" tIns="237490" rIns="0" bIns="0" rtlCol="0">
            <a:spAutoFit/>
          </a:bodyPr>
          <a:lstStyle/>
          <a:p>
            <a:pPr marL="12700">
              <a:lnSpc>
                <a:spcPct val="100000"/>
              </a:lnSpc>
              <a:spcBef>
                <a:spcPts val="1870"/>
              </a:spcBef>
            </a:pPr>
            <a:r>
              <a:rPr lang="en-US" sz="2900" dirty="0" smtClean="0">
                <a:latin typeface="Arial"/>
                <a:cs typeface="Arial"/>
              </a:rPr>
              <a:t>Draft</a:t>
            </a:r>
            <a:endParaRPr sz="2900" dirty="0">
              <a:latin typeface="Arial"/>
              <a:cs typeface="Arial"/>
            </a:endParaRPr>
          </a:p>
        </p:txBody>
      </p:sp>
      <p:sp>
        <p:nvSpPr>
          <p:cNvPr id="12" name="object 12"/>
          <p:cNvSpPr/>
          <p:nvPr/>
        </p:nvSpPr>
        <p:spPr>
          <a:xfrm>
            <a:off x="1385316" y="361188"/>
            <a:ext cx="6717792" cy="902208"/>
          </a:xfrm>
          <a:prstGeom prst="rect">
            <a:avLst/>
          </a:prstGeom>
          <a:blipFill>
            <a:blip r:embed="rId2" cstate="print"/>
            <a:stretch>
              <a:fillRect/>
            </a:stretch>
          </a:blipFill>
        </p:spPr>
        <p:txBody>
          <a:bodyPr wrap="square" lIns="0" tIns="0" rIns="0" bIns="0" rtlCol="0"/>
          <a:lstStyle/>
          <a:p>
            <a:endParaRPr/>
          </a:p>
        </p:txBody>
      </p:sp>
      <p:sp>
        <p:nvSpPr>
          <p:cNvPr id="13" name="object 13"/>
          <p:cNvSpPr/>
          <p:nvPr/>
        </p:nvSpPr>
        <p:spPr>
          <a:xfrm>
            <a:off x="7566659" y="361188"/>
            <a:ext cx="649224" cy="902208"/>
          </a:xfrm>
          <a:prstGeom prst="rect">
            <a:avLst/>
          </a:prstGeom>
          <a:blipFill>
            <a:blip r:embed="rId3" cstate="print"/>
            <a:stretch>
              <a:fillRect/>
            </a:stretch>
          </a:blipFill>
        </p:spPr>
        <p:txBody>
          <a:bodyPr wrap="square" lIns="0" tIns="0" rIns="0" bIns="0" rtlCol="0"/>
          <a:lstStyle/>
          <a:p>
            <a:endParaRPr/>
          </a:p>
        </p:txBody>
      </p:sp>
      <p:sp>
        <p:nvSpPr>
          <p:cNvPr id="14" name="object 14"/>
          <p:cNvSpPr txBox="1">
            <a:spLocks noGrp="1"/>
          </p:cNvSpPr>
          <p:nvPr>
            <p:ph type="title"/>
          </p:nvPr>
        </p:nvSpPr>
        <p:spPr>
          <a:xfrm>
            <a:off x="1324610" y="476250"/>
            <a:ext cx="6523990" cy="514350"/>
          </a:xfrm>
          <a:prstGeom prst="rect">
            <a:avLst/>
          </a:prstGeom>
        </p:spPr>
        <p:txBody>
          <a:bodyPr vert="horz" wrap="square" lIns="0" tIns="13335" rIns="0" bIns="0" rtlCol="0">
            <a:spAutoFit/>
          </a:bodyPr>
          <a:lstStyle/>
          <a:p>
            <a:pPr marL="329565">
              <a:lnSpc>
                <a:spcPct val="100000"/>
              </a:lnSpc>
              <a:spcBef>
                <a:spcPts val="105"/>
              </a:spcBef>
            </a:pPr>
            <a:r>
              <a:rPr dirty="0"/>
              <a:t>Energy </a:t>
            </a:r>
            <a:r>
              <a:rPr spc="-5" dirty="0"/>
              <a:t>Efficiency</a:t>
            </a:r>
            <a:r>
              <a:rPr spc="-114" dirty="0"/>
              <a:t> </a:t>
            </a:r>
            <a:r>
              <a:rPr dirty="0"/>
              <a:t>Opportunities</a:t>
            </a:r>
          </a:p>
        </p:txBody>
      </p:sp>
      <p:sp>
        <p:nvSpPr>
          <p:cNvPr id="15" name="object 15"/>
          <p:cNvSpPr txBox="1">
            <a:spLocks noGrp="1"/>
          </p:cNvSpPr>
          <p:nvPr>
            <p:ph type="sldNum" sz="quarter" idx="7"/>
          </p:nvPr>
        </p:nvSpPr>
        <p:spPr>
          <a:prstGeom prst="rect">
            <a:avLst/>
          </a:prstGeom>
        </p:spPr>
        <p:txBody>
          <a:bodyPr vert="horz" wrap="square" lIns="0" tIns="0" rIns="0" bIns="0" rtlCol="0">
            <a:spAutoFit/>
          </a:bodyPr>
          <a:lstStyle/>
          <a:p>
            <a:pPr marL="25400">
              <a:lnSpc>
                <a:spcPts val="1630"/>
              </a:lnSpc>
            </a:pPr>
            <a:fld id="{81D60167-4931-47E6-BA6A-407CBD079E47}" type="slidenum">
              <a:rPr dirty="0"/>
              <a:t>53</a:t>
            </a:fld>
            <a:endParaRPr dirty="0"/>
          </a:p>
        </p:txBody>
      </p:sp>
      <p:sp>
        <p:nvSpPr>
          <p:cNvPr id="9" name="Rectangle 12"/>
          <p:cNvSpPr>
            <a:spLocks noGrp="1" noChangeArrowheads="1"/>
          </p:cNvSpPr>
          <p:nvPr>
            <p:ph type="body" idx="1"/>
          </p:nvPr>
        </p:nvSpPr>
        <p:spPr>
          <a:xfrm>
            <a:off x="152399" y="1524000"/>
            <a:ext cx="8915400" cy="5318379"/>
          </a:xfrm>
        </p:spPr>
        <p:txBody>
          <a:bodyPr/>
          <a:lstStyle/>
          <a:p>
            <a:pPr>
              <a:lnSpc>
                <a:spcPct val="90000"/>
              </a:lnSpc>
            </a:pPr>
            <a:r>
              <a:rPr lang="en-US" sz="2400" dirty="0">
                <a:latin typeface="+mn-lt"/>
                <a:cs typeface="Times New Roman" pitchFamily="18" charset="0"/>
              </a:rPr>
              <a:t>Natural Draft </a:t>
            </a:r>
          </a:p>
          <a:p>
            <a:pPr lvl="1">
              <a:lnSpc>
                <a:spcPct val="90000"/>
              </a:lnSpc>
            </a:pPr>
            <a:r>
              <a:rPr lang="en-US" sz="2400" dirty="0">
                <a:cs typeface="Times New Roman" pitchFamily="18" charset="0"/>
              </a:rPr>
              <a:t>It is the draft produced by a chimney alone. It is caused by the difference in weight between the column of hot gas inside the chimney and column of outside air of the same height and cross section </a:t>
            </a:r>
          </a:p>
          <a:p>
            <a:pPr>
              <a:lnSpc>
                <a:spcPct val="90000"/>
              </a:lnSpc>
            </a:pPr>
            <a:r>
              <a:rPr lang="en-US" sz="2400" dirty="0">
                <a:latin typeface="+mn-lt"/>
                <a:cs typeface="Times New Roman" pitchFamily="18" charset="0"/>
              </a:rPr>
              <a:t>Balanced Draft </a:t>
            </a:r>
          </a:p>
          <a:p>
            <a:pPr lvl="1">
              <a:lnSpc>
                <a:spcPct val="90000"/>
              </a:lnSpc>
            </a:pPr>
            <a:r>
              <a:rPr lang="en-US" sz="2400" dirty="0">
                <a:cs typeface="Times New Roman" pitchFamily="18" charset="0"/>
              </a:rPr>
              <a:t>Forced-draft (F-D) fan (blower) pushes air into the furnace and an induced-draft (I-D) fan draws gases into the chimney thereby providing draft to remove the gases from the boiler </a:t>
            </a:r>
          </a:p>
          <a:p>
            <a:pPr>
              <a:lnSpc>
                <a:spcPct val="90000"/>
              </a:lnSpc>
            </a:pPr>
            <a:r>
              <a:rPr lang="en-US" sz="2400" dirty="0">
                <a:latin typeface="+mn-lt"/>
                <a:cs typeface="Times New Roman" pitchFamily="18" charset="0"/>
              </a:rPr>
              <a:t>Induced Draft </a:t>
            </a:r>
          </a:p>
          <a:p>
            <a:pPr lvl="1">
              <a:lnSpc>
                <a:spcPct val="90000"/>
              </a:lnSpc>
            </a:pPr>
            <a:r>
              <a:rPr lang="en-US" sz="2400" dirty="0">
                <a:cs typeface="Times New Roman" pitchFamily="18" charset="0"/>
              </a:rPr>
              <a:t>An induced-draft fan draws enough draft for flow into the furnace, causing the products of combustion to discharge to atmosphere</a:t>
            </a:r>
          </a:p>
          <a:p>
            <a:pPr>
              <a:lnSpc>
                <a:spcPct val="90000"/>
              </a:lnSpc>
            </a:pPr>
            <a:r>
              <a:rPr lang="en-US" sz="2400" dirty="0">
                <a:latin typeface="+mn-lt"/>
                <a:cs typeface="Times New Roman" pitchFamily="18" charset="0"/>
              </a:rPr>
              <a:t>Forced Draft </a:t>
            </a:r>
          </a:p>
          <a:p>
            <a:pPr lvl="1">
              <a:lnSpc>
                <a:spcPct val="90000"/>
              </a:lnSpc>
            </a:pPr>
            <a:r>
              <a:rPr lang="en-US" sz="2400" dirty="0">
                <a:cs typeface="Times New Roman" pitchFamily="18" charset="0"/>
              </a:rPr>
              <a:t>The Forced draft system uses a fan to deliver the air to the furnace, forcing combustion products to flow through the unit and up the stack  </a:t>
            </a:r>
          </a:p>
        </p:txBody>
      </p:sp>
    </p:spTree>
    <p:extLst>
      <p:ext uri="{BB962C8B-B14F-4D97-AF65-F5344CB8AC3E}">
        <p14:creationId xmlns:p14="http://schemas.microsoft.com/office/powerpoint/2010/main" val="4272259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left)">
                                      <p:cBhvr>
                                        <p:cTn id="7" dur="500"/>
                                        <p:tgtEl>
                                          <p:spTgt spid="9">
                                            <p:txEl>
                                              <p:pRg st="0" end="0"/>
                                            </p:txEl>
                                          </p:spTgt>
                                        </p:tgtEl>
                                      </p:cBhvr>
                                    </p:animEffect>
                                  </p:childTnLst>
                                  <p:subTnLst>
                                    <p:animClr clrSpc="rgb" dir="cw">
                                      <p:cBhvr override="childStyle">
                                        <p:cTn dur="1" fill="hold" display="0" masterRel="nextClick" afterEffect="1"/>
                                        <p:tgtEl>
                                          <p:spTgt spid="9">
                                            <p:txEl>
                                              <p:pRg st="0" end="0"/>
                                            </p:txEl>
                                          </p:spTgt>
                                        </p:tgtEl>
                                        <p:attrNameLst>
                                          <p:attrName>ppt_c</p:attrName>
                                        </p:attrNameLst>
                                      </p:cBhvr>
                                      <p:to>
                                        <a:srgbClr val="808080"/>
                                      </p:to>
                                    </p:animClr>
                                  </p:subTnLst>
                                </p:cTn>
                              </p:par>
                              <p:par>
                                <p:cTn id="8" presetID="22" presetClass="entr" presetSubtype="8" fill="hold" grpId="0" nodeType="withEffect">
                                  <p:stCondLst>
                                    <p:cond delay="0"/>
                                  </p:stCondLst>
                                  <p:childTnLst>
                                    <p:set>
                                      <p:cBhvr>
                                        <p:cTn id="9" dur="1" fill="hold">
                                          <p:stCondLst>
                                            <p:cond delay="0"/>
                                          </p:stCondLst>
                                        </p:cTn>
                                        <p:tgtEl>
                                          <p:spTgt spid="9">
                                            <p:txEl>
                                              <p:pRg st="1" end="1"/>
                                            </p:txEl>
                                          </p:spTgt>
                                        </p:tgtEl>
                                        <p:attrNameLst>
                                          <p:attrName>style.visibility</p:attrName>
                                        </p:attrNameLst>
                                      </p:cBhvr>
                                      <p:to>
                                        <p:strVal val="visible"/>
                                      </p:to>
                                    </p:set>
                                    <p:animEffect transition="in" filter="wipe(left)">
                                      <p:cBhvr>
                                        <p:cTn id="10" dur="500"/>
                                        <p:tgtEl>
                                          <p:spTgt spid="9">
                                            <p:txEl>
                                              <p:pRg st="1" end="1"/>
                                            </p:txEl>
                                          </p:spTgt>
                                        </p:tgtEl>
                                      </p:cBhvr>
                                    </p:animEffect>
                                  </p:childTnLst>
                                  <p:subTnLst>
                                    <p:animClr clrSpc="rgb" dir="cw">
                                      <p:cBhvr override="childStyle">
                                        <p:cTn dur="1" fill="hold" display="0" masterRel="nextClick" afterEffect="1"/>
                                        <p:tgtEl>
                                          <p:spTgt spid="9">
                                            <p:txEl>
                                              <p:pRg st="1" end="1"/>
                                            </p:txEl>
                                          </p:spTgt>
                                        </p:tgtEl>
                                        <p:attrNameLst>
                                          <p:attrName>ppt_c</p:attrName>
                                        </p:attrNameLst>
                                      </p:cBhvr>
                                      <p:to>
                                        <a:srgbClr val="808080"/>
                                      </p:to>
                                    </p:animClr>
                                  </p:sub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animEffect transition="in" filter="wipe(left)">
                                      <p:cBhvr>
                                        <p:cTn id="15" dur="500"/>
                                        <p:tgtEl>
                                          <p:spTgt spid="9">
                                            <p:txEl>
                                              <p:pRg st="2" end="2"/>
                                            </p:txEl>
                                          </p:spTgt>
                                        </p:tgtEl>
                                      </p:cBhvr>
                                    </p:animEffect>
                                  </p:childTnLst>
                                  <p:subTnLst>
                                    <p:animClr clrSpc="rgb" dir="cw">
                                      <p:cBhvr override="childStyle">
                                        <p:cTn dur="1" fill="hold" display="0" masterRel="nextClick" afterEffect="1"/>
                                        <p:tgtEl>
                                          <p:spTgt spid="9">
                                            <p:txEl>
                                              <p:pRg st="2" end="2"/>
                                            </p:txEl>
                                          </p:spTgt>
                                        </p:tgtEl>
                                        <p:attrNameLst>
                                          <p:attrName>ppt_c</p:attrName>
                                        </p:attrNameLst>
                                      </p:cBhvr>
                                      <p:to>
                                        <a:srgbClr val="808080"/>
                                      </p:to>
                                    </p:animClr>
                                  </p:subTnLst>
                                </p:cTn>
                              </p:par>
                              <p:par>
                                <p:cTn id="16" presetID="22" presetClass="entr" presetSubtype="8" fill="hold" grpId="0" nodeType="withEffect">
                                  <p:stCondLst>
                                    <p:cond delay="0"/>
                                  </p:stCondLst>
                                  <p:childTnLst>
                                    <p:set>
                                      <p:cBhvr>
                                        <p:cTn id="17" dur="1" fill="hold">
                                          <p:stCondLst>
                                            <p:cond delay="0"/>
                                          </p:stCondLst>
                                        </p:cTn>
                                        <p:tgtEl>
                                          <p:spTgt spid="9">
                                            <p:txEl>
                                              <p:pRg st="3" end="3"/>
                                            </p:txEl>
                                          </p:spTgt>
                                        </p:tgtEl>
                                        <p:attrNameLst>
                                          <p:attrName>style.visibility</p:attrName>
                                        </p:attrNameLst>
                                      </p:cBhvr>
                                      <p:to>
                                        <p:strVal val="visible"/>
                                      </p:to>
                                    </p:set>
                                    <p:animEffect transition="in" filter="wipe(left)">
                                      <p:cBhvr>
                                        <p:cTn id="18" dur="500"/>
                                        <p:tgtEl>
                                          <p:spTgt spid="9">
                                            <p:txEl>
                                              <p:pRg st="3" end="3"/>
                                            </p:txEl>
                                          </p:spTgt>
                                        </p:tgtEl>
                                      </p:cBhvr>
                                    </p:animEffect>
                                  </p:childTnLst>
                                  <p:subTnLst>
                                    <p:animClr clrSpc="rgb" dir="cw">
                                      <p:cBhvr override="childStyle">
                                        <p:cTn dur="1" fill="hold" display="0" masterRel="nextClick" afterEffect="1"/>
                                        <p:tgtEl>
                                          <p:spTgt spid="9">
                                            <p:txEl>
                                              <p:pRg st="3" end="3"/>
                                            </p:txEl>
                                          </p:spTgt>
                                        </p:tgtEl>
                                        <p:attrNameLst>
                                          <p:attrName>ppt_c</p:attrName>
                                        </p:attrNameLst>
                                      </p:cBhvr>
                                      <p:to>
                                        <a:srgbClr val="808080"/>
                                      </p:to>
                                    </p:animClr>
                                  </p:sub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9">
                                            <p:txEl>
                                              <p:pRg st="4" end="4"/>
                                            </p:txEl>
                                          </p:spTgt>
                                        </p:tgtEl>
                                        <p:attrNameLst>
                                          <p:attrName>style.visibility</p:attrName>
                                        </p:attrNameLst>
                                      </p:cBhvr>
                                      <p:to>
                                        <p:strVal val="visible"/>
                                      </p:to>
                                    </p:set>
                                    <p:animEffect transition="in" filter="wipe(left)">
                                      <p:cBhvr>
                                        <p:cTn id="23" dur="500"/>
                                        <p:tgtEl>
                                          <p:spTgt spid="9">
                                            <p:txEl>
                                              <p:pRg st="4" end="4"/>
                                            </p:txEl>
                                          </p:spTgt>
                                        </p:tgtEl>
                                      </p:cBhvr>
                                    </p:animEffect>
                                  </p:childTnLst>
                                  <p:subTnLst>
                                    <p:animClr clrSpc="rgb" dir="cw">
                                      <p:cBhvr override="childStyle">
                                        <p:cTn dur="1" fill="hold" display="0" masterRel="nextClick" afterEffect="1"/>
                                        <p:tgtEl>
                                          <p:spTgt spid="9">
                                            <p:txEl>
                                              <p:pRg st="4" end="4"/>
                                            </p:txEl>
                                          </p:spTgt>
                                        </p:tgtEl>
                                        <p:attrNameLst>
                                          <p:attrName>ppt_c</p:attrName>
                                        </p:attrNameLst>
                                      </p:cBhvr>
                                      <p:to>
                                        <a:srgbClr val="808080"/>
                                      </p:to>
                                    </p:animClr>
                                  </p:subTnLst>
                                </p:cTn>
                              </p:par>
                              <p:par>
                                <p:cTn id="24" presetID="22" presetClass="entr" presetSubtype="8" fill="hold" grpId="0" nodeType="withEffect">
                                  <p:stCondLst>
                                    <p:cond delay="0"/>
                                  </p:stCondLst>
                                  <p:childTnLst>
                                    <p:set>
                                      <p:cBhvr>
                                        <p:cTn id="25" dur="1" fill="hold">
                                          <p:stCondLst>
                                            <p:cond delay="0"/>
                                          </p:stCondLst>
                                        </p:cTn>
                                        <p:tgtEl>
                                          <p:spTgt spid="9">
                                            <p:txEl>
                                              <p:pRg st="5" end="5"/>
                                            </p:txEl>
                                          </p:spTgt>
                                        </p:tgtEl>
                                        <p:attrNameLst>
                                          <p:attrName>style.visibility</p:attrName>
                                        </p:attrNameLst>
                                      </p:cBhvr>
                                      <p:to>
                                        <p:strVal val="visible"/>
                                      </p:to>
                                    </p:set>
                                    <p:animEffect transition="in" filter="wipe(left)">
                                      <p:cBhvr>
                                        <p:cTn id="26" dur="500"/>
                                        <p:tgtEl>
                                          <p:spTgt spid="9">
                                            <p:txEl>
                                              <p:pRg st="5" end="5"/>
                                            </p:txEl>
                                          </p:spTgt>
                                        </p:tgtEl>
                                      </p:cBhvr>
                                    </p:animEffect>
                                  </p:childTnLst>
                                  <p:subTnLst>
                                    <p:animClr clrSpc="rgb" dir="cw">
                                      <p:cBhvr override="childStyle">
                                        <p:cTn dur="1" fill="hold" display="0" masterRel="nextClick" afterEffect="1"/>
                                        <p:tgtEl>
                                          <p:spTgt spid="9">
                                            <p:txEl>
                                              <p:pRg st="5" end="5"/>
                                            </p:txEl>
                                          </p:spTgt>
                                        </p:tgtEl>
                                        <p:attrNameLst>
                                          <p:attrName>ppt_c</p:attrName>
                                        </p:attrNameLst>
                                      </p:cBhvr>
                                      <p:to>
                                        <a:srgbClr val="808080"/>
                                      </p:to>
                                    </p:animClr>
                                  </p:sub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9">
                                            <p:txEl>
                                              <p:pRg st="6" end="6"/>
                                            </p:txEl>
                                          </p:spTgt>
                                        </p:tgtEl>
                                        <p:attrNameLst>
                                          <p:attrName>style.visibility</p:attrName>
                                        </p:attrNameLst>
                                      </p:cBhvr>
                                      <p:to>
                                        <p:strVal val="visible"/>
                                      </p:to>
                                    </p:set>
                                    <p:animEffect transition="in" filter="wipe(left)">
                                      <p:cBhvr>
                                        <p:cTn id="31" dur="500"/>
                                        <p:tgtEl>
                                          <p:spTgt spid="9">
                                            <p:txEl>
                                              <p:pRg st="6" end="6"/>
                                            </p:txEl>
                                          </p:spTgt>
                                        </p:tgtEl>
                                      </p:cBhvr>
                                    </p:animEffect>
                                  </p:childTnLst>
                                  <p:subTnLst>
                                    <p:animClr clrSpc="rgb" dir="cw">
                                      <p:cBhvr override="childStyle">
                                        <p:cTn dur="1" fill="hold" display="0" masterRel="nextClick" afterEffect="1"/>
                                        <p:tgtEl>
                                          <p:spTgt spid="9">
                                            <p:txEl>
                                              <p:pRg st="6" end="6"/>
                                            </p:txEl>
                                          </p:spTgt>
                                        </p:tgtEl>
                                        <p:attrNameLst>
                                          <p:attrName>ppt_c</p:attrName>
                                        </p:attrNameLst>
                                      </p:cBhvr>
                                      <p:to>
                                        <a:srgbClr val="808080"/>
                                      </p:to>
                                    </p:animClr>
                                  </p:subTnLst>
                                </p:cTn>
                              </p:par>
                              <p:par>
                                <p:cTn id="32" presetID="22" presetClass="entr" presetSubtype="8" fill="hold" grpId="0" nodeType="withEffect">
                                  <p:stCondLst>
                                    <p:cond delay="0"/>
                                  </p:stCondLst>
                                  <p:childTnLst>
                                    <p:set>
                                      <p:cBhvr>
                                        <p:cTn id="33" dur="1" fill="hold">
                                          <p:stCondLst>
                                            <p:cond delay="0"/>
                                          </p:stCondLst>
                                        </p:cTn>
                                        <p:tgtEl>
                                          <p:spTgt spid="9">
                                            <p:txEl>
                                              <p:pRg st="7" end="7"/>
                                            </p:txEl>
                                          </p:spTgt>
                                        </p:tgtEl>
                                        <p:attrNameLst>
                                          <p:attrName>style.visibility</p:attrName>
                                        </p:attrNameLst>
                                      </p:cBhvr>
                                      <p:to>
                                        <p:strVal val="visible"/>
                                      </p:to>
                                    </p:set>
                                    <p:animEffect transition="in" filter="wipe(left)">
                                      <p:cBhvr>
                                        <p:cTn id="34" dur="500"/>
                                        <p:tgtEl>
                                          <p:spTgt spid="9">
                                            <p:txEl>
                                              <p:pRg st="7" end="7"/>
                                            </p:txEl>
                                          </p:spTgt>
                                        </p:tgtEl>
                                      </p:cBhvr>
                                    </p:animEffect>
                                  </p:childTnLst>
                                  <p:subTnLst>
                                    <p:animClr clrSpc="rgb" dir="cw">
                                      <p:cBhvr override="childStyle">
                                        <p:cTn dur="1" fill="hold" display="0" masterRel="nextClick" afterEffect="1"/>
                                        <p:tgtEl>
                                          <p:spTgt spid="9">
                                            <p:txEl>
                                              <p:pRg st="7" end="7"/>
                                            </p:txEl>
                                          </p:spTgt>
                                        </p:tgtEl>
                                        <p:attrNameLst>
                                          <p:attrName>ppt_c</p:attrName>
                                        </p:attrNameLst>
                                      </p:cBhvr>
                                      <p:to>
                                        <a:srgbClr val="808080"/>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autoUpdateAnimBg="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2800" dirty="0" smtClean="0"/>
              <a:t>Excess air Formula</a:t>
            </a:r>
            <a:endParaRPr lang="en-IN" sz="2800" dirty="0"/>
          </a:p>
        </p:txBody>
      </p:sp>
      <p:pic>
        <p:nvPicPr>
          <p:cNvPr id="4" name="Picture 3" descr="C:\Users\Dell\AppData\Local\Temp\SolidDocuments\SolidCapture\SolidCaptureImage168808734.png"/>
          <p:cNvPicPr/>
          <p:nvPr/>
        </p:nvPicPr>
        <p:blipFill>
          <a:blip r:embed="rId2" cstate="print"/>
          <a:srcRect/>
          <a:stretch>
            <a:fillRect/>
          </a:stretch>
        </p:blipFill>
        <p:spPr bwMode="auto">
          <a:xfrm>
            <a:off x="2987824" y="1772816"/>
            <a:ext cx="2664296" cy="1368152"/>
          </a:xfrm>
          <a:prstGeom prst="rect">
            <a:avLst/>
          </a:prstGeom>
          <a:noFill/>
          <a:ln w="9525">
            <a:noFill/>
            <a:miter lim="800000"/>
            <a:headEnd/>
            <a:tailEnd/>
          </a:ln>
        </p:spPr>
      </p:pic>
      <p:sp>
        <p:nvSpPr>
          <p:cNvPr id="5" name="Rectangle 4"/>
          <p:cNvSpPr/>
          <p:nvPr/>
        </p:nvSpPr>
        <p:spPr>
          <a:xfrm>
            <a:off x="1763688" y="3429000"/>
            <a:ext cx="5822107" cy="461665"/>
          </a:xfrm>
          <a:prstGeom prst="rect">
            <a:avLst/>
          </a:prstGeom>
        </p:spPr>
        <p:txBody>
          <a:bodyPr wrap="none">
            <a:spAutoFit/>
          </a:bodyPr>
          <a:lstStyle/>
          <a:p>
            <a:r>
              <a:rPr lang="en-IN" sz="2400" dirty="0"/>
              <a:t>O</a:t>
            </a:r>
            <a:r>
              <a:rPr lang="en-IN" sz="2400" baseline="-25000" dirty="0"/>
              <a:t>2</a:t>
            </a:r>
            <a:r>
              <a:rPr lang="en-IN" sz="2400" dirty="0"/>
              <a:t> = percentage of oxygen content in flue gas</a:t>
            </a:r>
          </a:p>
        </p:txBody>
      </p:sp>
    </p:spTree>
    <p:extLst>
      <p:ext uri="{BB962C8B-B14F-4D97-AF65-F5344CB8AC3E}">
        <p14:creationId xmlns:p14="http://schemas.microsoft.com/office/powerpoint/2010/main" val="168642307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0004" y="467055"/>
            <a:ext cx="6523990" cy="492443"/>
          </a:xfrm>
        </p:spPr>
        <p:txBody>
          <a:bodyPr/>
          <a:lstStyle/>
          <a:p>
            <a:pPr algn="ctr"/>
            <a:r>
              <a:rPr lang="en-US" dirty="0" smtClean="0">
                <a:solidFill>
                  <a:srgbClr val="002060"/>
                </a:solidFill>
                <a:latin typeface="+mn-lt"/>
              </a:rPr>
              <a:t>Excess Air Vs Loss</a:t>
            </a:r>
            <a:endParaRPr lang="en-US" dirty="0">
              <a:solidFill>
                <a:srgbClr val="002060"/>
              </a:solidFill>
              <a:latin typeface="+mn-lt"/>
            </a:endParaRPr>
          </a:p>
        </p:txBody>
      </p:sp>
      <p:pic>
        <p:nvPicPr>
          <p:cNvPr id="4" name="Picture 3" descr="C:\Users\Dell\AppData\Local\Temp\SolidDocuments\SolidCapture\SolidCaptureImage167345921.png"/>
          <p:cNvPicPr/>
          <p:nvPr/>
        </p:nvPicPr>
        <p:blipFill>
          <a:blip r:embed="rId2" cstate="print"/>
          <a:srcRect/>
          <a:stretch>
            <a:fillRect/>
          </a:stretch>
        </p:blipFill>
        <p:spPr bwMode="auto">
          <a:xfrm>
            <a:off x="1600200" y="1752600"/>
            <a:ext cx="5715000" cy="3335743"/>
          </a:xfrm>
          <a:prstGeom prst="rect">
            <a:avLst/>
          </a:prstGeom>
          <a:noFill/>
          <a:ln w="9525">
            <a:noFill/>
            <a:miter lim="800000"/>
            <a:headEnd/>
            <a:tailEnd/>
          </a:ln>
        </p:spPr>
      </p:pic>
    </p:spTree>
    <p:extLst>
      <p:ext uri="{BB962C8B-B14F-4D97-AF65-F5344CB8AC3E}">
        <p14:creationId xmlns:p14="http://schemas.microsoft.com/office/powerpoint/2010/main" val="276637234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b="1" dirty="0">
                <a:solidFill>
                  <a:srgbClr val="002060"/>
                </a:solidFill>
                <a:latin typeface="+mn-lt"/>
              </a:rPr>
              <a:t>Low Excess Air </a:t>
            </a:r>
            <a:r>
              <a:rPr lang="en-US" sz="3600" b="1" dirty="0" smtClean="0">
                <a:solidFill>
                  <a:srgbClr val="002060"/>
                </a:solidFill>
                <a:latin typeface="+mn-lt"/>
              </a:rPr>
              <a:t>Burner</a:t>
            </a:r>
            <a:endParaRPr lang="en-US" sz="3600" dirty="0">
              <a:solidFill>
                <a:srgbClr val="002060"/>
              </a:solidFill>
              <a:latin typeface="+mn-lt"/>
            </a:endParaRPr>
          </a:p>
        </p:txBody>
      </p:sp>
      <p:sp>
        <p:nvSpPr>
          <p:cNvPr id="3" name="Content Placeholder 2"/>
          <p:cNvSpPr>
            <a:spLocks noGrp="1"/>
          </p:cNvSpPr>
          <p:nvPr>
            <p:ph idx="1"/>
          </p:nvPr>
        </p:nvSpPr>
        <p:spPr>
          <a:xfrm>
            <a:off x="533400" y="1600200"/>
            <a:ext cx="7620000" cy="1524000"/>
          </a:xfrm>
        </p:spPr>
        <p:txBody>
          <a:bodyPr>
            <a:normAutofit fontScale="92500" lnSpcReduction="10000"/>
          </a:bodyPr>
          <a:lstStyle/>
          <a:p>
            <a:pPr algn="just"/>
            <a:r>
              <a:rPr lang="en-US" sz="2800" dirty="0" smtClean="0">
                <a:latin typeface="+mn-lt"/>
              </a:rPr>
              <a:t>Older burners require more excess air for combustion</a:t>
            </a:r>
          </a:p>
          <a:p>
            <a:pPr algn="just"/>
            <a:endParaRPr lang="en-US" sz="2800" dirty="0" smtClean="0">
              <a:latin typeface="+mn-lt"/>
            </a:endParaRPr>
          </a:p>
          <a:p>
            <a:pPr algn="just"/>
            <a:r>
              <a:rPr lang="en-US" sz="2800" dirty="0" smtClean="0">
                <a:latin typeface="+mn-lt"/>
              </a:rPr>
              <a:t>Low excess air burners not only operate with low excess air but improve combustion efficiency as well</a:t>
            </a:r>
            <a:endParaRPr lang="en-US" sz="9500" dirty="0">
              <a:latin typeface="+mn-lt"/>
            </a:endParaRPr>
          </a:p>
        </p:txBody>
      </p:sp>
      <p:pic>
        <p:nvPicPr>
          <p:cNvPr id="4" name="Picture 4" descr="http://www.ablecompany.com/images2/burner.jpg"/>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533400" y="3637802"/>
            <a:ext cx="3810000" cy="2417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descr="C:\Documents and Settings\Administrator\Desktop\NG\Fuel Oil and Natural Gas Burners_files\AxiFlow.gif"/>
          <p:cNvPicPr preferRelativeResize="0">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05400" y="3765839"/>
            <a:ext cx="3276600" cy="22894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8614846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304800"/>
            <a:ext cx="6523990" cy="553998"/>
          </a:xfrm>
        </p:spPr>
        <p:txBody>
          <a:bodyPr/>
          <a:lstStyle/>
          <a:p>
            <a:pPr algn="ctr"/>
            <a:r>
              <a:rPr lang="en-US" sz="3600" b="1" dirty="0">
                <a:solidFill>
                  <a:srgbClr val="002060"/>
                </a:solidFill>
                <a:latin typeface="+mn-lt"/>
              </a:rPr>
              <a:t>Flue Gas Loss</a:t>
            </a:r>
            <a:endParaRPr lang="en-US" sz="3600" dirty="0">
              <a:solidFill>
                <a:srgbClr val="002060"/>
              </a:solidFill>
              <a:latin typeface="+mn-lt"/>
            </a:endParaRPr>
          </a:p>
        </p:txBody>
      </p:sp>
      <p:sp>
        <p:nvSpPr>
          <p:cNvPr id="3" name="Content Placeholder 2"/>
          <p:cNvSpPr>
            <a:spLocks noGrp="1"/>
          </p:cNvSpPr>
          <p:nvPr>
            <p:ph idx="1"/>
          </p:nvPr>
        </p:nvSpPr>
        <p:spPr>
          <a:xfrm>
            <a:off x="457200" y="1219200"/>
            <a:ext cx="8229600" cy="1524000"/>
          </a:xfrm>
        </p:spPr>
        <p:txBody>
          <a:bodyPr>
            <a:normAutofit/>
          </a:bodyPr>
          <a:lstStyle/>
          <a:p>
            <a:pPr algn="just"/>
            <a:r>
              <a:rPr lang="en-US" sz="2400" dirty="0" smtClean="0">
                <a:latin typeface="+mn-lt"/>
              </a:rPr>
              <a:t>High excess air high flue gas loss</a:t>
            </a:r>
          </a:p>
          <a:p>
            <a:pPr algn="just"/>
            <a:endParaRPr lang="en-US" sz="2400" dirty="0" smtClean="0">
              <a:latin typeface="+mn-lt"/>
            </a:endParaRPr>
          </a:p>
          <a:p>
            <a:pPr algn="just"/>
            <a:r>
              <a:rPr lang="en-US" sz="2400" dirty="0" smtClean="0">
                <a:latin typeface="+mn-lt"/>
              </a:rPr>
              <a:t>Insufficient air-incomplete combustion and soot built-up</a:t>
            </a:r>
          </a:p>
          <a:p>
            <a:pPr algn="just"/>
            <a:r>
              <a:rPr lang="en-US" sz="2400" dirty="0" smtClean="0">
                <a:latin typeface="+mn-lt"/>
              </a:rPr>
              <a:t>Excess air norm- 10-15% (2-3% O</a:t>
            </a:r>
            <a:r>
              <a:rPr lang="en-US" sz="2400" baseline="-25000" dirty="0" smtClean="0">
                <a:latin typeface="+mn-lt"/>
              </a:rPr>
              <a:t>2</a:t>
            </a:r>
            <a:r>
              <a:rPr lang="en-US" sz="2400" dirty="0" smtClean="0">
                <a:latin typeface="+mn-lt"/>
              </a:rPr>
              <a:t>)</a:t>
            </a:r>
          </a:p>
          <a:p>
            <a:endParaRPr lang="en-US" sz="2400" dirty="0" smtClean="0"/>
          </a:p>
        </p:txBody>
      </p:sp>
      <p:graphicFrame>
        <p:nvGraphicFramePr>
          <p:cNvPr id="4" name="Table 3"/>
          <p:cNvGraphicFramePr>
            <a:graphicFrameLocks noGrp="1"/>
          </p:cNvGraphicFramePr>
          <p:nvPr>
            <p:extLst>
              <p:ext uri="{D42A27DB-BD31-4B8C-83A1-F6EECF244321}">
                <p14:modId xmlns:p14="http://schemas.microsoft.com/office/powerpoint/2010/main" val="1987641485"/>
              </p:ext>
            </p:extLst>
          </p:nvPr>
        </p:nvGraphicFramePr>
        <p:xfrm>
          <a:off x="457201" y="3048001"/>
          <a:ext cx="8305799" cy="3047999"/>
        </p:xfrm>
        <a:graphic>
          <a:graphicData uri="http://schemas.openxmlformats.org/drawingml/2006/table">
            <a:tbl>
              <a:tblPr firstRow="1" bandRow="1">
                <a:tableStyleId>{5C22544A-7EE6-4342-B048-85BDC9FD1C3A}</a:tableStyleId>
              </a:tblPr>
              <a:tblGrid>
                <a:gridCol w="1405738"/>
                <a:gridCol w="1205444"/>
                <a:gridCol w="1725474"/>
                <a:gridCol w="2296958"/>
                <a:gridCol w="1672185"/>
              </a:tblGrid>
              <a:tr h="1206433">
                <a:tc>
                  <a:txBody>
                    <a:bodyPr/>
                    <a:lstStyle/>
                    <a:p>
                      <a:pPr marL="0" marR="0" algn="ctr">
                        <a:lnSpc>
                          <a:spcPct val="120000"/>
                        </a:lnSpc>
                        <a:spcBef>
                          <a:spcPts val="0"/>
                        </a:spcBef>
                        <a:spcAft>
                          <a:spcPts val="0"/>
                        </a:spcAft>
                      </a:pPr>
                      <a:r>
                        <a:rPr lang="en-IN" sz="1800" dirty="0">
                          <a:effectLst/>
                        </a:rPr>
                        <a:t>Type of Fuel</a:t>
                      </a:r>
                      <a:endParaRPr lang="en-US" sz="1800" dirty="0">
                        <a:effectLst/>
                        <a:latin typeface="Calibri"/>
                        <a:ea typeface="Times New Roman"/>
                        <a:cs typeface="Times New Roman"/>
                      </a:endParaRPr>
                    </a:p>
                  </a:txBody>
                  <a:tcPr marL="0" marR="0" marT="0" marB="0" anchor="ctr"/>
                </a:tc>
                <a:tc>
                  <a:txBody>
                    <a:bodyPr/>
                    <a:lstStyle/>
                    <a:p>
                      <a:pPr marL="0" marR="0" algn="ctr">
                        <a:lnSpc>
                          <a:spcPct val="120000"/>
                        </a:lnSpc>
                        <a:spcBef>
                          <a:spcPts val="0"/>
                        </a:spcBef>
                        <a:spcAft>
                          <a:spcPts val="0"/>
                        </a:spcAft>
                      </a:pPr>
                      <a:r>
                        <a:rPr lang="en-IN" sz="1800" dirty="0">
                          <a:effectLst/>
                        </a:rPr>
                        <a:t>Oxygen</a:t>
                      </a:r>
                      <a:endParaRPr lang="en-US" sz="1800" dirty="0">
                        <a:effectLst/>
                      </a:endParaRPr>
                    </a:p>
                    <a:p>
                      <a:pPr marL="0" marR="0" algn="ctr">
                        <a:lnSpc>
                          <a:spcPct val="120000"/>
                        </a:lnSpc>
                        <a:spcBef>
                          <a:spcPts val="0"/>
                        </a:spcBef>
                        <a:spcAft>
                          <a:spcPts val="0"/>
                        </a:spcAft>
                      </a:pPr>
                      <a:r>
                        <a:rPr lang="en-IN" sz="1800" dirty="0">
                          <a:effectLst/>
                        </a:rPr>
                        <a:t>(%)</a:t>
                      </a:r>
                      <a:endParaRPr lang="en-US" sz="1800" dirty="0">
                        <a:effectLst/>
                        <a:latin typeface="Calibri"/>
                        <a:ea typeface="Times New Roman"/>
                        <a:cs typeface="Times New Roman"/>
                      </a:endParaRPr>
                    </a:p>
                  </a:txBody>
                  <a:tcPr marL="0" marR="0" marT="0" marB="0" anchor="ctr"/>
                </a:tc>
                <a:tc>
                  <a:txBody>
                    <a:bodyPr/>
                    <a:lstStyle/>
                    <a:p>
                      <a:pPr marL="0" marR="0" algn="ctr">
                        <a:lnSpc>
                          <a:spcPct val="120000"/>
                        </a:lnSpc>
                        <a:spcBef>
                          <a:spcPts val="0"/>
                        </a:spcBef>
                        <a:spcAft>
                          <a:spcPts val="0"/>
                        </a:spcAft>
                      </a:pPr>
                      <a:r>
                        <a:rPr lang="en-IN" sz="1800" dirty="0">
                          <a:effectLst/>
                        </a:rPr>
                        <a:t>Carbon dioxide</a:t>
                      </a:r>
                      <a:endParaRPr lang="en-US" sz="1800" dirty="0">
                        <a:effectLst/>
                      </a:endParaRPr>
                    </a:p>
                    <a:p>
                      <a:pPr marL="0" marR="0" algn="ctr">
                        <a:lnSpc>
                          <a:spcPct val="120000"/>
                        </a:lnSpc>
                        <a:spcBef>
                          <a:spcPts val="0"/>
                        </a:spcBef>
                        <a:spcAft>
                          <a:spcPts val="0"/>
                        </a:spcAft>
                      </a:pPr>
                      <a:r>
                        <a:rPr lang="en-IN" sz="1800" dirty="0">
                          <a:effectLst/>
                        </a:rPr>
                        <a:t>(%)</a:t>
                      </a:r>
                      <a:endParaRPr lang="en-US" sz="1800" dirty="0">
                        <a:effectLst/>
                        <a:latin typeface="Calibri"/>
                        <a:ea typeface="Times New Roman"/>
                        <a:cs typeface="Times New Roman"/>
                      </a:endParaRPr>
                    </a:p>
                  </a:txBody>
                  <a:tcPr marL="0" marR="0" marT="0" marB="0" anchor="ctr"/>
                </a:tc>
                <a:tc>
                  <a:txBody>
                    <a:bodyPr/>
                    <a:lstStyle/>
                    <a:p>
                      <a:pPr marL="0" marR="0" algn="ctr">
                        <a:lnSpc>
                          <a:spcPct val="120000"/>
                        </a:lnSpc>
                        <a:spcBef>
                          <a:spcPts val="0"/>
                        </a:spcBef>
                        <a:spcAft>
                          <a:spcPts val="0"/>
                        </a:spcAft>
                      </a:pPr>
                      <a:r>
                        <a:rPr lang="en-IN" sz="1800" dirty="0">
                          <a:effectLst/>
                        </a:rPr>
                        <a:t>Carbon monoxide (ppm)</a:t>
                      </a:r>
                      <a:endParaRPr lang="en-US" sz="1800" dirty="0">
                        <a:effectLst/>
                        <a:latin typeface="Calibri"/>
                        <a:ea typeface="Times New Roman"/>
                        <a:cs typeface="Times New Roman"/>
                      </a:endParaRPr>
                    </a:p>
                  </a:txBody>
                  <a:tcPr marL="0" marR="0" marT="0" marB="0" anchor="ctr"/>
                </a:tc>
                <a:tc>
                  <a:txBody>
                    <a:bodyPr/>
                    <a:lstStyle/>
                    <a:p>
                      <a:pPr marL="0" marR="0" algn="ctr">
                        <a:lnSpc>
                          <a:spcPct val="120000"/>
                        </a:lnSpc>
                        <a:spcBef>
                          <a:spcPts val="0"/>
                        </a:spcBef>
                        <a:spcAft>
                          <a:spcPts val="0"/>
                        </a:spcAft>
                      </a:pPr>
                      <a:r>
                        <a:rPr lang="en-IN" sz="1800" dirty="0">
                          <a:effectLst/>
                        </a:rPr>
                        <a:t>Excess air (%)</a:t>
                      </a:r>
                      <a:endParaRPr lang="en-US" sz="1800" dirty="0">
                        <a:effectLst/>
                        <a:latin typeface="Calibri"/>
                        <a:ea typeface="Times New Roman"/>
                        <a:cs typeface="Times New Roman"/>
                      </a:endParaRPr>
                    </a:p>
                  </a:txBody>
                  <a:tcPr marL="0" marR="0" marT="0" marB="0" anchor="ctr"/>
                </a:tc>
              </a:tr>
              <a:tr h="629824">
                <a:tc>
                  <a:txBody>
                    <a:bodyPr/>
                    <a:lstStyle/>
                    <a:p>
                      <a:pPr marL="0" marR="0" algn="ctr">
                        <a:lnSpc>
                          <a:spcPct val="120000"/>
                        </a:lnSpc>
                        <a:spcBef>
                          <a:spcPts val="0"/>
                        </a:spcBef>
                        <a:spcAft>
                          <a:spcPts val="0"/>
                        </a:spcAft>
                      </a:pPr>
                      <a:r>
                        <a:rPr lang="en-IN" sz="2000" dirty="0">
                          <a:effectLst/>
                        </a:rPr>
                        <a:t>Liquid fuel</a:t>
                      </a:r>
                      <a:endParaRPr lang="en-US" sz="2000" dirty="0">
                        <a:effectLst/>
                        <a:latin typeface="Calibri"/>
                        <a:ea typeface="Times New Roman"/>
                        <a:cs typeface="Times New Roman"/>
                      </a:endParaRPr>
                    </a:p>
                  </a:txBody>
                  <a:tcPr marL="0" marR="0" marT="0" marB="0" anchor="ctr"/>
                </a:tc>
                <a:tc>
                  <a:txBody>
                    <a:bodyPr/>
                    <a:lstStyle/>
                    <a:p>
                      <a:pPr marL="0" marR="635" algn="ctr">
                        <a:lnSpc>
                          <a:spcPct val="120000"/>
                        </a:lnSpc>
                        <a:spcBef>
                          <a:spcPts val="0"/>
                        </a:spcBef>
                        <a:spcAft>
                          <a:spcPts val="0"/>
                        </a:spcAft>
                      </a:pPr>
                      <a:r>
                        <a:rPr lang="en-IN" sz="2000" dirty="0">
                          <a:effectLst/>
                        </a:rPr>
                        <a:t>3–4</a:t>
                      </a:r>
                      <a:endParaRPr lang="en-US" sz="2000" dirty="0">
                        <a:effectLst/>
                        <a:latin typeface="Calibri"/>
                        <a:ea typeface="Times New Roman"/>
                        <a:cs typeface="Times New Roman"/>
                      </a:endParaRPr>
                    </a:p>
                  </a:txBody>
                  <a:tcPr marL="0" marR="0" marT="0" marB="0" anchor="ctr"/>
                </a:tc>
                <a:tc>
                  <a:txBody>
                    <a:bodyPr/>
                    <a:lstStyle/>
                    <a:p>
                      <a:pPr marL="0" marR="0" algn="ctr">
                        <a:lnSpc>
                          <a:spcPct val="120000"/>
                        </a:lnSpc>
                        <a:spcBef>
                          <a:spcPts val="0"/>
                        </a:spcBef>
                        <a:spcAft>
                          <a:spcPts val="0"/>
                        </a:spcAft>
                      </a:pPr>
                      <a:r>
                        <a:rPr lang="en-IN" sz="2000">
                          <a:effectLst/>
                        </a:rPr>
                        <a:t>12–14</a:t>
                      </a:r>
                      <a:endParaRPr lang="en-US" sz="2000">
                        <a:effectLst/>
                        <a:latin typeface="Calibri"/>
                        <a:ea typeface="Times New Roman"/>
                        <a:cs typeface="Times New Roman"/>
                      </a:endParaRPr>
                    </a:p>
                  </a:txBody>
                  <a:tcPr marL="0" marR="0" marT="0" marB="0" anchor="ctr"/>
                </a:tc>
                <a:tc>
                  <a:txBody>
                    <a:bodyPr/>
                    <a:lstStyle/>
                    <a:p>
                      <a:pPr marL="0" marR="0" algn="ctr">
                        <a:lnSpc>
                          <a:spcPct val="120000"/>
                        </a:lnSpc>
                        <a:spcBef>
                          <a:spcPts val="0"/>
                        </a:spcBef>
                        <a:spcAft>
                          <a:spcPts val="0"/>
                        </a:spcAft>
                      </a:pPr>
                      <a:r>
                        <a:rPr lang="en-IN" sz="2000">
                          <a:effectLst/>
                        </a:rPr>
                        <a:t>&lt;200</a:t>
                      </a:r>
                      <a:endParaRPr lang="en-US" sz="2000">
                        <a:effectLst/>
                        <a:latin typeface="Calibri"/>
                        <a:ea typeface="Times New Roman"/>
                        <a:cs typeface="Times New Roman"/>
                      </a:endParaRPr>
                    </a:p>
                  </a:txBody>
                  <a:tcPr marL="0" marR="0" marT="0" marB="0" anchor="ctr"/>
                </a:tc>
                <a:tc>
                  <a:txBody>
                    <a:bodyPr/>
                    <a:lstStyle/>
                    <a:p>
                      <a:pPr marL="0" marR="43180" algn="ctr">
                        <a:lnSpc>
                          <a:spcPct val="120000"/>
                        </a:lnSpc>
                        <a:spcBef>
                          <a:spcPts val="0"/>
                        </a:spcBef>
                        <a:spcAft>
                          <a:spcPts val="0"/>
                        </a:spcAft>
                      </a:pPr>
                      <a:r>
                        <a:rPr lang="en-IN" sz="2000" dirty="0">
                          <a:effectLst/>
                        </a:rPr>
                        <a:t>10–20</a:t>
                      </a:r>
                      <a:endParaRPr lang="en-US" sz="2000" dirty="0">
                        <a:effectLst/>
                        <a:latin typeface="Calibri"/>
                        <a:ea typeface="Times New Roman"/>
                        <a:cs typeface="Times New Roman"/>
                      </a:endParaRPr>
                    </a:p>
                  </a:txBody>
                  <a:tcPr marL="0" marR="0" marT="0" marB="0" anchor="ctr"/>
                </a:tc>
              </a:tr>
              <a:tr h="605871">
                <a:tc>
                  <a:txBody>
                    <a:bodyPr/>
                    <a:lstStyle/>
                    <a:p>
                      <a:pPr marL="0" marR="0" algn="ctr">
                        <a:lnSpc>
                          <a:spcPct val="120000"/>
                        </a:lnSpc>
                        <a:spcBef>
                          <a:spcPts val="0"/>
                        </a:spcBef>
                        <a:spcAft>
                          <a:spcPts val="0"/>
                        </a:spcAft>
                      </a:pPr>
                      <a:r>
                        <a:rPr lang="en-IN" sz="2000">
                          <a:effectLst/>
                        </a:rPr>
                        <a:t>Gas fuel</a:t>
                      </a:r>
                      <a:endParaRPr lang="en-US" sz="2000">
                        <a:effectLst/>
                        <a:latin typeface="Calibri"/>
                        <a:ea typeface="Times New Roman"/>
                        <a:cs typeface="Times New Roman"/>
                      </a:endParaRPr>
                    </a:p>
                  </a:txBody>
                  <a:tcPr marL="0" marR="0" marT="0" marB="0" anchor="ctr"/>
                </a:tc>
                <a:tc>
                  <a:txBody>
                    <a:bodyPr/>
                    <a:lstStyle/>
                    <a:p>
                      <a:pPr marL="0" marR="635" algn="ctr">
                        <a:lnSpc>
                          <a:spcPct val="120000"/>
                        </a:lnSpc>
                        <a:spcBef>
                          <a:spcPts val="0"/>
                        </a:spcBef>
                        <a:spcAft>
                          <a:spcPts val="0"/>
                        </a:spcAft>
                      </a:pPr>
                      <a:r>
                        <a:rPr lang="en-IN" sz="2000" dirty="0">
                          <a:effectLst/>
                        </a:rPr>
                        <a:t>1–2</a:t>
                      </a:r>
                      <a:endParaRPr lang="en-US" sz="2000" dirty="0">
                        <a:effectLst/>
                        <a:latin typeface="Calibri"/>
                        <a:ea typeface="Times New Roman"/>
                        <a:cs typeface="Times New Roman"/>
                      </a:endParaRPr>
                    </a:p>
                  </a:txBody>
                  <a:tcPr marL="0" marR="0" marT="0" marB="0" anchor="ctr"/>
                </a:tc>
                <a:tc>
                  <a:txBody>
                    <a:bodyPr/>
                    <a:lstStyle/>
                    <a:p>
                      <a:pPr marL="0" marR="0" algn="ctr">
                        <a:lnSpc>
                          <a:spcPct val="120000"/>
                        </a:lnSpc>
                        <a:spcBef>
                          <a:spcPts val="0"/>
                        </a:spcBef>
                        <a:spcAft>
                          <a:spcPts val="0"/>
                        </a:spcAft>
                      </a:pPr>
                      <a:r>
                        <a:rPr lang="en-IN" sz="2000" dirty="0">
                          <a:effectLst/>
                        </a:rPr>
                        <a:t>9–10</a:t>
                      </a:r>
                      <a:endParaRPr lang="en-US" sz="2000" dirty="0">
                        <a:effectLst/>
                        <a:latin typeface="Calibri"/>
                        <a:ea typeface="Times New Roman"/>
                        <a:cs typeface="Times New Roman"/>
                      </a:endParaRPr>
                    </a:p>
                  </a:txBody>
                  <a:tcPr marL="0" marR="0" marT="0" marB="0" anchor="ctr"/>
                </a:tc>
                <a:tc>
                  <a:txBody>
                    <a:bodyPr/>
                    <a:lstStyle/>
                    <a:p>
                      <a:pPr marL="0" marR="0" algn="ctr">
                        <a:lnSpc>
                          <a:spcPct val="120000"/>
                        </a:lnSpc>
                        <a:spcBef>
                          <a:spcPts val="0"/>
                        </a:spcBef>
                        <a:spcAft>
                          <a:spcPts val="0"/>
                        </a:spcAft>
                      </a:pPr>
                      <a:r>
                        <a:rPr lang="en-IN" sz="2000">
                          <a:effectLst/>
                        </a:rPr>
                        <a:t>&lt;200</a:t>
                      </a:r>
                      <a:endParaRPr lang="en-US" sz="2000">
                        <a:effectLst/>
                        <a:latin typeface="Calibri"/>
                        <a:ea typeface="Times New Roman"/>
                        <a:cs typeface="Times New Roman"/>
                      </a:endParaRPr>
                    </a:p>
                  </a:txBody>
                  <a:tcPr marL="0" marR="0" marT="0" marB="0" anchor="ctr"/>
                </a:tc>
                <a:tc>
                  <a:txBody>
                    <a:bodyPr/>
                    <a:lstStyle/>
                    <a:p>
                      <a:pPr marL="0" marR="43180" algn="ctr">
                        <a:lnSpc>
                          <a:spcPct val="120000"/>
                        </a:lnSpc>
                        <a:spcBef>
                          <a:spcPts val="0"/>
                        </a:spcBef>
                        <a:spcAft>
                          <a:spcPts val="0"/>
                        </a:spcAft>
                      </a:pPr>
                      <a:r>
                        <a:rPr lang="en-IN" sz="2000">
                          <a:effectLst/>
                        </a:rPr>
                        <a:t>10–20</a:t>
                      </a:r>
                      <a:endParaRPr lang="en-US" sz="2000">
                        <a:effectLst/>
                        <a:latin typeface="Calibri"/>
                        <a:ea typeface="Times New Roman"/>
                        <a:cs typeface="Times New Roman"/>
                      </a:endParaRPr>
                    </a:p>
                  </a:txBody>
                  <a:tcPr marL="0" marR="0" marT="0" marB="0" anchor="ctr"/>
                </a:tc>
              </a:tr>
              <a:tr h="605871">
                <a:tc>
                  <a:txBody>
                    <a:bodyPr/>
                    <a:lstStyle/>
                    <a:p>
                      <a:pPr marL="0" marR="0" algn="ctr">
                        <a:lnSpc>
                          <a:spcPct val="120000"/>
                        </a:lnSpc>
                        <a:spcBef>
                          <a:spcPts val="0"/>
                        </a:spcBef>
                        <a:spcAft>
                          <a:spcPts val="0"/>
                        </a:spcAft>
                      </a:pPr>
                      <a:r>
                        <a:rPr lang="en-IN" sz="2000">
                          <a:effectLst/>
                        </a:rPr>
                        <a:t>Solid fuel</a:t>
                      </a:r>
                      <a:endParaRPr lang="en-US" sz="2000">
                        <a:effectLst/>
                        <a:latin typeface="Calibri"/>
                        <a:ea typeface="Times New Roman"/>
                        <a:cs typeface="Times New Roman"/>
                      </a:endParaRPr>
                    </a:p>
                  </a:txBody>
                  <a:tcPr marL="0" marR="0" marT="0" marB="0" anchor="ctr"/>
                </a:tc>
                <a:tc>
                  <a:txBody>
                    <a:bodyPr/>
                    <a:lstStyle/>
                    <a:p>
                      <a:pPr marL="0" marR="0" algn="ctr">
                        <a:lnSpc>
                          <a:spcPct val="120000"/>
                        </a:lnSpc>
                        <a:spcBef>
                          <a:spcPts val="0"/>
                        </a:spcBef>
                        <a:spcAft>
                          <a:spcPts val="0"/>
                        </a:spcAft>
                      </a:pPr>
                      <a:r>
                        <a:rPr lang="en-IN" sz="2000">
                          <a:effectLst/>
                        </a:rPr>
                        <a:t>12–13</a:t>
                      </a:r>
                      <a:endParaRPr lang="en-US" sz="2000">
                        <a:effectLst/>
                        <a:latin typeface="Calibri"/>
                        <a:ea typeface="Times New Roman"/>
                        <a:cs typeface="Times New Roman"/>
                      </a:endParaRPr>
                    </a:p>
                  </a:txBody>
                  <a:tcPr marL="0" marR="0" marT="0" marB="0" anchor="ctr"/>
                </a:tc>
                <a:tc>
                  <a:txBody>
                    <a:bodyPr/>
                    <a:lstStyle/>
                    <a:p>
                      <a:pPr marL="0" marR="0" algn="ctr">
                        <a:lnSpc>
                          <a:spcPct val="120000"/>
                        </a:lnSpc>
                        <a:spcBef>
                          <a:spcPts val="0"/>
                        </a:spcBef>
                        <a:spcAft>
                          <a:spcPts val="0"/>
                        </a:spcAft>
                      </a:pPr>
                      <a:r>
                        <a:rPr lang="en-IN" sz="2000" dirty="0">
                          <a:effectLst/>
                        </a:rPr>
                        <a:t>12–13</a:t>
                      </a:r>
                      <a:endParaRPr lang="en-US" sz="2000" dirty="0">
                        <a:effectLst/>
                        <a:latin typeface="Calibri"/>
                        <a:ea typeface="Times New Roman"/>
                        <a:cs typeface="Times New Roman"/>
                      </a:endParaRPr>
                    </a:p>
                  </a:txBody>
                  <a:tcPr marL="0" marR="0" marT="0" marB="0" anchor="ctr"/>
                </a:tc>
                <a:tc>
                  <a:txBody>
                    <a:bodyPr/>
                    <a:lstStyle/>
                    <a:p>
                      <a:pPr marL="0" marR="0" algn="ctr">
                        <a:lnSpc>
                          <a:spcPct val="120000"/>
                        </a:lnSpc>
                        <a:spcBef>
                          <a:spcPts val="0"/>
                        </a:spcBef>
                        <a:spcAft>
                          <a:spcPts val="0"/>
                        </a:spcAft>
                      </a:pPr>
                      <a:r>
                        <a:rPr lang="en-IN" sz="2000" dirty="0">
                          <a:effectLst/>
                        </a:rPr>
                        <a:t>&lt;200</a:t>
                      </a:r>
                      <a:endParaRPr lang="en-US" sz="2000" dirty="0">
                        <a:effectLst/>
                        <a:latin typeface="Calibri"/>
                        <a:ea typeface="Times New Roman"/>
                        <a:cs typeface="Times New Roman"/>
                      </a:endParaRPr>
                    </a:p>
                  </a:txBody>
                  <a:tcPr marL="0" marR="0" marT="0" marB="0" anchor="ctr"/>
                </a:tc>
                <a:tc>
                  <a:txBody>
                    <a:bodyPr/>
                    <a:lstStyle/>
                    <a:p>
                      <a:pPr marL="0" marR="43180" algn="ctr">
                        <a:lnSpc>
                          <a:spcPct val="120000"/>
                        </a:lnSpc>
                        <a:spcBef>
                          <a:spcPts val="0"/>
                        </a:spcBef>
                        <a:spcAft>
                          <a:spcPts val="0"/>
                        </a:spcAft>
                      </a:pPr>
                      <a:r>
                        <a:rPr lang="en-IN" sz="2000" dirty="0">
                          <a:effectLst/>
                        </a:rPr>
                        <a:t>50–70</a:t>
                      </a:r>
                      <a:endParaRPr lang="en-US" sz="2000" dirty="0">
                        <a:effectLst/>
                        <a:latin typeface="Calibri"/>
                        <a:ea typeface="Times New Roman"/>
                        <a:cs typeface="Times New Roman"/>
                      </a:endParaRPr>
                    </a:p>
                  </a:txBody>
                  <a:tcPr marL="0" marR="0" marT="0" marB="0" anchor="ctr"/>
                </a:tc>
              </a:tr>
            </a:tbl>
          </a:graphicData>
        </a:graphic>
      </p:graphicFrame>
    </p:spTree>
    <p:extLst>
      <p:ext uri="{BB962C8B-B14F-4D97-AF65-F5344CB8AC3E}">
        <p14:creationId xmlns:p14="http://schemas.microsoft.com/office/powerpoint/2010/main" val="254468672"/>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0004" y="467055"/>
            <a:ext cx="6523990" cy="553998"/>
          </a:xfrm>
        </p:spPr>
        <p:txBody>
          <a:bodyPr/>
          <a:lstStyle/>
          <a:p>
            <a:pPr algn="ctr"/>
            <a:r>
              <a:rPr lang="en-US" sz="3600" b="1" dirty="0" smtClean="0">
                <a:solidFill>
                  <a:srgbClr val="002060"/>
                </a:solidFill>
                <a:latin typeface="+mn-lt"/>
              </a:rPr>
              <a:t>Oxygen Trim System</a:t>
            </a:r>
            <a:endParaRPr lang="en-US" sz="3600" dirty="0">
              <a:solidFill>
                <a:srgbClr val="002060"/>
              </a:solidFill>
              <a:latin typeface="+mn-lt"/>
            </a:endParaRPr>
          </a:p>
        </p:txBody>
      </p:sp>
      <p:sp>
        <p:nvSpPr>
          <p:cNvPr id="3" name="Content Placeholder 2"/>
          <p:cNvSpPr>
            <a:spLocks noGrp="1"/>
          </p:cNvSpPr>
          <p:nvPr>
            <p:ph idx="1"/>
          </p:nvPr>
        </p:nvSpPr>
        <p:spPr>
          <a:xfrm>
            <a:off x="304800" y="1600200"/>
            <a:ext cx="5029200" cy="4419599"/>
          </a:xfrm>
        </p:spPr>
        <p:txBody>
          <a:bodyPr>
            <a:normAutofit fontScale="25000" lnSpcReduction="20000"/>
          </a:bodyPr>
          <a:lstStyle/>
          <a:p>
            <a:pPr>
              <a:lnSpc>
                <a:spcPct val="140000"/>
              </a:lnSpc>
              <a:spcBef>
                <a:spcPts val="0"/>
              </a:spcBef>
              <a:spcAft>
                <a:spcPts val="600"/>
              </a:spcAft>
            </a:pPr>
            <a:r>
              <a:rPr lang="en-US" sz="10000" dirty="0">
                <a:latin typeface="+mn-lt"/>
              </a:rPr>
              <a:t>Monitors Oxygen level in flue gas and automatically adjusts the air-to-fuel ratio for maximum combustion efficiency</a:t>
            </a:r>
          </a:p>
          <a:p>
            <a:pPr>
              <a:lnSpc>
                <a:spcPct val="140000"/>
              </a:lnSpc>
              <a:spcBef>
                <a:spcPts val="0"/>
              </a:spcBef>
              <a:spcAft>
                <a:spcPts val="600"/>
              </a:spcAft>
            </a:pPr>
            <a:r>
              <a:rPr lang="en-US" sz="10000" dirty="0">
                <a:solidFill>
                  <a:srgbClr val="002060"/>
                </a:solidFill>
                <a:latin typeface="+mn-lt"/>
              </a:rPr>
              <a:t>Oxygen level and excess air in flue gas kept optimum at all loads </a:t>
            </a:r>
          </a:p>
          <a:p>
            <a:pPr>
              <a:lnSpc>
                <a:spcPct val="140000"/>
              </a:lnSpc>
              <a:spcBef>
                <a:spcPts val="0"/>
              </a:spcBef>
              <a:spcAft>
                <a:spcPts val="600"/>
              </a:spcAft>
            </a:pPr>
            <a:r>
              <a:rPr lang="en-US" sz="10000" dirty="0">
                <a:latin typeface="+mn-lt"/>
              </a:rPr>
              <a:t>Reduces energy consumption by 1.5–2.0%</a:t>
            </a:r>
          </a:p>
          <a:p>
            <a:pPr>
              <a:lnSpc>
                <a:spcPct val="140000"/>
              </a:lnSpc>
              <a:spcBef>
                <a:spcPts val="0"/>
              </a:spcBef>
              <a:spcAft>
                <a:spcPts val="600"/>
              </a:spcAft>
            </a:pPr>
            <a:r>
              <a:rPr lang="en-US" sz="10000" dirty="0">
                <a:solidFill>
                  <a:srgbClr val="002060"/>
                </a:solidFill>
                <a:latin typeface="+mn-lt"/>
              </a:rPr>
              <a:t>Payback period </a:t>
            </a:r>
            <a:r>
              <a:rPr lang="en-US" sz="10000" dirty="0" smtClean="0">
                <a:solidFill>
                  <a:srgbClr val="002060"/>
                </a:solidFill>
                <a:latin typeface="+mn-lt"/>
              </a:rPr>
              <a:t>less than </a:t>
            </a:r>
            <a:r>
              <a:rPr lang="en-US" sz="10000" dirty="0">
                <a:solidFill>
                  <a:srgbClr val="002060"/>
                </a:solidFill>
                <a:latin typeface="+mn-lt"/>
              </a:rPr>
              <a:t>3 </a:t>
            </a:r>
            <a:r>
              <a:rPr lang="en-US" sz="10000" dirty="0" smtClean="0">
                <a:solidFill>
                  <a:srgbClr val="002060"/>
                </a:solidFill>
                <a:latin typeface="+mn-lt"/>
              </a:rPr>
              <a:t>years </a:t>
            </a:r>
            <a:endParaRPr lang="en-US" sz="10000" dirty="0">
              <a:solidFill>
                <a:srgbClr val="002060"/>
              </a:solidFill>
              <a:latin typeface="+mn-lt"/>
            </a:endParaRPr>
          </a:p>
          <a:p>
            <a:pPr>
              <a:lnSpc>
                <a:spcPct val="140000"/>
              </a:lnSpc>
              <a:spcBef>
                <a:spcPts val="0"/>
              </a:spcBef>
              <a:spcAft>
                <a:spcPts val="600"/>
              </a:spcAft>
            </a:pPr>
            <a:endParaRPr lang="en-US" sz="2400" dirty="0" smtClean="0"/>
          </a:p>
        </p:txBody>
      </p:sp>
      <p:pic>
        <p:nvPicPr>
          <p:cNvPr id="5" name="Picture 4" descr="C:\Users\adminstrator\AppData\Local\Temp\SolidDocuments\SolidCapture\SolidCaptureImage91841000.png"/>
          <p:cNvPicPr/>
          <p:nvPr/>
        </p:nvPicPr>
        <p:blipFill>
          <a:blip r:embed="rId3" cstate="print"/>
          <a:srcRect/>
          <a:stretch>
            <a:fillRect/>
          </a:stretch>
        </p:blipFill>
        <p:spPr bwMode="auto">
          <a:xfrm>
            <a:off x="5486400" y="1828800"/>
            <a:ext cx="3429000" cy="3886200"/>
          </a:xfrm>
          <a:prstGeom prst="rect">
            <a:avLst/>
          </a:prstGeom>
          <a:noFill/>
          <a:ln>
            <a:noFill/>
          </a:ln>
        </p:spPr>
      </p:pic>
    </p:spTree>
    <p:extLst>
      <p:ext uri="{BB962C8B-B14F-4D97-AF65-F5344CB8AC3E}">
        <p14:creationId xmlns:p14="http://schemas.microsoft.com/office/powerpoint/2010/main" val="37545881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8"/>
          <p:cNvSpPr txBox="1"/>
          <p:nvPr/>
        </p:nvSpPr>
        <p:spPr>
          <a:xfrm>
            <a:off x="457200" y="1220760"/>
            <a:ext cx="8305799" cy="4286430"/>
          </a:xfrm>
          <a:prstGeom prst="rect">
            <a:avLst/>
          </a:prstGeom>
        </p:spPr>
        <p:txBody>
          <a:bodyPr vert="horz" wrap="square" lIns="0" tIns="13335" rIns="0" bIns="0" rtlCol="0">
            <a:spAutoFit/>
          </a:bodyPr>
          <a:lstStyle/>
          <a:p>
            <a:pPr marL="12700" marR="5080">
              <a:lnSpc>
                <a:spcPct val="100000"/>
              </a:lnSpc>
              <a:spcBef>
                <a:spcPts val="105"/>
              </a:spcBef>
              <a:buAutoNum type="arabicPeriod" startAt="6"/>
              <a:tabLst>
                <a:tab pos="421005" algn="l"/>
              </a:tabLst>
            </a:pPr>
            <a:r>
              <a:rPr sz="2900" b="1" dirty="0">
                <a:solidFill>
                  <a:srgbClr val="FF0000"/>
                </a:solidFill>
                <a:latin typeface="Arial"/>
                <a:cs typeface="Arial"/>
              </a:rPr>
              <a:t>Radiation and Convection Heat</a:t>
            </a:r>
            <a:r>
              <a:rPr sz="2900" b="1" spc="-140" dirty="0">
                <a:solidFill>
                  <a:srgbClr val="FF0000"/>
                </a:solidFill>
                <a:latin typeface="Arial"/>
                <a:cs typeface="Arial"/>
              </a:rPr>
              <a:t> </a:t>
            </a:r>
            <a:r>
              <a:rPr sz="2900" b="1" dirty="0">
                <a:solidFill>
                  <a:srgbClr val="FF0000"/>
                </a:solidFill>
                <a:latin typeface="Arial"/>
                <a:cs typeface="Arial"/>
              </a:rPr>
              <a:t>Loss  Minimization</a:t>
            </a:r>
            <a:endParaRPr sz="2900" dirty="0">
              <a:latin typeface="Arial"/>
              <a:cs typeface="Arial"/>
            </a:endParaRPr>
          </a:p>
          <a:p>
            <a:pPr marL="485775" lvl="1" indent="-401955">
              <a:lnSpc>
                <a:spcPct val="100000"/>
              </a:lnSpc>
              <a:spcBef>
                <a:spcPts val="1555"/>
              </a:spcBef>
              <a:buFont typeface="Arial"/>
              <a:buChar char="•"/>
              <a:tabLst>
                <a:tab pos="485775" algn="l"/>
                <a:tab pos="486409" algn="l"/>
              </a:tabLst>
            </a:pPr>
            <a:r>
              <a:rPr sz="2200" b="1" spc="-5" dirty="0">
                <a:solidFill>
                  <a:srgbClr val="000066"/>
                </a:solidFill>
                <a:latin typeface="Arial"/>
                <a:cs typeface="Arial"/>
              </a:rPr>
              <a:t>Fixed heat loss from boiler shell, regardless</a:t>
            </a:r>
            <a:r>
              <a:rPr sz="2200" b="1" spc="130" dirty="0">
                <a:solidFill>
                  <a:srgbClr val="000066"/>
                </a:solidFill>
                <a:latin typeface="Arial"/>
                <a:cs typeface="Arial"/>
              </a:rPr>
              <a:t> </a:t>
            </a:r>
            <a:r>
              <a:rPr sz="2200" b="1" spc="-5" dirty="0">
                <a:solidFill>
                  <a:srgbClr val="000066"/>
                </a:solidFill>
                <a:latin typeface="Arial"/>
                <a:cs typeface="Arial"/>
              </a:rPr>
              <a:t>of</a:t>
            </a:r>
            <a:endParaRPr sz="2200" dirty="0">
              <a:latin typeface="Arial"/>
              <a:cs typeface="Arial"/>
            </a:endParaRPr>
          </a:p>
          <a:p>
            <a:pPr marL="485775">
              <a:lnSpc>
                <a:spcPct val="100000"/>
              </a:lnSpc>
            </a:pPr>
            <a:r>
              <a:rPr sz="2200" b="1" spc="-5" dirty="0">
                <a:solidFill>
                  <a:srgbClr val="000066"/>
                </a:solidFill>
                <a:latin typeface="Arial"/>
                <a:cs typeface="Arial"/>
              </a:rPr>
              <a:t>boiler</a:t>
            </a:r>
            <a:r>
              <a:rPr sz="2200" b="1" spc="-45" dirty="0">
                <a:solidFill>
                  <a:srgbClr val="000066"/>
                </a:solidFill>
                <a:latin typeface="Arial"/>
                <a:cs typeface="Arial"/>
              </a:rPr>
              <a:t> </a:t>
            </a:r>
            <a:r>
              <a:rPr sz="2200" b="1" spc="-5" dirty="0">
                <a:solidFill>
                  <a:srgbClr val="000066"/>
                </a:solidFill>
                <a:latin typeface="Arial"/>
                <a:cs typeface="Arial"/>
              </a:rPr>
              <a:t>output</a:t>
            </a:r>
            <a:endParaRPr sz="2200" dirty="0">
              <a:latin typeface="Arial"/>
              <a:cs typeface="Arial"/>
            </a:endParaRPr>
          </a:p>
          <a:p>
            <a:pPr marL="485775" lvl="1" indent="-401955">
              <a:lnSpc>
                <a:spcPct val="100000"/>
              </a:lnSpc>
              <a:spcBef>
                <a:spcPts val="1320"/>
              </a:spcBef>
              <a:buFont typeface="Arial"/>
              <a:buChar char="•"/>
              <a:tabLst>
                <a:tab pos="485775" algn="l"/>
                <a:tab pos="486409" algn="l"/>
              </a:tabLst>
            </a:pPr>
            <a:r>
              <a:rPr sz="2200" b="1" spc="-5" dirty="0">
                <a:solidFill>
                  <a:srgbClr val="000066"/>
                </a:solidFill>
                <a:latin typeface="Arial"/>
                <a:cs typeface="Arial"/>
              </a:rPr>
              <a:t>Repairing insulation can reduce</a:t>
            </a:r>
            <a:r>
              <a:rPr sz="2200" b="1" spc="85" dirty="0">
                <a:solidFill>
                  <a:srgbClr val="000066"/>
                </a:solidFill>
                <a:latin typeface="Arial"/>
                <a:cs typeface="Arial"/>
              </a:rPr>
              <a:t> </a:t>
            </a:r>
            <a:r>
              <a:rPr sz="2200" b="1" spc="-5" dirty="0" smtClean="0">
                <a:solidFill>
                  <a:srgbClr val="000066"/>
                </a:solidFill>
                <a:latin typeface="Arial"/>
                <a:cs typeface="Arial"/>
              </a:rPr>
              <a:t>loss</a:t>
            </a:r>
            <a:endParaRPr lang="en-US" sz="2200" b="1" spc="-5" dirty="0" smtClean="0">
              <a:solidFill>
                <a:srgbClr val="000066"/>
              </a:solidFill>
              <a:latin typeface="Arial"/>
              <a:cs typeface="Arial"/>
            </a:endParaRPr>
          </a:p>
          <a:p>
            <a:pPr marL="83820" lvl="1">
              <a:lnSpc>
                <a:spcPct val="100000"/>
              </a:lnSpc>
              <a:spcBef>
                <a:spcPts val="1320"/>
              </a:spcBef>
              <a:tabLst>
                <a:tab pos="485775" algn="l"/>
                <a:tab pos="486409" algn="l"/>
              </a:tabLst>
            </a:pPr>
            <a:endParaRPr sz="2200" dirty="0">
              <a:latin typeface="Arial"/>
              <a:cs typeface="Arial"/>
            </a:endParaRPr>
          </a:p>
          <a:p>
            <a:pPr lvl="1">
              <a:lnSpc>
                <a:spcPct val="100000"/>
              </a:lnSpc>
              <a:buClr>
                <a:srgbClr val="000066"/>
              </a:buClr>
            </a:pPr>
            <a:endParaRPr sz="1200" dirty="0">
              <a:latin typeface="Times New Roman"/>
              <a:cs typeface="Times New Roman"/>
            </a:endParaRPr>
          </a:p>
          <a:p>
            <a:pPr marL="407034" indent="-394335">
              <a:lnSpc>
                <a:spcPct val="100000"/>
              </a:lnSpc>
              <a:buAutoNum type="arabicPeriod" startAt="6"/>
              <a:tabLst>
                <a:tab pos="407670" algn="l"/>
              </a:tabLst>
            </a:pPr>
            <a:r>
              <a:rPr sz="2900" b="1" dirty="0" smtClean="0">
                <a:solidFill>
                  <a:srgbClr val="FF0000"/>
                </a:solidFill>
                <a:latin typeface="Arial"/>
                <a:cs typeface="Arial"/>
              </a:rPr>
              <a:t>Automatic </a:t>
            </a:r>
            <a:r>
              <a:rPr sz="2900" b="1" dirty="0">
                <a:solidFill>
                  <a:srgbClr val="FF0000"/>
                </a:solidFill>
                <a:latin typeface="Arial"/>
                <a:cs typeface="Arial"/>
              </a:rPr>
              <a:t>Blow Down</a:t>
            </a:r>
            <a:r>
              <a:rPr sz="2900" b="1" spc="-130" dirty="0">
                <a:solidFill>
                  <a:srgbClr val="FF0000"/>
                </a:solidFill>
                <a:latin typeface="Arial"/>
                <a:cs typeface="Arial"/>
              </a:rPr>
              <a:t> </a:t>
            </a:r>
            <a:r>
              <a:rPr sz="2900" b="1" dirty="0">
                <a:solidFill>
                  <a:srgbClr val="FF0000"/>
                </a:solidFill>
                <a:latin typeface="Arial"/>
                <a:cs typeface="Arial"/>
              </a:rPr>
              <a:t>Control</a:t>
            </a:r>
            <a:endParaRPr sz="2900" dirty="0">
              <a:latin typeface="Arial"/>
              <a:cs typeface="Arial"/>
            </a:endParaRPr>
          </a:p>
          <a:p>
            <a:pPr marL="485775" lvl="1" indent="-401955">
              <a:lnSpc>
                <a:spcPct val="100000"/>
              </a:lnSpc>
              <a:spcBef>
                <a:spcPts val="1445"/>
              </a:spcBef>
              <a:buFont typeface="Arial"/>
              <a:buChar char="•"/>
              <a:tabLst>
                <a:tab pos="485775" algn="l"/>
                <a:tab pos="486409" algn="l"/>
              </a:tabLst>
            </a:pPr>
            <a:r>
              <a:rPr sz="2200" b="1" spc="-5" dirty="0">
                <a:solidFill>
                  <a:srgbClr val="000066"/>
                </a:solidFill>
                <a:latin typeface="Arial"/>
                <a:cs typeface="Arial"/>
              </a:rPr>
              <a:t>Sense and respond to boiler water</a:t>
            </a:r>
            <a:r>
              <a:rPr sz="2200" b="1" spc="100" dirty="0">
                <a:solidFill>
                  <a:srgbClr val="000066"/>
                </a:solidFill>
                <a:latin typeface="Arial"/>
                <a:cs typeface="Arial"/>
              </a:rPr>
              <a:t> </a:t>
            </a:r>
            <a:r>
              <a:rPr sz="2200" b="1" spc="-5" dirty="0">
                <a:solidFill>
                  <a:srgbClr val="000066"/>
                </a:solidFill>
                <a:latin typeface="Arial"/>
                <a:cs typeface="Arial"/>
              </a:rPr>
              <a:t>conductivity</a:t>
            </a:r>
            <a:endParaRPr sz="2200" dirty="0">
              <a:latin typeface="Arial"/>
              <a:cs typeface="Arial"/>
            </a:endParaRPr>
          </a:p>
          <a:p>
            <a:pPr marL="485775">
              <a:lnSpc>
                <a:spcPct val="100000"/>
              </a:lnSpc>
            </a:pPr>
            <a:r>
              <a:rPr sz="2200" b="1" spc="-5" dirty="0">
                <a:solidFill>
                  <a:srgbClr val="000066"/>
                </a:solidFill>
                <a:latin typeface="Arial"/>
                <a:cs typeface="Arial"/>
              </a:rPr>
              <a:t>and</a:t>
            </a:r>
            <a:r>
              <a:rPr sz="2200" b="1" spc="-75" dirty="0">
                <a:solidFill>
                  <a:srgbClr val="000066"/>
                </a:solidFill>
                <a:latin typeface="Arial"/>
                <a:cs typeface="Arial"/>
              </a:rPr>
              <a:t> </a:t>
            </a:r>
            <a:r>
              <a:rPr sz="2200" b="1" spc="-5" dirty="0">
                <a:solidFill>
                  <a:srgbClr val="000066"/>
                </a:solidFill>
                <a:latin typeface="Arial"/>
                <a:cs typeface="Arial"/>
              </a:rPr>
              <a:t>pH</a:t>
            </a:r>
            <a:endParaRPr sz="2200" dirty="0">
              <a:latin typeface="Arial"/>
              <a:cs typeface="Arial"/>
            </a:endParaRPr>
          </a:p>
        </p:txBody>
      </p:sp>
      <p:sp>
        <p:nvSpPr>
          <p:cNvPr id="11" name="object 11"/>
          <p:cNvSpPr/>
          <p:nvPr/>
        </p:nvSpPr>
        <p:spPr>
          <a:xfrm>
            <a:off x="1385316" y="361188"/>
            <a:ext cx="6717792" cy="902208"/>
          </a:xfrm>
          <a:prstGeom prst="rect">
            <a:avLst/>
          </a:prstGeom>
          <a:blipFill>
            <a:blip r:embed="rId2" cstate="print"/>
            <a:stretch>
              <a:fillRect/>
            </a:stretch>
          </a:blipFill>
        </p:spPr>
        <p:txBody>
          <a:bodyPr wrap="square" lIns="0" tIns="0" rIns="0" bIns="0" rtlCol="0"/>
          <a:lstStyle/>
          <a:p>
            <a:endParaRPr/>
          </a:p>
        </p:txBody>
      </p:sp>
      <p:sp>
        <p:nvSpPr>
          <p:cNvPr id="12" name="object 12"/>
          <p:cNvSpPr/>
          <p:nvPr/>
        </p:nvSpPr>
        <p:spPr>
          <a:xfrm>
            <a:off x="7566659" y="361188"/>
            <a:ext cx="649224" cy="902208"/>
          </a:xfrm>
          <a:prstGeom prst="rect">
            <a:avLst/>
          </a:prstGeom>
          <a:blipFill>
            <a:blip r:embed="rId3" cstate="print"/>
            <a:stretch>
              <a:fillRect/>
            </a:stretch>
          </a:blipFill>
        </p:spPr>
        <p:txBody>
          <a:bodyPr wrap="square" lIns="0" tIns="0" rIns="0" bIns="0" rtlCol="0"/>
          <a:lstStyle/>
          <a:p>
            <a:endParaRPr/>
          </a:p>
        </p:txBody>
      </p:sp>
      <p:sp>
        <p:nvSpPr>
          <p:cNvPr id="13" name="object 13"/>
          <p:cNvSpPr txBox="1">
            <a:spLocks noGrp="1"/>
          </p:cNvSpPr>
          <p:nvPr>
            <p:ph type="title"/>
          </p:nvPr>
        </p:nvSpPr>
        <p:spPr>
          <a:prstGeom prst="rect">
            <a:avLst/>
          </a:prstGeom>
        </p:spPr>
        <p:txBody>
          <a:bodyPr vert="horz" wrap="square" lIns="0" tIns="13335" rIns="0" bIns="0" rtlCol="0">
            <a:spAutoFit/>
          </a:bodyPr>
          <a:lstStyle/>
          <a:p>
            <a:pPr marL="329565">
              <a:lnSpc>
                <a:spcPct val="100000"/>
              </a:lnSpc>
              <a:spcBef>
                <a:spcPts val="105"/>
              </a:spcBef>
            </a:pPr>
            <a:r>
              <a:rPr dirty="0"/>
              <a:t>Energy </a:t>
            </a:r>
            <a:r>
              <a:rPr spc="-5" dirty="0"/>
              <a:t>Efficiency</a:t>
            </a:r>
            <a:r>
              <a:rPr spc="-114" dirty="0"/>
              <a:t> </a:t>
            </a:r>
            <a:r>
              <a:rPr dirty="0"/>
              <a:t>Opportunities</a:t>
            </a:r>
          </a:p>
        </p:txBody>
      </p:sp>
      <p:sp>
        <p:nvSpPr>
          <p:cNvPr id="14" name="object 14"/>
          <p:cNvSpPr txBox="1">
            <a:spLocks noGrp="1"/>
          </p:cNvSpPr>
          <p:nvPr>
            <p:ph type="sldNum" sz="quarter" idx="7"/>
          </p:nvPr>
        </p:nvSpPr>
        <p:spPr>
          <a:prstGeom prst="rect">
            <a:avLst/>
          </a:prstGeom>
        </p:spPr>
        <p:txBody>
          <a:bodyPr vert="horz" wrap="square" lIns="0" tIns="0" rIns="0" bIns="0" rtlCol="0">
            <a:spAutoFit/>
          </a:bodyPr>
          <a:lstStyle/>
          <a:p>
            <a:pPr marL="25400">
              <a:lnSpc>
                <a:spcPts val="1630"/>
              </a:lnSpc>
            </a:pPr>
            <a:fld id="{81D60167-4931-47E6-BA6A-407CBD079E47}" type="slidenum">
              <a:rPr dirty="0"/>
              <a:t>59</a:t>
            </a:fld>
            <a:endParaRPr dirty="0"/>
          </a:p>
        </p:txBody>
      </p:sp>
      <p:pic>
        <p:nvPicPr>
          <p:cNvPr id="7" name="Picture 6"/>
          <p:cNvPicPr/>
          <p:nvPr/>
        </p:nvPicPr>
        <p:blipFill>
          <a:blip r:embed="rId4" cstate="print"/>
          <a:stretch>
            <a:fillRect/>
          </a:stretch>
        </p:blipFill>
        <p:spPr>
          <a:xfrm>
            <a:off x="6324600" y="2881375"/>
            <a:ext cx="2667000" cy="158750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6"/>
          <p:cNvSpPr>
            <a:spLocks noGrp="1"/>
          </p:cNvSpPr>
          <p:nvPr>
            <p:ph type="sldNum" sz="quarter" idx="4294967295"/>
          </p:nvPr>
        </p:nvSpPr>
        <p:spPr>
          <a:xfrm>
            <a:off x="8382000" y="6400800"/>
            <a:ext cx="762000" cy="457200"/>
          </a:xfrm>
          <a:prstGeom prst="rect">
            <a:avLst/>
          </a:prstGeom>
        </p:spPr>
        <p:txBody>
          <a:bodyPr/>
          <a:lstStyle/>
          <a:p>
            <a:pPr algn="ctr"/>
            <a:fld id="{3DE7D013-3F5C-4EB6-B10B-2C8399245E4F}" type="slidenum">
              <a:rPr lang="en-US"/>
              <a:pPr algn="ctr"/>
              <a:t>6</a:t>
            </a:fld>
            <a:endParaRPr lang="en-US" dirty="0"/>
          </a:p>
        </p:txBody>
      </p:sp>
      <p:sp>
        <p:nvSpPr>
          <p:cNvPr id="24578" name="Rectangle 2"/>
          <p:cNvSpPr>
            <a:spLocks noGrp="1" noChangeArrowheads="1"/>
          </p:cNvSpPr>
          <p:nvPr>
            <p:ph type="title"/>
          </p:nvPr>
        </p:nvSpPr>
        <p:spPr>
          <a:xfrm>
            <a:off x="0" y="0"/>
            <a:ext cx="9144000" cy="492443"/>
          </a:xfrm>
          <a:solidFill>
            <a:schemeClr val="tx2"/>
          </a:solidFill>
        </p:spPr>
        <p:txBody>
          <a:bodyPr/>
          <a:lstStyle/>
          <a:p>
            <a:pPr algn="ctr"/>
            <a:r>
              <a:rPr lang="en-US" b="1" dirty="0">
                <a:solidFill>
                  <a:schemeClr val="accent2">
                    <a:lumMod val="40000"/>
                    <a:lumOff val="60000"/>
                  </a:schemeClr>
                </a:solidFill>
                <a:cs typeface="Times New Roman" pitchFamily="18" charset="0"/>
              </a:rPr>
              <a:t>Boiler Types and Classifications</a:t>
            </a:r>
            <a:endParaRPr lang="en-GB" dirty="0">
              <a:solidFill>
                <a:schemeClr val="accent2">
                  <a:lumMod val="40000"/>
                  <a:lumOff val="60000"/>
                </a:schemeClr>
              </a:solidFill>
              <a:cs typeface="Times New Roman" pitchFamily="18" charset="0"/>
            </a:endParaRPr>
          </a:p>
        </p:txBody>
      </p:sp>
      <p:sp>
        <p:nvSpPr>
          <p:cNvPr id="24584" name="Rectangle 8"/>
          <p:cNvSpPr>
            <a:spLocks noChangeArrowheads="1"/>
          </p:cNvSpPr>
          <p:nvPr/>
        </p:nvSpPr>
        <p:spPr bwMode="auto">
          <a:xfrm>
            <a:off x="5511278" y="914400"/>
            <a:ext cx="287072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sz="2800" b="1" dirty="0"/>
              <a:t>Water Tube Boiler</a:t>
            </a:r>
            <a:endParaRPr lang="en-GB" sz="2800" b="1" dirty="0"/>
          </a:p>
        </p:txBody>
      </p:sp>
      <p:sp>
        <p:nvSpPr>
          <p:cNvPr id="24586" name="Rectangle 10"/>
          <p:cNvSpPr>
            <a:spLocks noGrp="1" noChangeArrowheads="1"/>
          </p:cNvSpPr>
          <p:nvPr>
            <p:ph type="body" sz="half" idx="4294967295"/>
          </p:nvPr>
        </p:nvSpPr>
        <p:spPr>
          <a:xfrm>
            <a:off x="457200" y="843501"/>
            <a:ext cx="4267200" cy="5562600"/>
          </a:xfrm>
          <a:prstGeom prst="rect">
            <a:avLst/>
          </a:prstGeom>
          <a:noFill/>
          <a:ln/>
          <a:extLst>
            <a:ext uri="{91240B29-F687-4F45-9708-019B960494DF}">
              <a14:hiddenLine xmlns:a14="http://schemas.microsoft.com/office/drawing/2010/main" w="12700">
                <a:solidFill>
                  <a:schemeClr val="tx1"/>
                </a:solidFill>
                <a:miter lim="800000"/>
                <a:headEnd/>
                <a:tailEnd/>
              </a14:hiddenLine>
            </a:ext>
          </a:extLst>
        </p:spPr>
        <p:txBody>
          <a:bodyPr/>
          <a:lstStyle/>
          <a:p>
            <a:pPr algn="just">
              <a:lnSpc>
                <a:spcPct val="90000"/>
              </a:lnSpc>
            </a:pPr>
            <a:r>
              <a:rPr lang="en-US" sz="2400" dirty="0">
                <a:solidFill>
                  <a:schemeClr val="bg2">
                    <a:lumMod val="10000"/>
                  </a:schemeClr>
                </a:solidFill>
              </a:rPr>
              <a:t>Water flow through tubes</a:t>
            </a:r>
          </a:p>
          <a:p>
            <a:pPr algn="just">
              <a:lnSpc>
                <a:spcPct val="90000"/>
              </a:lnSpc>
            </a:pPr>
            <a:r>
              <a:rPr lang="en-US" sz="2400" dirty="0">
                <a:solidFill>
                  <a:schemeClr val="bg2">
                    <a:lumMod val="10000"/>
                  </a:schemeClr>
                </a:solidFill>
              </a:rPr>
              <a:t>Water Tubes surrounded by hot gas</a:t>
            </a:r>
          </a:p>
          <a:p>
            <a:pPr algn="just">
              <a:lnSpc>
                <a:spcPct val="90000"/>
              </a:lnSpc>
              <a:buFont typeface="Symbol" pitchFamily="18" charset="2"/>
              <a:buNone/>
            </a:pPr>
            <a:endParaRPr lang="en-US" sz="1400" b="1" dirty="0" smtClean="0">
              <a:solidFill>
                <a:srgbClr val="FFCC66"/>
              </a:solidFill>
            </a:endParaRPr>
          </a:p>
          <a:p>
            <a:pPr algn="just">
              <a:lnSpc>
                <a:spcPct val="90000"/>
              </a:lnSpc>
              <a:buFont typeface="Symbol" pitchFamily="18" charset="2"/>
              <a:buNone/>
            </a:pPr>
            <a:r>
              <a:rPr lang="en-US" sz="2400" b="1" dirty="0" smtClean="0">
                <a:solidFill>
                  <a:srgbClr val="002060"/>
                </a:solidFill>
              </a:rPr>
              <a:t>Application</a:t>
            </a:r>
            <a:endParaRPr lang="en-US" sz="2400" b="1" dirty="0">
              <a:solidFill>
                <a:srgbClr val="002060"/>
              </a:solidFill>
            </a:endParaRPr>
          </a:p>
          <a:p>
            <a:pPr algn="just">
              <a:lnSpc>
                <a:spcPct val="90000"/>
              </a:lnSpc>
            </a:pPr>
            <a:endParaRPr lang="en-US" sz="1600" dirty="0" smtClean="0"/>
          </a:p>
          <a:p>
            <a:pPr algn="just">
              <a:lnSpc>
                <a:spcPct val="90000"/>
              </a:lnSpc>
            </a:pPr>
            <a:r>
              <a:rPr lang="en-US" sz="2400" dirty="0" smtClean="0">
                <a:solidFill>
                  <a:srgbClr val="C00000"/>
                </a:solidFill>
              </a:rPr>
              <a:t>Used </a:t>
            </a:r>
            <a:r>
              <a:rPr lang="en-US" sz="2400" dirty="0">
                <a:solidFill>
                  <a:srgbClr val="C00000"/>
                </a:solidFill>
              </a:rPr>
              <a:t>for Power  Plants</a:t>
            </a:r>
          </a:p>
          <a:p>
            <a:pPr algn="just">
              <a:lnSpc>
                <a:spcPct val="90000"/>
              </a:lnSpc>
            </a:pPr>
            <a:r>
              <a:rPr lang="en-US" sz="2400" dirty="0">
                <a:solidFill>
                  <a:schemeClr val="tx2">
                    <a:lumMod val="75000"/>
                  </a:schemeClr>
                </a:solidFill>
                <a:ea typeface="Arial Unicode MS" charset="-128"/>
                <a:cs typeface="Arial Unicode MS" charset="-128"/>
              </a:rPr>
              <a:t>Steam capacities  range from 4.5- 120 t</a:t>
            </a:r>
            <a:r>
              <a:rPr lang="en-US" sz="2400" dirty="0" smtClean="0">
                <a:solidFill>
                  <a:schemeClr val="tx2">
                    <a:lumMod val="75000"/>
                  </a:schemeClr>
                </a:solidFill>
                <a:ea typeface="Arial Unicode MS" charset="-128"/>
                <a:cs typeface="Arial Unicode MS" charset="-128"/>
              </a:rPr>
              <a:t>/ hr</a:t>
            </a:r>
            <a:endParaRPr lang="en-US" sz="2400" dirty="0">
              <a:solidFill>
                <a:schemeClr val="tx2">
                  <a:lumMod val="75000"/>
                </a:schemeClr>
              </a:solidFill>
              <a:ea typeface="Arial Unicode MS" charset="-128"/>
              <a:cs typeface="Arial Unicode MS" charset="-128"/>
            </a:endParaRPr>
          </a:p>
          <a:p>
            <a:pPr algn="just">
              <a:lnSpc>
                <a:spcPct val="90000"/>
              </a:lnSpc>
              <a:spcBef>
                <a:spcPct val="50000"/>
              </a:spcBef>
              <a:buClr>
                <a:srgbClr val="000000"/>
              </a:buClr>
              <a:buFont typeface="Wingdings" pitchFamily="2" charset="2"/>
              <a:buNone/>
            </a:pPr>
            <a:r>
              <a:rPr lang="en-US" sz="2400" b="1" dirty="0" smtClean="0">
                <a:solidFill>
                  <a:srgbClr val="002060"/>
                </a:solidFill>
              </a:rPr>
              <a:t>Characteristics</a:t>
            </a:r>
          </a:p>
          <a:p>
            <a:pPr algn="just">
              <a:lnSpc>
                <a:spcPct val="90000"/>
              </a:lnSpc>
              <a:spcBef>
                <a:spcPct val="50000"/>
              </a:spcBef>
              <a:buClr>
                <a:srgbClr val="000000"/>
              </a:buClr>
              <a:buFont typeface="Wingdings" pitchFamily="2" charset="2"/>
              <a:buNone/>
            </a:pPr>
            <a:endParaRPr lang="en-US" sz="1200" b="1" dirty="0">
              <a:solidFill>
                <a:srgbClr val="FFCC66"/>
              </a:solidFill>
            </a:endParaRPr>
          </a:p>
          <a:p>
            <a:pPr marL="342900" indent="-342900" algn="just">
              <a:lnSpc>
                <a:spcPct val="90000"/>
              </a:lnSpc>
              <a:buFont typeface="Wingdings" pitchFamily="2" charset="2"/>
              <a:buChar char="Ø"/>
            </a:pPr>
            <a:r>
              <a:rPr lang="en-US" sz="2400" dirty="0">
                <a:solidFill>
                  <a:schemeClr val="bg2">
                    <a:lumMod val="25000"/>
                  </a:schemeClr>
                </a:solidFill>
              </a:rPr>
              <a:t>High Capital Cost</a:t>
            </a:r>
          </a:p>
          <a:p>
            <a:pPr marL="342900" indent="-342900" algn="just">
              <a:lnSpc>
                <a:spcPct val="90000"/>
              </a:lnSpc>
              <a:buFont typeface="Wingdings" pitchFamily="2" charset="2"/>
              <a:buChar char="Ø"/>
            </a:pPr>
            <a:r>
              <a:rPr lang="en-US" sz="2400" dirty="0">
                <a:solidFill>
                  <a:schemeClr val="bg2">
                    <a:lumMod val="25000"/>
                  </a:schemeClr>
                </a:solidFill>
              </a:rPr>
              <a:t>Used for high pressure </a:t>
            </a:r>
            <a:r>
              <a:rPr lang="en-US" sz="2400" dirty="0" smtClean="0">
                <a:solidFill>
                  <a:schemeClr val="bg2">
                    <a:lumMod val="25000"/>
                  </a:schemeClr>
                </a:solidFill>
              </a:rPr>
              <a:t>and high </a:t>
            </a:r>
            <a:r>
              <a:rPr lang="en-US" sz="2400" dirty="0">
                <a:solidFill>
                  <a:schemeClr val="bg2">
                    <a:lumMod val="25000"/>
                  </a:schemeClr>
                </a:solidFill>
              </a:rPr>
              <a:t>capacity steam boiler</a:t>
            </a:r>
          </a:p>
          <a:p>
            <a:pPr marL="342900" indent="-342900" algn="just">
              <a:lnSpc>
                <a:spcPct val="90000"/>
              </a:lnSpc>
              <a:buFont typeface="Wingdings" pitchFamily="2" charset="2"/>
              <a:buChar char="Ø"/>
            </a:pPr>
            <a:r>
              <a:rPr lang="en-US" sz="2400" dirty="0">
                <a:solidFill>
                  <a:schemeClr val="bg2">
                    <a:lumMod val="25000"/>
                  </a:schemeClr>
                </a:solidFill>
              </a:rPr>
              <a:t>Demands more controls </a:t>
            </a:r>
          </a:p>
          <a:p>
            <a:pPr marL="342900" indent="-342900" algn="just">
              <a:lnSpc>
                <a:spcPct val="90000"/>
              </a:lnSpc>
              <a:buFont typeface="Wingdings" pitchFamily="2" charset="2"/>
              <a:buChar char="Ø"/>
            </a:pPr>
            <a:r>
              <a:rPr lang="en-US" sz="2400" dirty="0">
                <a:solidFill>
                  <a:schemeClr val="bg2">
                    <a:lumMod val="25000"/>
                  </a:schemeClr>
                </a:solidFill>
                <a:ea typeface="Arial Unicode MS" charset="-128"/>
                <a:cs typeface="Arial Unicode MS" charset="-128"/>
              </a:rPr>
              <a:t>Calls for very stringent water quality</a:t>
            </a:r>
          </a:p>
        </p:txBody>
      </p:sp>
      <p:pic>
        <p:nvPicPr>
          <p:cNvPr id="24588" name="Picture 12" descr="Boil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5400" y="1600200"/>
            <a:ext cx="3910012"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07680718"/>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8"/>
          <p:cNvSpPr txBox="1"/>
          <p:nvPr/>
        </p:nvSpPr>
        <p:spPr>
          <a:xfrm>
            <a:off x="685800" y="1447800"/>
            <a:ext cx="7772400" cy="4744889"/>
          </a:xfrm>
          <a:prstGeom prst="rect">
            <a:avLst/>
          </a:prstGeom>
        </p:spPr>
        <p:txBody>
          <a:bodyPr vert="horz" wrap="square" lIns="0" tIns="12700" rIns="0" bIns="0" rtlCol="0">
            <a:spAutoFit/>
          </a:bodyPr>
          <a:lstStyle/>
          <a:p>
            <a:pPr marL="420370" indent="-407670">
              <a:lnSpc>
                <a:spcPct val="100000"/>
              </a:lnSpc>
              <a:spcBef>
                <a:spcPts val="100"/>
              </a:spcBef>
              <a:buAutoNum type="arabicPeriod" startAt="8"/>
              <a:tabLst>
                <a:tab pos="421005" algn="l"/>
              </a:tabLst>
            </a:pPr>
            <a:r>
              <a:rPr sz="2900" b="1" dirty="0">
                <a:solidFill>
                  <a:srgbClr val="FF0000"/>
                </a:solidFill>
                <a:latin typeface="Arial"/>
                <a:cs typeface="Arial"/>
              </a:rPr>
              <a:t>Scaling and </a:t>
            </a:r>
            <a:r>
              <a:rPr sz="2900" b="1" spc="-5" dirty="0">
                <a:solidFill>
                  <a:srgbClr val="FF0000"/>
                </a:solidFill>
                <a:latin typeface="Arial"/>
                <a:cs typeface="Arial"/>
              </a:rPr>
              <a:t>Soot </a:t>
            </a:r>
            <a:r>
              <a:rPr sz="2900" b="1" dirty="0">
                <a:solidFill>
                  <a:srgbClr val="FF0000"/>
                </a:solidFill>
                <a:latin typeface="Arial"/>
                <a:cs typeface="Arial"/>
              </a:rPr>
              <a:t>Loss</a:t>
            </a:r>
            <a:r>
              <a:rPr sz="2900" b="1" spc="-70" dirty="0">
                <a:solidFill>
                  <a:srgbClr val="FF0000"/>
                </a:solidFill>
                <a:latin typeface="Arial"/>
                <a:cs typeface="Arial"/>
              </a:rPr>
              <a:t> </a:t>
            </a:r>
            <a:r>
              <a:rPr sz="2900" b="1" dirty="0">
                <a:solidFill>
                  <a:srgbClr val="FF0000"/>
                </a:solidFill>
                <a:latin typeface="Arial"/>
                <a:cs typeface="Arial"/>
              </a:rPr>
              <a:t>Reduction</a:t>
            </a:r>
            <a:endParaRPr sz="2900" dirty="0">
              <a:latin typeface="Arial"/>
              <a:cs typeface="Arial"/>
            </a:endParaRPr>
          </a:p>
          <a:p>
            <a:pPr marL="485775" lvl="1" indent="-401955">
              <a:lnSpc>
                <a:spcPct val="100000"/>
              </a:lnSpc>
              <a:spcBef>
                <a:spcPts val="2645"/>
              </a:spcBef>
              <a:buFont typeface="Arial"/>
              <a:buChar char="•"/>
              <a:tabLst>
                <a:tab pos="485775" algn="l"/>
                <a:tab pos="486409" algn="l"/>
              </a:tabLst>
            </a:pPr>
            <a:r>
              <a:rPr sz="2200" b="1" spc="-5" dirty="0">
                <a:solidFill>
                  <a:srgbClr val="000066"/>
                </a:solidFill>
                <a:latin typeface="Arial"/>
                <a:cs typeface="Arial"/>
              </a:rPr>
              <a:t>Every </a:t>
            </a:r>
            <a:r>
              <a:rPr sz="2200" b="1" dirty="0">
                <a:solidFill>
                  <a:srgbClr val="000066"/>
                </a:solidFill>
                <a:latin typeface="Arial"/>
                <a:cs typeface="Arial"/>
              </a:rPr>
              <a:t>22</a:t>
            </a:r>
            <a:r>
              <a:rPr sz="2175" b="1" baseline="24904" dirty="0">
                <a:solidFill>
                  <a:srgbClr val="000066"/>
                </a:solidFill>
                <a:latin typeface="Arial"/>
                <a:cs typeface="Arial"/>
              </a:rPr>
              <a:t>o</a:t>
            </a:r>
            <a:r>
              <a:rPr sz="2200" b="1" dirty="0">
                <a:solidFill>
                  <a:srgbClr val="000066"/>
                </a:solidFill>
                <a:latin typeface="Arial"/>
                <a:cs typeface="Arial"/>
              </a:rPr>
              <a:t>C </a:t>
            </a:r>
            <a:r>
              <a:rPr sz="2200" b="1" spc="-5" dirty="0">
                <a:solidFill>
                  <a:srgbClr val="000066"/>
                </a:solidFill>
                <a:latin typeface="Arial"/>
                <a:cs typeface="Arial"/>
              </a:rPr>
              <a:t>increase in stack temperature </a:t>
            </a:r>
            <a:r>
              <a:rPr sz="2200" spc="-5" dirty="0">
                <a:latin typeface="Arial"/>
                <a:cs typeface="Arial"/>
              </a:rPr>
              <a:t>=</a:t>
            </a:r>
            <a:r>
              <a:rPr sz="2200" spc="105" dirty="0">
                <a:latin typeface="Arial"/>
                <a:cs typeface="Arial"/>
              </a:rPr>
              <a:t> </a:t>
            </a:r>
            <a:r>
              <a:rPr sz="2200" b="1" spc="-5" dirty="0">
                <a:solidFill>
                  <a:srgbClr val="000066"/>
                </a:solidFill>
                <a:latin typeface="Arial"/>
                <a:cs typeface="Arial"/>
              </a:rPr>
              <a:t>1%</a:t>
            </a:r>
            <a:endParaRPr sz="2200" dirty="0">
              <a:latin typeface="Arial"/>
              <a:cs typeface="Arial"/>
            </a:endParaRPr>
          </a:p>
          <a:p>
            <a:pPr marL="485775">
              <a:lnSpc>
                <a:spcPct val="100000"/>
              </a:lnSpc>
            </a:pPr>
            <a:r>
              <a:rPr sz="2200" b="1" spc="-5" dirty="0">
                <a:solidFill>
                  <a:srgbClr val="000066"/>
                </a:solidFill>
                <a:latin typeface="Arial"/>
                <a:cs typeface="Arial"/>
              </a:rPr>
              <a:t>efficiency</a:t>
            </a:r>
            <a:r>
              <a:rPr sz="2200" b="1" spc="-20" dirty="0">
                <a:solidFill>
                  <a:srgbClr val="000066"/>
                </a:solidFill>
                <a:latin typeface="Arial"/>
                <a:cs typeface="Arial"/>
              </a:rPr>
              <a:t> </a:t>
            </a:r>
            <a:r>
              <a:rPr sz="2200" b="1" spc="-5" dirty="0">
                <a:solidFill>
                  <a:srgbClr val="000066"/>
                </a:solidFill>
                <a:latin typeface="Arial"/>
                <a:cs typeface="Arial"/>
              </a:rPr>
              <a:t>loss</a:t>
            </a:r>
            <a:endParaRPr sz="2200" dirty="0">
              <a:latin typeface="Arial"/>
              <a:cs typeface="Arial"/>
            </a:endParaRPr>
          </a:p>
          <a:p>
            <a:pPr marL="485775" lvl="1" indent="-401955">
              <a:lnSpc>
                <a:spcPct val="100000"/>
              </a:lnSpc>
              <a:spcBef>
                <a:spcPts val="1315"/>
              </a:spcBef>
              <a:buFont typeface="Arial"/>
              <a:buChar char="•"/>
              <a:tabLst>
                <a:tab pos="485775" algn="l"/>
                <a:tab pos="486409" algn="l"/>
              </a:tabLst>
            </a:pPr>
            <a:r>
              <a:rPr sz="2200" b="1" spc="-5" dirty="0">
                <a:solidFill>
                  <a:srgbClr val="000066"/>
                </a:solidFill>
                <a:latin typeface="Arial"/>
                <a:cs typeface="Arial"/>
              </a:rPr>
              <a:t>3 mm of soot = 2.5% fuel</a:t>
            </a:r>
            <a:r>
              <a:rPr sz="2200" b="1" spc="25" dirty="0">
                <a:solidFill>
                  <a:srgbClr val="000066"/>
                </a:solidFill>
                <a:latin typeface="Arial"/>
                <a:cs typeface="Arial"/>
              </a:rPr>
              <a:t> </a:t>
            </a:r>
            <a:r>
              <a:rPr sz="2200" b="1" spc="-5" dirty="0">
                <a:solidFill>
                  <a:srgbClr val="000066"/>
                </a:solidFill>
                <a:latin typeface="Arial"/>
                <a:cs typeface="Arial"/>
              </a:rPr>
              <a:t>increase</a:t>
            </a:r>
            <a:endParaRPr sz="2200" dirty="0">
              <a:latin typeface="Arial"/>
              <a:cs typeface="Arial"/>
            </a:endParaRPr>
          </a:p>
          <a:p>
            <a:pPr lvl="1">
              <a:lnSpc>
                <a:spcPct val="100000"/>
              </a:lnSpc>
              <a:spcBef>
                <a:spcPts val="20"/>
              </a:spcBef>
              <a:buClr>
                <a:srgbClr val="000066"/>
              </a:buClr>
              <a:buFont typeface="Arial"/>
              <a:buChar char="•"/>
            </a:pPr>
            <a:endParaRPr sz="1900" dirty="0">
              <a:latin typeface="Times New Roman"/>
              <a:cs typeface="Times New Roman"/>
            </a:endParaRPr>
          </a:p>
          <a:p>
            <a:pPr marL="12700">
              <a:lnSpc>
                <a:spcPct val="100000"/>
              </a:lnSpc>
              <a:tabLst>
                <a:tab pos="421640" algn="l"/>
              </a:tabLst>
            </a:pPr>
            <a:r>
              <a:rPr lang="en-US" sz="2900" b="1" dirty="0" smtClean="0">
                <a:solidFill>
                  <a:srgbClr val="FF0000"/>
                </a:solidFill>
                <a:latin typeface="Arial"/>
                <a:cs typeface="Arial"/>
              </a:rPr>
              <a:t>9.  </a:t>
            </a:r>
            <a:r>
              <a:rPr sz="2900" b="1" dirty="0" smtClean="0">
                <a:solidFill>
                  <a:srgbClr val="FF0000"/>
                </a:solidFill>
                <a:latin typeface="Arial"/>
                <a:cs typeface="Arial"/>
              </a:rPr>
              <a:t>Reduced </a:t>
            </a:r>
            <a:r>
              <a:rPr sz="2900" b="1" dirty="0">
                <a:solidFill>
                  <a:srgbClr val="FF0000"/>
                </a:solidFill>
                <a:latin typeface="Arial"/>
                <a:cs typeface="Arial"/>
              </a:rPr>
              <a:t>Boiler Steam</a:t>
            </a:r>
            <a:r>
              <a:rPr sz="2900" b="1" spc="-110" dirty="0">
                <a:solidFill>
                  <a:srgbClr val="FF0000"/>
                </a:solidFill>
                <a:latin typeface="Arial"/>
                <a:cs typeface="Arial"/>
              </a:rPr>
              <a:t> </a:t>
            </a:r>
            <a:r>
              <a:rPr sz="2900" b="1" dirty="0">
                <a:solidFill>
                  <a:srgbClr val="FF0000"/>
                </a:solidFill>
                <a:latin typeface="Arial"/>
                <a:cs typeface="Arial"/>
              </a:rPr>
              <a:t>Pressure</a:t>
            </a:r>
            <a:endParaRPr sz="2900" dirty="0">
              <a:latin typeface="Arial"/>
              <a:cs typeface="Arial"/>
            </a:endParaRPr>
          </a:p>
          <a:p>
            <a:pPr marL="485775" lvl="1" indent="-401955">
              <a:lnSpc>
                <a:spcPct val="100000"/>
              </a:lnSpc>
              <a:spcBef>
                <a:spcPts val="2210"/>
              </a:spcBef>
              <a:buFont typeface="Arial"/>
              <a:buChar char="•"/>
              <a:tabLst>
                <a:tab pos="485775" algn="l"/>
                <a:tab pos="486409" algn="l"/>
              </a:tabLst>
            </a:pPr>
            <a:r>
              <a:rPr sz="2200" b="1" dirty="0">
                <a:solidFill>
                  <a:srgbClr val="000066"/>
                </a:solidFill>
                <a:latin typeface="Arial"/>
                <a:cs typeface="Arial"/>
              </a:rPr>
              <a:t>Lower </a:t>
            </a:r>
            <a:r>
              <a:rPr sz="2200" b="1" spc="-5" dirty="0">
                <a:solidFill>
                  <a:srgbClr val="000066"/>
                </a:solidFill>
                <a:latin typeface="Arial"/>
                <a:cs typeface="Arial"/>
              </a:rPr>
              <a:t>steam</a:t>
            </a:r>
            <a:r>
              <a:rPr sz="2200" b="1" spc="-60" dirty="0">
                <a:solidFill>
                  <a:srgbClr val="000066"/>
                </a:solidFill>
                <a:latin typeface="Arial"/>
                <a:cs typeface="Arial"/>
              </a:rPr>
              <a:t> </a:t>
            </a:r>
            <a:r>
              <a:rPr sz="2200" b="1" spc="-5" dirty="0">
                <a:solidFill>
                  <a:srgbClr val="000066"/>
                </a:solidFill>
                <a:latin typeface="Arial"/>
                <a:cs typeface="Arial"/>
              </a:rPr>
              <a:t>pressure</a:t>
            </a:r>
            <a:endParaRPr sz="2200" dirty="0">
              <a:latin typeface="Arial"/>
              <a:cs typeface="Arial"/>
            </a:endParaRPr>
          </a:p>
          <a:p>
            <a:pPr marL="600075" lvl="1">
              <a:spcBef>
                <a:spcPts val="1320"/>
              </a:spcBef>
            </a:pPr>
            <a:r>
              <a:rPr lang="en-US" sz="2400" b="1" dirty="0">
                <a:solidFill>
                  <a:srgbClr val="FF0000"/>
                </a:solidFill>
              </a:rPr>
              <a:t>Recommended steam pressure = Maximum pressure required + Pressure drop in the system</a:t>
            </a:r>
          </a:p>
          <a:p>
            <a:pPr marL="485775" lvl="1" indent="-401955">
              <a:lnSpc>
                <a:spcPct val="100000"/>
              </a:lnSpc>
              <a:spcBef>
                <a:spcPts val="1315"/>
              </a:spcBef>
              <a:buFont typeface="Arial"/>
              <a:buChar char="•"/>
              <a:tabLst>
                <a:tab pos="485775" algn="l"/>
                <a:tab pos="486409" algn="l"/>
              </a:tabLst>
            </a:pPr>
            <a:r>
              <a:rPr sz="2200" b="1" spc="-5" dirty="0" smtClean="0">
                <a:solidFill>
                  <a:srgbClr val="000066"/>
                </a:solidFill>
                <a:latin typeface="Arial"/>
                <a:cs typeface="Arial"/>
              </a:rPr>
              <a:t>Steam </a:t>
            </a:r>
            <a:r>
              <a:rPr sz="2200" b="1" spc="-5" dirty="0">
                <a:solidFill>
                  <a:srgbClr val="000066"/>
                </a:solidFill>
                <a:latin typeface="Arial"/>
                <a:cs typeface="Arial"/>
              </a:rPr>
              <a:t>generation pressure dictated by</a:t>
            </a:r>
            <a:r>
              <a:rPr sz="2200" b="1" spc="125" dirty="0">
                <a:solidFill>
                  <a:srgbClr val="000066"/>
                </a:solidFill>
                <a:latin typeface="Arial"/>
                <a:cs typeface="Arial"/>
              </a:rPr>
              <a:t> </a:t>
            </a:r>
            <a:r>
              <a:rPr sz="2200" b="1" spc="-5" dirty="0">
                <a:solidFill>
                  <a:srgbClr val="000066"/>
                </a:solidFill>
                <a:latin typeface="Arial"/>
                <a:cs typeface="Arial"/>
              </a:rPr>
              <a:t>process</a:t>
            </a:r>
            <a:endParaRPr sz="2200" dirty="0">
              <a:latin typeface="Arial"/>
              <a:cs typeface="Arial"/>
            </a:endParaRPr>
          </a:p>
        </p:txBody>
      </p:sp>
      <p:sp>
        <p:nvSpPr>
          <p:cNvPr id="11" name="object 11"/>
          <p:cNvSpPr/>
          <p:nvPr/>
        </p:nvSpPr>
        <p:spPr>
          <a:xfrm>
            <a:off x="1385316" y="361188"/>
            <a:ext cx="6717792" cy="902208"/>
          </a:xfrm>
          <a:prstGeom prst="rect">
            <a:avLst/>
          </a:prstGeom>
          <a:blipFill>
            <a:blip r:embed="rId3" cstate="print"/>
            <a:stretch>
              <a:fillRect/>
            </a:stretch>
          </a:blipFill>
        </p:spPr>
        <p:txBody>
          <a:bodyPr wrap="square" lIns="0" tIns="0" rIns="0" bIns="0" rtlCol="0"/>
          <a:lstStyle/>
          <a:p>
            <a:endParaRPr/>
          </a:p>
        </p:txBody>
      </p:sp>
      <p:sp>
        <p:nvSpPr>
          <p:cNvPr id="12" name="object 12"/>
          <p:cNvSpPr/>
          <p:nvPr/>
        </p:nvSpPr>
        <p:spPr>
          <a:xfrm>
            <a:off x="7566659" y="361188"/>
            <a:ext cx="649224" cy="902208"/>
          </a:xfrm>
          <a:prstGeom prst="rect">
            <a:avLst/>
          </a:prstGeom>
          <a:blipFill>
            <a:blip r:embed="rId4" cstate="print"/>
            <a:stretch>
              <a:fillRect/>
            </a:stretch>
          </a:blipFill>
        </p:spPr>
        <p:txBody>
          <a:bodyPr wrap="square" lIns="0" tIns="0" rIns="0" bIns="0" rtlCol="0"/>
          <a:lstStyle/>
          <a:p>
            <a:endParaRPr/>
          </a:p>
        </p:txBody>
      </p:sp>
      <p:sp>
        <p:nvSpPr>
          <p:cNvPr id="13" name="object 13"/>
          <p:cNvSpPr txBox="1">
            <a:spLocks noGrp="1"/>
          </p:cNvSpPr>
          <p:nvPr>
            <p:ph type="title"/>
          </p:nvPr>
        </p:nvSpPr>
        <p:spPr>
          <a:prstGeom prst="rect">
            <a:avLst/>
          </a:prstGeom>
        </p:spPr>
        <p:txBody>
          <a:bodyPr vert="horz" wrap="square" lIns="0" tIns="13335" rIns="0" bIns="0" rtlCol="0">
            <a:spAutoFit/>
          </a:bodyPr>
          <a:lstStyle/>
          <a:p>
            <a:pPr marL="329565">
              <a:lnSpc>
                <a:spcPct val="100000"/>
              </a:lnSpc>
              <a:spcBef>
                <a:spcPts val="105"/>
              </a:spcBef>
            </a:pPr>
            <a:r>
              <a:rPr dirty="0"/>
              <a:t>Energy </a:t>
            </a:r>
            <a:r>
              <a:rPr spc="-5" dirty="0"/>
              <a:t>Efficiency</a:t>
            </a:r>
            <a:r>
              <a:rPr spc="-114" dirty="0"/>
              <a:t> </a:t>
            </a:r>
            <a:r>
              <a:rPr dirty="0"/>
              <a:t>Opportunities</a:t>
            </a:r>
          </a:p>
        </p:txBody>
      </p:sp>
      <p:sp>
        <p:nvSpPr>
          <p:cNvPr id="14" name="object 14"/>
          <p:cNvSpPr txBox="1">
            <a:spLocks noGrp="1"/>
          </p:cNvSpPr>
          <p:nvPr>
            <p:ph type="sldNum" sz="quarter" idx="7"/>
          </p:nvPr>
        </p:nvSpPr>
        <p:spPr>
          <a:prstGeom prst="rect">
            <a:avLst/>
          </a:prstGeom>
        </p:spPr>
        <p:txBody>
          <a:bodyPr vert="horz" wrap="square" lIns="0" tIns="0" rIns="0" bIns="0" rtlCol="0">
            <a:spAutoFit/>
          </a:bodyPr>
          <a:lstStyle/>
          <a:p>
            <a:pPr marL="25400">
              <a:lnSpc>
                <a:spcPts val="1630"/>
              </a:lnSpc>
            </a:pPr>
            <a:fld id="{81D60167-4931-47E6-BA6A-407CBD079E47}" type="slidenum">
              <a:rPr dirty="0"/>
              <a:t>60</a:t>
            </a:fld>
            <a:endParaRPr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200" b="1" dirty="0" smtClean="0">
                <a:solidFill>
                  <a:srgbClr val="002060"/>
                </a:solidFill>
                <a:latin typeface="+mn-lt"/>
              </a:rPr>
              <a:t>Benefits of Low-pressure Steam</a:t>
            </a:r>
            <a:endParaRPr lang="en-US" sz="3200" dirty="0">
              <a:solidFill>
                <a:srgbClr val="002060"/>
              </a:solidFill>
              <a:latin typeface="+mn-lt"/>
            </a:endParaRPr>
          </a:p>
        </p:txBody>
      </p:sp>
      <p:sp>
        <p:nvSpPr>
          <p:cNvPr id="3" name="Content Placeholder 2"/>
          <p:cNvSpPr>
            <a:spLocks noGrp="1"/>
          </p:cNvSpPr>
          <p:nvPr>
            <p:ph idx="1"/>
          </p:nvPr>
        </p:nvSpPr>
        <p:spPr>
          <a:xfrm>
            <a:off x="457200" y="1524000"/>
            <a:ext cx="8077200" cy="4571999"/>
          </a:xfrm>
        </p:spPr>
        <p:txBody>
          <a:bodyPr>
            <a:noAutofit/>
          </a:bodyPr>
          <a:lstStyle/>
          <a:p>
            <a:pPr marL="342900" lvl="0" indent="-342900">
              <a:buFont typeface="Wingdings" pitchFamily="2" charset="2"/>
              <a:buChar char="Ø"/>
            </a:pPr>
            <a:r>
              <a:rPr lang="en-US" sz="2500" dirty="0">
                <a:latin typeface="+mn-lt"/>
              </a:rPr>
              <a:t>Latent heat for condensing steam is higher at lower </a:t>
            </a:r>
            <a:r>
              <a:rPr lang="en-US" sz="2500" dirty="0" smtClean="0">
                <a:latin typeface="+mn-lt"/>
              </a:rPr>
              <a:t>pressure</a:t>
            </a:r>
            <a:endParaRPr lang="en-US" sz="2500" dirty="0">
              <a:latin typeface="+mn-lt"/>
            </a:endParaRPr>
          </a:p>
          <a:p>
            <a:pPr marL="342900" lvl="0" indent="-342900">
              <a:buFont typeface="Wingdings" pitchFamily="2" charset="2"/>
              <a:buChar char="Ø"/>
            </a:pPr>
            <a:r>
              <a:rPr lang="en-US" sz="2500" dirty="0">
                <a:solidFill>
                  <a:srgbClr val="002060"/>
                </a:solidFill>
                <a:latin typeface="+mn-lt"/>
              </a:rPr>
              <a:t>Steam dryness ratio will increase resulting in increase in energy in </a:t>
            </a:r>
            <a:r>
              <a:rPr lang="en-US" sz="2500" dirty="0" smtClean="0">
                <a:solidFill>
                  <a:srgbClr val="002060"/>
                </a:solidFill>
                <a:latin typeface="+mn-lt"/>
              </a:rPr>
              <a:t>steam</a:t>
            </a:r>
            <a:endParaRPr lang="en-US" sz="2500" dirty="0">
              <a:solidFill>
                <a:srgbClr val="002060"/>
              </a:solidFill>
              <a:latin typeface="+mn-lt"/>
            </a:endParaRPr>
          </a:p>
          <a:p>
            <a:pPr marL="342900" lvl="0" indent="-342900">
              <a:buFont typeface="Wingdings" pitchFamily="2" charset="2"/>
              <a:buChar char="Ø"/>
            </a:pPr>
            <a:r>
              <a:rPr lang="en-US" sz="2500" dirty="0">
                <a:latin typeface="+mn-lt"/>
              </a:rPr>
              <a:t>Steam loss from pipes will be lower at lower steam </a:t>
            </a:r>
            <a:r>
              <a:rPr lang="en-US" sz="2500" dirty="0" smtClean="0">
                <a:latin typeface="+mn-lt"/>
              </a:rPr>
              <a:t>pressure</a:t>
            </a:r>
            <a:endParaRPr lang="en-US" sz="2500" dirty="0">
              <a:latin typeface="+mn-lt"/>
            </a:endParaRPr>
          </a:p>
          <a:p>
            <a:pPr marL="342900" lvl="0" indent="-342900">
              <a:buFont typeface="Wingdings" pitchFamily="2" charset="2"/>
              <a:buChar char="Ø"/>
            </a:pPr>
            <a:r>
              <a:rPr lang="en-US" sz="2500" dirty="0">
                <a:solidFill>
                  <a:srgbClr val="002060"/>
                </a:solidFill>
                <a:latin typeface="+mn-lt"/>
              </a:rPr>
              <a:t>Heat loss at boiler surface and steam distribution system will be less at lower steam </a:t>
            </a:r>
            <a:r>
              <a:rPr lang="en-US" sz="2500" dirty="0" smtClean="0">
                <a:solidFill>
                  <a:srgbClr val="002060"/>
                </a:solidFill>
                <a:latin typeface="+mn-lt"/>
              </a:rPr>
              <a:t>pressure</a:t>
            </a:r>
            <a:endParaRPr lang="en-US" sz="2500" dirty="0">
              <a:solidFill>
                <a:srgbClr val="002060"/>
              </a:solidFill>
              <a:latin typeface="+mn-lt"/>
            </a:endParaRPr>
          </a:p>
          <a:p>
            <a:pPr marL="342900" lvl="0" indent="-342900">
              <a:buFont typeface="Wingdings" pitchFamily="2" charset="2"/>
              <a:buChar char="Ø"/>
            </a:pPr>
            <a:r>
              <a:rPr lang="en-US" sz="2500" dirty="0">
                <a:latin typeface="+mn-lt"/>
              </a:rPr>
              <a:t>Blowdown loss will be less at lower steam </a:t>
            </a:r>
            <a:r>
              <a:rPr lang="en-US" sz="2500" dirty="0" smtClean="0">
                <a:latin typeface="+mn-lt"/>
              </a:rPr>
              <a:t>pressure</a:t>
            </a:r>
          </a:p>
          <a:p>
            <a:pPr marL="342900" lvl="0" indent="-342900">
              <a:buFont typeface="Wingdings" pitchFamily="2" charset="2"/>
              <a:buChar char="Ø"/>
            </a:pPr>
            <a:r>
              <a:rPr lang="en-US" sz="2500" dirty="0" smtClean="0">
                <a:solidFill>
                  <a:srgbClr val="002060"/>
                </a:solidFill>
                <a:latin typeface="+mn-lt"/>
              </a:rPr>
              <a:t>Fuel </a:t>
            </a:r>
            <a:r>
              <a:rPr lang="en-US" sz="2500" dirty="0">
                <a:solidFill>
                  <a:srgbClr val="002060"/>
                </a:solidFill>
                <a:latin typeface="+mn-lt"/>
              </a:rPr>
              <a:t>consumption will be lower for the same amount of steam </a:t>
            </a:r>
            <a:r>
              <a:rPr lang="en-US" sz="2500" dirty="0" smtClean="0">
                <a:solidFill>
                  <a:srgbClr val="002060"/>
                </a:solidFill>
                <a:latin typeface="+mn-lt"/>
              </a:rPr>
              <a:t>generation</a:t>
            </a:r>
            <a:endParaRPr lang="en-US" sz="2500" dirty="0">
              <a:solidFill>
                <a:srgbClr val="002060"/>
              </a:solidFill>
              <a:latin typeface="+mn-lt"/>
            </a:endParaRPr>
          </a:p>
          <a:p>
            <a:pPr marL="0" indent="0">
              <a:lnSpc>
                <a:spcPct val="140000"/>
              </a:lnSpc>
              <a:spcBef>
                <a:spcPts val="0"/>
              </a:spcBef>
              <a:spcAft>
                <a:spcPts val="600"/>
              </a:spcAft>
              <a:buNone/>
            </a:pPr>
            <a:endParaRPr lang="en-US" sz="2400" b="1" dirty="0"/>
          </a:p>
        </p:txBody>
      </p:sp>
    </p:spTree>
    <p:extLst>
      <p:ext uri="{BB962C8B-B14F-4D97-AF65-F5344CB8AC3E}">
        <p14:creationId xmlns:p14="http://schemas.microsoft.com/office/powerpoint/2010/main" val="1325851021"/>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1490980" cy="6858000"/>
          </a:xfrm>
          <a:custGeom>
            <a:avLst/>
            <a:gdLst/>
            <a:ahLst/>
            <a:cxnLst/>
            <a:rect l="l" t="t" r="r" b="b"/>
            <a:pathLst>
              <a:path w="1490980" h="6858000">
                <a:moveTo>
                  <a:pt x="0" y="6858000"/>
                </a:moveTo>
                <a:lnTo>
                  <a:pt x="1490726" y="6858000"/>
                </a:lnTo>
                <a:lnTo>
                  <a:pt x="1490726" y="0"/>
                </a:lnTo>
                <a:lnTo>
                  <a:pt x="0" y="0"/>
                </a:lnTo>
                <a:lnTo>
                  <a:pt x="0" y="6858000"/>
                </a:lnTo>
                <a:close/>
              </a:path>
            </a:pathLst>
          </a:custGeom>
          <a:solidFill>
            <a:srgbClr val="FFFFFF"/>
          </a:solidFill>
        </p:spPr>
        <p:txBody>
          <a:bodyPr wrap="square" lIns="0" tIns="0" rIns="0" bIns="0" rtlCol="0"/>
          <a:lstStyle/>
          <a:p>
            <a:endParaRPr/>
          </a:p>
        </p:txBody>
      </p:sp>
      <p:sp>
        <p:nvSpPr>
          <p:cNvPr id="8" name="object 8"/>
          <p:cNvSpPr txBox="1">
            <a:spLocks noGrp="1"/>
          </p:cNvSpPr>
          <p:nvPr>
            <p:ph type="body" idx="1"/>
          </p:nvPr>
        </p:nvSpPr>
        <p:spPr>
          <a:xfrm>
            <a:off x="609600" y="1676400"/>
            <a:ext cx="8305800" cy="3809376"/>
          </a:xfrm>
          <a:prstGeom prst="rect">
            <a:avLst/>
          </a:prstGeom>
        </p:spPr>
        <p:txBody>
          <a:bodyPr vert="horz" wrap="square" lIns="0" tIns="13335" rIns="0" bIns="0" rtlCol="0">
            <a:spAutoFit/>
          </a:bodyPr>
          <a:lstStyle/>
          <a:p>
            <a:pPr marL="892175" marR="569595" indent="-892175">
              <a:lnSpc>
                <a:spcPct val="100000"/>
              </a:lnSpc>
              <a:spcBef>
                <a:spcPts val="105"/>
              </a:spcBef>
              <a:buAutoNum type="arabicPeriod" startAt="10"/>
              <a:tabLst>
                <a:tab pos="1439863" algn="l"/>
              </a:tabLst>
            </a:pPr>
            <a:r>
              <a:rPr spc="-20" dirty="0"/>
              <a:t>Variable </a:t>
            </a:r>
            <a:r>
              <a:rPr dirty="0"/>
              <a:t>Speed Control for</a:t>
            </a:r>
            <a:r>
              <a:rPr spc="-120" dirty="0"/>
              <a:t> </a:t>
            </a:r>
            <a:r>
              <a:rPr dirty="0"/>
              <a:t>Fans,  Blowers and</a:t>
            </a:r>
            <a:r>
              <a:rPr spc="-95" dirty="0"/>
              <a:t> </a:t>
            </a:r>
            <a:r>
              <a:rPr spc="-5" dirty="0"/>
              <a:t>Pumps</a:t>
            </a:r>
          </a:p>
          <a:p>
            <a:pPr marL="892175" lvl="1" indent="-892175">
              <a:lnSpc>
                <a:spcPct val="100000"/>
              </a:lnSpc>
              <a:spcBef>
                <a:spcPts val="1555"/>
              </a:spcBef>
              <a:buFont typeface="Arial"/>
              <a:buChar char="•"/>
              <a:tabLst>
                <a:tab pos="1439863" algn="l"/>
              </a:tabLst>
            </a:pPr>
            <a:r>
              <a:rPr sz="2200" b="1" spc="-5" dirty="0">
                <a:solidFill>
                  <a:srgbClr val="000066"/>
                </a:solidFill>
                <a:latin typeface="Arial"/>
                <a:cs typeface="Arial"/>
              </a:rPr>
              <a:t>Suited for fans, blowers,</a:t>
            </a:r>
            <a:r>
              <a:rPr sz="2200" b="1" spc="50" dirty="0">
                <a:solidFill>
                  <a:srgbClr val="000066"/>
                </a:solidFill>
                <a:latin typeface="Arial"/>
                <a:cs typeface="Arial"/>
              </a:rPr>
              <a:t> </a:t>
            </a:r>
            <a:r>
              <a:rPr sz="2200" b="1" spc="-5" dirty="0">
                <a:solidFill>
                  <a:srgbClr val="000066"/>
                </a:solidFill>
                <a:latin typeface="Arial"/>
                <a:cs typeface="Arial"/>
              </a:rPr>
              <a:t>pumps</a:t>
            </a:r>
            <a:endParaRPr sz="2200" dirty="0">
              <a:latin typeface="Arial"/>
              <a:cs typeface="Arial"/>
            </a:endParaRPr>
          </a:p>
          <a:p>
            <a:pPr marL="892175" lvl="1" indent="-892175">
              <a:lnSpc>
                <a:spcPct val="100000"/>
              </a:lnSpc>
              <a:spcBef>
                <a:spcPts val="790"/>
              </a:spcBef>
              <a:buFont typeface="Arial"/>
              <a:buChar char="•"/>
              <a:tabLst>
                <a:tab pos="1439863" algn="l"/>
              </a:tabLst>
            </a:pPr>
            <a:r>
              <a:rPr sz="2200" b="1" spc="-5" dirty="0">
                <a:solidFill>
                  <a:srgbClr val="000066"/>
                </a:solidFill>
                <a:latin typeface="Arial"/>
                <a:cs typeface="Arial"/>
              </a:rPr>
              <a:t>Should be considered if boiler loads</a:t>
            </a:r>
            <a:r>
              <a:rPr sz="2200" b="1" spc="150" dirty="0">
                <a:solidFill>
                  <a:srgbClr val="000066"/>
                </a:solidFill>
                <a:latin typeface="Arial"/>
                <a:cs typeface="Arial"/>
              </a:rPr>
              <a:t> </a:t>
            </a:r>
            <a:r>
              <a:rPr sz="2200" b="1" spc="-5" dirty="0" smtClean="0">
                <a:solidFill>
                  <a:srgbClr val="000066"/>
                </a:solidFill>
                <a:latin typeface="Arial"/>
                <a:cs typeface="Arial"/>
              </a:rPr>
              <a:t>are</a:t>
            </a:r>
            <a:r>
              <a:rPr lang="en-US" sz="2200" b="1" spc="-5" dirty="0" smtClean="0">
                <a:solidFill>
                  <a:srgbClr val="000066"/>
                </a:solidFill>
                <a:latin typeface="Arial"/>
                <a:cs typeface="Arial"/>
              </a:rPr>
              <a:t> </a:t>
            </a:r>
            <a:r>
              <a:rPr sz="2200" spc="-5" dirty="0" smtClean="0">
                <a:solidFill>
                  <a:srgbClr val="000066"/>
                </a:solidFill>
              </a:rPr>
              <a:t>variable</a:t>
            </a:r>
            <a:endParaRPr sz="2200" dirty="0"/>
          </a:p>
          <a:p>
            <a:pPr marL="892175" indent="-892175">
              <a:lnSpc>
                <a:spcPct val="100000"/>
              </a:lnSpc>
              <a:spcBef>
                <a:spcPts val="10"/>
              </a:spcBef>
              <a:tabLst>
                <a:tab pos="1439863" algn="l"/>
              </a:tabLst>
            </a:pPr>
            <a:endParaRPr sz="2250" dirty="0">
              <a:latin typeface="Times New Roman"/>
              <a:cs typeface="Times New Roman"/>
            </a:endParaRPr>
          </a:p>
          <a:p>
            <a:pPr marL="892175" indent="-892175">
              <a:lnSpc>
                <a:spcPct val="100000"/>
              </a:lnSpc>
              <a:buAutoNum type="arabicPeriod" startAt="11"/>
              <a:tabLst>
                <a:tab pos="1439863" algn="l"/>
              </a:tabLst>
            </a:pPr>
            <a:r>
              <a:rPr dirty="0"/>
              <a:t>Control Boiler</a:t>
            </a:r>
            <a:r>
              <a:rPr spc="-114" dirty="0"/>
              <a:t> </a:t>
            </a:r>
            <a:r>
              <a:rPr dirty="0"/>
              <a:t>Loading</a:t>
            </a:r>
          </a:p>
          <a:p>
            <a:pPr marL="892175" lvl="1" indent="-892175">
              <a:lnSpc>
                <a:spcPct val="100000"/>
              </a:lnSpc>
              <a:spcBef>
                <a:spcPts val="2225"/>
              </a:spcBef>
              <a:buFont typeface="Arial"/>
              <a:buChar char="•"/>
              <a:tabLst>
                <a:tab pos="1439863" algn="l"/>
              </a:tabLst>
            </a:pPr>
            <a:r>
              <a:rPr sz="2200" b="1" spc="-5" dirty="0">
                <a:solidFill>
                  <a:srgbClr val="000066"/>
                </a:solidFill>
                <a:latin typeface="Arial"/>
                <a:cs typeface="Arial"/>
              </a:rPr>
              <a:t>Maximum boiler efficiency: </a:t>
            </a:r>
            <a:r>
              <a:rPr sz="2200" b="1" dirty="0">
                <a:solidFill>
                  <a:srgbClr val="000066"/>
                </a:solidFill>
                <a:latin typeface="Arial"/>
                <a:cs typeface="Arial"/>
              </a:rPr>
              <a:t>65-85% </a:t>
            </a:r>
            <a:r>
              <a:rPr sz="2200" b="1" spc="-5" dirty="0">
                <a:solidFill>
                  <a:srgbClr val="000066"/>
                </a:solidFill>
                <a:latin typeface="Arial"/>
                <a:cs typeface="Arial"/>
              </a:rPr>
              <a:t>of rated</a:t>
            </a:r>
            <a:r>
              <a:rPr sz="2200" b="1" spc="114" dirty="0">
                <a:solidFill>
                  <a:srgbClr val="000066"/>
                </a:solidFill>
                <a:latin typeface="Arial"/>
                <a:cs typeface="Arial"/>
              </a:rPr>
              <a:t> </a:t>
            </a:r>
            <a:r>
              <a:rPr sz="2200" b="1" spc="-5" dirty="0">
                <a:solidFill>
                  <a:srgbClr val="000066"/>
                </a:solidFill>
                <a:latin typeface="Arial"/>
                <a:cs typeface="Arial"/>
              </a:rPr>
              <a:t>load</a:t>
            </a:r>
            <a:endParaRPr sz="2200" dirty="0">
              <a:latin typeface="Arial"/>
              <a:cs typeface="Arial"/>
            </a:endParaRPr>
          </a:p>
          <a:p>
            <a:pPr marL="892175" lvl="1" indent="-892175">
              <a:lnSpc>
                <a:spcPct val="100000"/>
              </a:lnSpc>
              <a:spcBef>
                <a:spcPts val="1320"/>
              </a:spcBef>
              <a:buFont typeface="Arial"/>
              <a:buChar char="•"/>
              <a:tabLst>
                <a:tab pos="1439863" algn="l"/>
              </a:tabLst>
            </a:pPr>
            <a:r>
              <a:rPr sz="2200" b="1" spc="-5" dirty="0">
                <a:solidFill>
                  <a:srgbClr val="000066"/>
                </a:solidFill>
                <a:latin typeface="Arial"/>
                <a:cs typeface="Arial"/>
              </a:rPr>
              <a:t>Significant efficiency loss: &lt; 25% of rated</a:t>
            </a:r>
            <a:r>
              <a:rPr sz="2200" b="1" spc="150" dirty="0">
                <a:solidFill>
                  <a:srgbClr val="000066"/>
                </a:solidFill>
                <a:latin typeface="Arial"/>
                <a:cs typeface="Arial"/>
              </a:rPr>
              <a:t> </a:t>
            </a:r>
            <a:r>
              <a:rPr sz="2200" b="1" spc="-5" dirty="0">
                <a:solidFill>
                  <a:srgbClr val="000066"/>
                </a:solidFill>
                <a:latin typeface="Arial"/>
                <a:cs typeface="Arial"/>
              </a:rPr>
              <a:t>load</a:t>
            </a:r>
            <a:endParaRPr sz="2200" dirty="0">
              <a:latin typeface="Arial"/>
              <a:cs typeface="Arial"/>
            </a:endParaRPr>
          </a:p>
        </p:txBody>
      </p:sp>
      <p:sp>
        <p:nvSpPr>
          <p:cNvPr id="11" name="object 11"/>
          <p:cNvSpPr/>
          <p:nvPr/>
        </p:nvSpPr>
        <p:spPr>
          <a:xfrm>
            <a:off x="1385316" y="361188"/>
            <a:ext cx="6717792" cy="902208"/>
          </a:xfrm>
          <a:prstGeom prst="rect">
            <a:avLst/>
          </a:prstGeom>
          <a:blipFill>
            <a:blip r:embed="rId2" cstate="print"/>
            <a:stretch>
              <a:fillRect/>
            </a:stretch>
          </a:blipFill>
        </p:spPr>
        <p:txBody>
          <a:bodyPr wrap="square" lIns="0" tIns="0" rIns="0" bIns="0" rtlCol="0"/>
          <a:lstStyle/>
          <a:p>
            <a:endParaRPr/>
          </a:p>
        </p:txBody>
      </p:sp>
      <p:sp>
        <p:nvSpPr>
          <p:cNvPr id="12" name="object 12"/>
          <p:cNvSpPr/>
          <p:nvPr/>
        </p:nvSpPr>
        <p:spPr>
          <a:xfrm>
            <a:off x="7566659" y="361188"/>
            <a:ext cx="649224" cy="902208"/>
          </a:xfrm>
          <a:prstGeom prst="rect">
            <a:avLst/>
          </a:prstGeom>
          <a:blipFill>
            <a:blip r:embed="rId3" cstate="print"/>
            <a:stretch>
              <a:fillRect/>
            </a:stretch>
          </a:blipFill>
        </p:spPr>
        <p:txBody>
          <a:bodyPr wrap="square" lIns="0" tIns="0" rIns="0" bIns="0" rtlCol="0"/>
          <a:lstStyle/>
          <a:p>
            <a:endParaRPr/>
          </a:p>
        </p:txBody>
      </p:sp>
      <p:sp>
        <p:nvSpPr>
          <p:cNvPr id="13" name="object 13"/>
          <p:cNvSpPr txBox="1">
            <a:spLocks noGrp="1"/>
          </p:cNvSpPr>
          <p:nvPr>
            <p:ph type="title"/>
          </p:nvPr>
        </p:nvSpPr>
        <p:spPr>
          <a:prstGeom prst="rect">
            <a:avLst/>
          </a:prstGeom>
        </p:spPr>
        <p:txBody>
          <a:bodyPr vert="horz" wrap="square" lIns="0" tIns="13335" rIns="0" bIns="0" rtlCol="0">
            <a:spAutoFit/>
          </a:bodyPr>
          <a:lstStyle/>
          <a:p>
            <a:pPr marL="329565">
              <a:lnSpc>
                <a:spcPct val="100000"/>
              </a:lnSpc>
              <a:spcBef>
                <a:spcPts val="105"/>
              </a:spcBef>
            </a:pPr>
            <a:r>
              <a:rPr dirty="0"/>
              <a:t>Energy </a:t>
            </a:r>
            <a:r>
              <a:rPr spc="-5" dirty="0"/>
              <a:t>Efficiency</a:t>
            </a:r>
            <a:r>
              <a:rPr spc="-114" dirty="0"/>
              <a:t> </a:t>
            </a:r>
            <a:r>
              <a:rPr dirty="0"/>
              <a:t>Opportunities</a:t>
            </a:r>
          </a:p>
        </p:txBody>
      </p:sp>
      <p:sp>
        <p:nvSpPr>
          <p:cNvPr id="14" name="object 14"/>
          <p:cNvSpPr txBox="1">
            <a:spLocks noGrp="1"/>
          </p:cNvSpPr>
          <p:nvPr>
            <p:ph type="sldNum" sz="quarter" idx="7"/>
          </p:nvPr>
        </p:nvSpPr>
        <p:spPr>
          <a:prstGeom prst="rect">
            <a:avLst/>
          </a:prstGeom>
        </p:spPr>
        <p:txBody>
          <a:bodyPr vert="horz" wrap="square" lIns="0" tIns="0" rIns="0" bIns="0" rtlCol="0">
            <a:spAutoFit/>
          </a:bodyPr>
          <a:lstStyle/>
          <a:p>
            <a:pPr marL="25400">
              <a:lnSpc>
                <a:spcPts val="1630"/>
              </a:lnSpc>
            </a:pPr>
            <a:fld id="{81D60167-4931-47E6-BA6A-407CBD079E47}" type="slidenum">
              <a:rPr dirty="0"/>
              <a:t>62</a:t>
            </a:fld>
            <a:endParaRPr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8"/>
          <p:cNvSpPr txBox="1"/>
          <p:nvPr/>
        </p:nvSpPr>
        <p:spPr>
          <a:xfrm>
            <a:off x="457199" y="1295400"/>
            <a:ext cx="7758683" cy="5094985"/>
          </a:xfrm>
          <a:prstGeom prst="rect">
            <a:avLst/>
          </a:prstGeom>
        </p:spPr>
        <p:txBody>
          <a:bodyPr vert="horz" wrap="square" lIns="0" tIns="204470" rIns="0" bIns="0" rtlCol="0">
            <a:spAutoFit/>
          </a:bodyPr>
          <a:lstStyle/>
          <a:p>
            <a:pPr marL="624840" indent="-612140">
              <a:lnSpc>
                <a:spcPct val="100000"/>
              </a:lnSpc>
              <a:spcBef>
                <a:spcPts val="1610"/>
              </a:spcBef>
              <a:buAutoNum type="arabicPeriod" startAt="12"/>
              <a:tabLst>
                <a:tab pos="625475" algn="l"/>
              </a:tabLst>
            </a:pPr>
            <a:r>
              <a:rPr sz="2900" b="1" dirty="0">
                <a:solidFill>
                  <a:srgbClr val="FF0000"/>
                </a:solidFill>
                <a:latin typeface="Arial"/>
                <a:cs typeface="Arial"/>
              </a:rPr>
              <a:t>Proper Boiler</a:t>
            </a:r>
            <a:r>
              <a:rPr sz="2900" b="1" spc="-95" dirty="0">
                <a:solidFill>
                  <a:srgbClr val="FF0000"/>
                </a:solidFill>
                <a:latin typeface="Arial"/>
                <a:cs typeface="Arial"/>
              </a:rPr>
              <a:t> </a:t>
            </a:r>
            <a:r>
              <a:rPr sz="2900" b="1" dirty="0">
                <a:solidFill>
                  <a:srgbClr val="FF0000"/>
                </a:solidFill>
                <a:latin typeface="Arial"/>
                <a:cs typeface="Arial"/>
              </a:rPr>
              <a:t>Scheduling</a:t>
            </a:r>
            <a:endParaRPr sz="2900" dirty="0">
              <a:latin typeface="Arial"/>
              <a:cs typeface="Arial"/>
            </a:endParaRPr>
          </a:p>
          <a:p>
            <a:pPr marL="485775" lvl="1" indent="-401955">
              <a:lnSpc>
                <a:spcPct val="100000"/>
              </a:lnSpc>
              <a:spcBef>
                <a:spcPts val="1135"/>
              </a:spcBef>
              <a:buFont typeface="Arial"/>
              <a:buChar char="•"/>
              <a:tabLst>
                <a:tab pos="485775" algn="l"/>
                <a:tab pos="486409" algn="l"/>
              </a:tabLst>
            </a:pPr>
            <a:r>
              <a:rPr sz="2200" b="1" spc="-5" dirty="0">
                <a:solidFill>
                  <a:srgbClr val="000066"/>
                </a:solidFill>
                <a:latin typeface="Arial"/>
                <a:cs typeface="Arial"/>
              </a:rPr>
              <a:t>Optimum efficiency: 65-85% of full</a:t>
            </a:r>
            <a:r>
              <a:rPr sz="2200" b="1" spc="114" dirty="0">
                <a:solidFill>
                  <a:srgbClr val="000066"/>
                </a:solidFill>
                <a:latin typeface="Arial"/>
                <a:cs typeface="Arial"/>
              </a:rPr>
              <a:t> </a:t>
            </a:r>
            <a:r>
              <a:rPr sz="2200" b="1" spc="-5" dirty="0">
                <a:solidFill>
                  <a:srgbClr val="000066"/>
                </a:solidFill>
                <a:latin typeface="Arial"/>
                <a:cs typeface="Arial"/>
              </a:rPr>
              <a:t>load</a:t>
            </a:r>
            <a:endParaRPr sz="2200" dirty="0">
              <a:latin typeface="Arial"/>
              <a:cs typeface="Arial"/>
            </a:endParaRPr>
          </a:p>
          <a:p>
            <a:pPr marL="485775" marR="5080" lvl="1" indent="-401955">
              <a:lnSpc>
                <a:spcPct val="100000"/>
              </a:lnSpc>
              <a:spcBef>
                <a:spcPts val="1320"/>
              </a:spcBef>
              <a:buFont typeface="Arial"/>
              <a:buChar char="•"/>
              <a:tabLst>
                <a:tab pos="485775" algn="l"/>
                <a:tab pos="486409" algn="l"/>
              </a:tabLst>
            </a:pPr>
            <a:r>
              <a:rPr sz="2200" b="1" spc="-5" dirty="0">
                <a:solidFill>
                  <a:srgbClr val="000066"/>
                </a:solidFill>
                <a:latin typeface="Arial"/>
                <a:cs typeface="Arial"/>
              </a:rPr>
              <a:t>Few boilers at high loads is more efficient than  large number at low loads</a:t>
            </a:r>
            <a:endParaRPr sz="2200" dirty="0">
              <a:latin typeface="Arial"/>
              <a:cs typeface="Arial"/>
            </a:endParaRPr>
          </a:p>
          <a:p>
            <a:pPr lvl="1">
              <a:lnSpc>
                <a:spcPct val="100000"/>
              </a:lnSpc>
              <a:spcBef>
                <a:spcPts val="50"/>
              </a:spcBef>
              <a:buClr>
                <a:srgbClr val="000066"/>
              </a:buClr>
              <a:buFont typeface="Arial"/>
              <a:buChar char="•"/>
            </a:pPr>
            <a:endParaRPr sz="2200" dirty="0">
              <a:latin typeface="Times New Roman"/>
              <a:cs typeface="Times New Roman"/>
            </a:endParaRPr>
          </a:p>
          <a:p>
            <a:pPr marL="624840" indent="-612140">
              <a:lnSpc>
                <a:spcPct val="100000"/>
              </a:lnSpc>
              <a:buAutoNum type="arabicPeriod" startAt="12"/>
              <a:tabLst>
                <a:tab pos="625475" algn="l"/>
              </a:tabLst>
            </a:pPr>
            <a:r>
              <a:rPr sz="2900" b="1" dirty="0">
                <a:solidFill>
                  <a:srgbClr val="FF0000"/>
                </a:solidFill>
                <a:latin typeface="Arial"/>
                <a:cs typeface="Arial"/>
              </a:rPr>
              <a:t>Boiler</a:t>
            </a:r>
            <a:r>
              <a:rPr sz="2900" b="1" spc="-85" dirty="0">
                <a:solidFill>
                  <a:srgbClr val="FF0000"/>
                </a:solidFill>
                <a:latin typeface="Arial"/>
                <a:cs typeface="Arial"/>
              </a:rPr>
              <a:t> </a:t>
            </a:r>
            <a:r>
              <a:rPr sz="2900" b="1" dirty="0">
                <a:solidFill>
                  <a:srgbClr val="FF0000"/>
                </a:solidFill>
                <a:latin typeface="Arial"/>
                <a:cs typeface="Arial"/>
              </a:rPr>
              <a:t>Replacement</a:t>
            </a:r>
            <a:endParaRPr sz="2900" dirty="0">
              <a:latin typeface="Arial"/>
              <a:cs typeface="Arial"/>
            </a:endParaRPr>
          </a:p>
          <a:p>
            <a:pPr marL="83820">
              <a:lnSpc>
                <a:spcPct val="100000"/>
              </a:lnSpc>
              <a:spcBef>
                <a:spcPts val="1650"/>
              </a:spcBef>
            </a:pPr>
            <a:r>
              <a:rPr sz="2200" b="1" spc="-5" dirty="0">
                <a:solidFill>
                  <a:srgbClr val="000066"/>
                </a:solidFill>
                <a:latin typeface="Arial"/>
                <a:cs typeface="Arial"/>
              </a:rPr>
              <a:t>Financially attractive if existing boiler</a:t>
            </a:r>
            <a:r>
              <a:rPr sz="2200" b="1" spc="100" dirty="0">
                <a:solidFill>
                  <a:srgbClr val="000066"/>
                </a:solidFill>
                <a:latin typeface="Arial"/>
                <a:cs typeface="Arial"/>
              </a:rPr>
              <a:t> </a:t>
            </a:r>
            <a:r>
              <a:rPr sz="2200" b="1" spc="-5" dirty="0">
                <a:solidFill>
                  <a:srgbClr val="000066"/>
                </a:solidFill>
                <a:latin typeface="Arial"/>
                <a:cs typeface="Arial"/>
              </a:rPr>
              <a:t>is</a:t>
            </a:r>
            <a:endParaRPr sz="2200" dirty="0">
              <a:latin typeface="Arial"/>
              <a:cs typeface="Arial"/>
            </a:endParaRPr>
          </a:p>
          <a:p>
            <a:pPr marL="485775" lvl="1" indent="-401955">
              <a:lnSpc>
                <a:spcPct val="100000"/>
              </a:lnSpc>
              <a:spcBef>
                <a:spcPts val="790"/>
              </a:spcBef>
              <a:buFont typeface="Arial"/>
              <a:buChar char="•"/>
              <a:tabLst>
                <a:tab pos="485775" algn="l"/>
                <a:tab pos="486409" algn="l"/>
              </a:tabLst>
            </a:pPr>
            <a:r>
              <a:rPr sz="2200" b="1" spc="-5" dirty="0">
                <a:solidFill>
                  <a:srgbClr val="000066"/>
                </a:solidFill>
                <a:latin typeface="Arial"/>
                <a:cs typeface="Arial"/>
              </a:rPr>
              <a:t>Old and</a:t>
            </a:r>
            <a:r>
              <a:rPr sz="2200" b="1" spc="-25" dirty="0">
                <a:solidFill>
                  <a:srgbClr val="000066"/>
                </a:solidFill>
                <a:latin typeface="Arial"/>
                <a:cs typeface="Arial"/>
              </a:rPr>
              <a:t> </a:t>
            </a:r>
            <a:r>
              <a:rPr sz="2200" b="1" spc="-5" dirty="0">
                <a:solidFill>
                  <a:srgbClr val="000066"/>
                </a:solidFill>
                <a:latin typeface="Arial"/>
                <a:cs typeface="Arial"/>
              </a:rPr>
              <a:t>inefficient</a:t>
            </a:r>
            <a:endParaRPr sz="2200" dirty="0">
              <a:latin typeface="Arial"/>
              <a:cs typeface="Arial"/>
            </a:endParaRPr>
          </a:p>
          <a:p>
            <a:pPr marL="485775" lvl="1" indent="-401955">
              <a:lnSpc>
                <a:spcPct val="100000"/>
              </a:lnSpc>
              <a:spcBef>
                <a:spcPts val="790"/>
              </a:spcBef>
              <a:buFont typeface="Arial"/>
              <a:buChar char="•"/>
              <a:tabLst>
                <a:tab pos="485775" algn="l"/>
                <a:tab pos="486409" algn="l"/>
              </a:tabLst>
            </a:pPr>
            <a:r>
              <a:rPr sz="2200" b="1" spc="-5" dirty="0">
                <a:solidFill>
                  <a:srgbClr val="000066"/>
                </a:solidFill>
                <a:latin typeface="Arial"/>
                <a:cs typeface="Arial"/>
              </a:rPr>
              <a:t>Not capable of firing cheaper substitution</a:t>
            </a:r>
            <a:r>
              <a:rPr sz="2200" b="1" spc="180" dirty="0">
                <a:solidFill>
                  <a:srgbClr val="000066"/>
                </a:solidFill>
                <a:latin typeface="Arial"/>
                <a:cs typeface="Arial"/>
              </a:rPr>
              <a:t> </a:t>
            </a:r>
            <a:r>
              <a:rPr sz="2200" b="1" spc="-5" dirty="0">
                <a:solidFill>
                  <a:srgbClr val="000066"/>
                </a:solidFill>
                <a:latin typeface="Arial"/>
                <a:cs typeface="Arial"/>
              </a:rPr>
              <a:t>fuel</a:t>
            </a:r>
            <a:endParaRPr sz="2200" dirty="0">
              <a:latin typeface="Arial"/>
              <a:cs typeface="Arial"/>
            </a:endParaRPr>
          </a:p>
          <a:p>
            <a:pPr marL="485775" lvl="1" indent="-401955">
              <a:lnSpc>
                <a:spcPct val="100000"/>
              </a:lnSpc>
              <a:spcBef>
                <a:spcPts val="795"/>
              </a:spcBef>
              <a:buFont typeface="Arial"/>
              <a:buChar char="•"/>
              <a:tabLst>
                <a:tab pos="485775" algn="l"/>
                <a:tab pos="486409" algn="l"/>
              </a:tabLst>
            </a:pPr>
            <a:r>
              <a:rPr sz="2200" b="1" spc="-5" dirty="0">
                <a:solidFill>
                  <a:srgbClr val="000066"/>
                </a:solidFill>
                <a:latin typeface="Arial"/>
                <a:cs typeface="Arial"/>
              </a:rPr>
              <a:t>Over or under-sized for present</a:t>
            </a:r>
            <a:r>
              <a:rPr sz="2200" b="1" spc="114" dirty="0">
                <a:solidFill>
                  <a:srgbClr val="000066"/>
                </a:solidFill>
                <a:latin typeface="Arial"/>
                <a:cs typeface="Arial"/>
              </a:rPr>
              <a:t> </a:t>
            </a:r>
            <a:r>
              <a:rPr sz="2200" b="1" spc="-5" dirty="0">
                <a:solidFill>
                  <a:srgbClr val="000066"/>
                </a:solidFill>
                <a:latin typeface="Arial"/>
                <a:cs typeface="Arial"/>
              </a:rPr>
              <a:t>requirements</a:t>
            </a:r>
            <a:endParaRPr sz="2200" dirty="0">
              <a:latin typeface="Arial"/>
              <a:cs typeface="Arial"/>
            </a:endParaRPr>
          </a:p>
          <a:p>
            <a:pPr marL="485775" lvl="1" indent="-401955">
              <a:lnSpc>
                <a:spcPct val="100000"/>
              </a:lnSpc>
              <a:spcBef>
                <a:spcPts val="790"/>
              </a:spcBef>
              <a:buFont typeface="Arial"/>
              <a:buChar char="•"/>
              <a:tabLst>
                <a:tab pos="485775" algn="l"/>
                <a:tab pos="486409" algn="l"/>
              </a:tabLst>
            </a:pPr>
            <a:r>
              <a:rPr sz="2200" b="1" spc="-5" dirty="0">
                <a:solidFill>
                  <a:srgbClr val="000066"/>
                </a:solidFill>
                <a:latin typeface="Arial"/>
                <a:cs typeface="Arial"/>
              </a:rPr>
              <a:t>Not designed for ideal loading</a:t>
            </a:r>
            <a:r>
              <a:rPr sz="2200" b="1" spc="114" dirty="0">
                <a:solidFill>
                  <a:srgbClr val="000066"/>
                </a:solidFill>
                <a:latin typeface="Arial"/>
                <a:cs typeface="Arial"/>
              </a:rPr>
              <a:t> </a:t>
            </a:r>
            <a:r>
              <a:rPr sz="2200" b="1" spc="-5" dirty="0">
                <a:solidFill>
                  <a:srgbClr val="000066"/>
                </a:solidFill>
                <a:latin typeface="Arial"/>
                <a:cs typeface="Arial"/>
              </a:rPr>
              <a:t>conditions</a:t>
            </a:r>
            <a:endParaRPr sz="2200" dirty="0">
              <a:latin typeface="Arial"/>
              <a:cs typeface="Arial"/>
            </a:endParaRPr>
          </a:p>
        </p:txBody>
      </p:sp>
      <p:sp>
        <p:nvSpPr>
          <p:cNvPr id="11" name="object 11"/>
          <p:cNvSpPr/>
          <p:nvPr/>
        </p:nvSpPr>
        <p:spPr>
          <a:xfrm>
            <a:off x="1385316" y="361188"/>
            <a:ext cx="6717792" cy="902208"/>
          </a:xfrm>
          <a:prstGeom prst="rect">
            <a:avLst/>
          </a:prstGeom>
          <a:blipFill>
            <a:blip r:embed="rId3" cstate="print"/>
            <a:stretch>
              <a:fillRect/>
            </a:stretch>
          </a:blipFill>
        </p:spPr>
        <p:txBody>
          <a:bodyPr wrap="square" lIns="0" tIns="0" rIns="0" bIns="0" rtlCol="0"/>
          <a:lstStyle/>
          <a:p>
            <a:endParaRPr/>
          </a:p>
        </p:txBody>
      </p:sp>
      <p:sp>
        <p:nvSpPr>
          <p:cNvPr id="12" name="object 12"/>
          <p:cNvSpPr/>
          <p:nvPr/>
        </p:nvSpPr>
        <p:spPr>
          <a:xfrm>
            <a:off x="7566659" y="361188"/>
            <a:ext cx="649224" cy="902208"/>
          </a:xfrm>
          <a:prstGeom prst="rect">
            <a:avLst/>
          </a:prstGeom>
          <a:blipFill>
            <a:blip r:embed="rId4" cstate="print"/>
            <a:stretch>
              <a:fillRect/>
            </a:stretch>
          </a:blipFill>
        </p:spPr>
        <p:txBody>
          <a:bodyPr wrap="square" lIns="0" tIns="0" rIns="0" bIns="0" rtlCol="0"/>
          <a:lstStyle/>
          <a:p>
            <a:endParaRPr/>
          </a:p>
        </p:txBody>
      </p:sp>
      <p:sp>
        <p:nvSpPr>
          <p:cNvPr id="13" name="object 13"/>
          <p:cNvSpPr txBox="1">
            <a:spLocks noGrp="1"/>
          </p:cNvSpPr>
          <p:nvPr>
            <p:ph type="title"/>
          </p:nvPr>
        </p:nvSpPr>
        <p:spPr>
          <a:prstGeom prst="rect">
            <a:avLst/>
          </a:prstGeom>
        </p:spPr>
        <p:txBody>
          <a:bodyPr vert="horz" wrap="square" lIns="0" tIns="13335" rIns="0" bIns="0" rtlCol="0">
            <a:spAutoFit/>
          </a:bodyPr>
          <a:lstStyle/>
          <a:p>
            <a:pPr marL="329565">
              <a:lnSpc>
                <a:spcPct val="100000"/>
              </a:lnSpc>
              <a:spcBef>
                <a:spcPts val="105"/>
              </a:spcBef>
            </a:pPr>
            <a:r>
              <a:rPr dirty="0"/>
              <a:t>Energy </a:t>
            </a:r>
            <a:r>
              <a:rPr spc="-5" dirty="0"/>
              <a:t>Efficiency</a:t>
            </a:r>
            <a:r>
              <a:rPr spc="-114" dirty="0"/>
              <a:t> </a:t>
            </a:r>
            <a:r>
              <a:rPr dirty="0"/>
              <a:t>Opportunities</a:t>
            </a:r>
          </a:p>
        </p:txBody>
      </p:sp>
      <p:sp>
        <p:nvSpPr>
          <p:cNvPr id="14" name="object 14"/>
          <p:cNvSpPr txBox="1">
            <a:spLocks noGrp="1"/>
          </p:cNvSpPr>
          <p:nvPr>
            <p:ph type="sldNum" sz="quarter" idx="7"/>
          </p:nvPr>
        </p:nvSpPr>
        <p:spPr>
          <a:prstGeom prst="rect">
            <a:avLst/>
          </a:prstGeom>
        </p:spPr>
        <p:txBody>
          <a:bodyPr vert="horz" wrap="square" lIns="0" tIns="0" rIns="0" bIns="0" rtlCol="0">
            <a:spAutoFit/>
          </a:bodyPr>
          <a:lstStyle/>
          <a:p>
            <a:pPr marL="25400">
              <a:lnSpc>
                <a:spcPts val="1630"/>
              </a:lnSpc>
            </a:pPr>
            <a:fld id="{81D60167-4931-47E6-BA6A-407CBD079E47}" type="slidenum">
              <a:rPr dirty="0"/>
              <a:t>63</a:t>
            </a:fld>
            <a:endParaRPr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6606" y="467055"/>
            <a:ext cx="7529194" cy="514350"/>
          </a:xfrm>
        </p:spPr>
        <p:txBody>
          <a:bodyPr>
            <a:noAutofit/>
          </a:bodyPr>
          <a:lstStyle/>
          <a:p>
            <a:pPr algn="ctr"/>
            <a:r>
              <a:rPr lang="en-US" sz="3600" b="1" dirty="0">
                <a:solidFill>
                  <a:srgbClr val="002060"/>
                </a:solidFill>
                <a:latin typeface="+mn-lt"/>
              </a:rPr>
              <a:t>Energy Auditing Approach for </a:t>
            </a:r>
            <a:r>
              <a:rPr lang="en-US" sz="3600" b="1" dirty="0" smtClean="0">
                <a:solidFill>
                  <a:srgbClr val="002060"/>
                </a:solidFill>
                <a:latin typeface="+mn-lt"/>
              </a:rPr>
              <a:t>Boiler</a:t>
            </a:r>
            <a:endParaRPr lang="en-US" sz="3600" dirty="0">
              <a:solidFill>
                <a:srgbClr val="002060"/>
              </a:solidFill>
              <a:latin typeface="+mn-lt"/>
            </a:endParaRPr>
          </a:p>
        </p:txBody>
      </p:sp>
      <p:sp>
        <p:nvSpPr>
          <p:cNvPr id="3" name="Content Placeholder 2"/>
          <p:cNvSpPr>
            <a:spLocks noGrp="1"/>
          </p:cNvSpPr>
          <p:nvPr>
            <p:ph idx="1"/>
          </p:nvPr>
        </p:nvSpPr>
        <p:spPr>
          <a:xfrm>
            <a:off x="457200" y="1219200"/>
            <a:ext cx="8229600" cy="5029200"/>
          </a:xfrm>
        </p:spPr>
        <p:txBody>
          <a:bodyPr>
            <a:noAutofit/>
          </a:bodyPr>
          <a:lstStyle/>
          <a:p>
            <a:pPr marL="457200" indent="-457200" algn="just">
              <a:buFont typeface="Wingdings" pitchFamily="2" charset="2"/>
              <a:buChar char="ü"/>
            </a:pPr>
            <a:r>
              <a:rPr lang="en-US" sz="2800" b="0" dirty="0">
                <a:latin typeface="+mj-lt"/>
              </a:rPr>
              <a:t>Data and Information	</a:t>
            </a:r>
          </a:p>
          <a:p>
            <a:pPr marL="457200" indent="-457200" algn="just">
              <a:buFont typeface="Wingdings" pitchFamily="2" charset="2"/>
              <a:buChar char="ü"/>
            </a:pPr>
            <a:r>
              <a:rPr lang="en-US" sz="2800" b="0" dirty="0">
                <a:solidFill>
                  <a:srgbClr val="00B0F0"/>
                </a:solidFill>
                <a:latin typeface="+mj-lt"/>
              </a:rPr>
              <a:t>Collect boiler details: type, rated steam pressure, temperature, and steam capacity.</a:t>
            </a:r>
          </a:p>
          <a:p>
            <a:pPr marL="457200" indent="-457200" algn="just">
              <a:buFont typeface="Wingdings" pitchFamily="2" charset="2"/>
              <a:buChar char="ü"/>
            </a:pPr>
            <a:r>
              <a:rPr lang="en-US" sz="2800" b="0" dirty="0">
                <a:latin typeface="+mj-lt"/>
              </a:rPr>
              <a:t>Collect feed water pump details: type, no. of stages, flow, and pressure.	</a:t>
            </a:r>
          </a:p>
          <a:p>
            <a:pPr marL="457200" indent="-457200" algn="just">
              <a:buFont typeface="Wingdings" pitchFamily="2" charset="2"/>
              <a:buChar char="ü"/>
            </a:pPr>
            <a:r>
              <a:rPr lang="en-US" sz="2800" b="0" dirty="0">
                <a:solidFill>
                  <a:srgbClr val="00B0F0"/>
                </a:solidFill>
                <a:latin typeface="+mj-lt"/>
              </a:rPr>
              <a:t>Record allowable TDS in boiler.</a:t>
            </a:r>
          </a:p>
          <a:p>
            <a:pPr marL="457200" indent="-457200" algn="just">
              <a:buFont typeface="Wingdings" pitchFamily="2" charset="2"/>
              <a:buChar char="ü"/>
            </a:pPr>
            <a:r>
              <a:rPr lang="en-US" sz="2800" b="0" dirty="0">
                <a:latin typeface="+mj-lt"/>
              </a:rPr>
              <a:t>Collect FD/ID fan flow, pressure, motor rating, kW.	</a:t>
            </a:r>
          </a:p>
          <a:p>
            <a:pPr marL="457200" indent="-457200" algn="just">
              <a:buFont typeface="Wingdings" pitchFamily="2" charset="2"/>
              <a:buChar char="ü"/>
            </a:pPr>
            <a:r>
              <a:rPr lang="en-US" sz="2800" b="0" dirty="0">
                <a:solidFill>
                  <a:srgbClr val="00B0F0"/>
                </a:solidFill>
                <a:latin typeface="+mj-lt"/>
              </a:rPr>
              <a:t>Collect burner details: type, rated temperature, pressure, turndown ratio.</a:t>
            </a:r>
          </a:p>
          <a:p>
            <a:pPr marL="457200" indent="-457200" algn="just">
              <a:buFont typeface="Wingdings" pitchFamily="2" charset="2"/>
              <a:buChar char="ü"/>
            </a:pPr>
            <a:r>
              <a:rPr lang="en-US" sz="2800" b="0" dirty="0">
                <a:latin typeface="+mj-lt"/>
              </a:rPr>
              <a:t>Collect supply and return thermic fluid temperature.</a:t>
            </a:r>
          </a:p>
          <a:p>
            <a:pPr marL="457200" indent="-457200" algn="just">
              <a:buFont typeface="Wingdings" pitchFamily="2" charset="2"/>
              <a:buChar char="ü"/>
            </a:pPr>
            <a:r>
              <a:rPr lang="en-US" sz="2800" b="0" dirty="0">
                <a:solidFill>
                  <a:srgbClr val="00B0F0"/>
                </a:solidFill>
                <a:latin typeface="+mj-lt"/>
              </a:rPr>
              <a:t>Assess thermic fluid loads (temperature, flow).</a:t>
            </a:r>
          </a:p>
        </p:txBody>
      </p:sp>
    </p:spTree>
    <p:extLst>
      <p:ext uri="{BB962C8B-B14F-4D97-AF65-F5344CB8AC3E}">
        <p14:creationId xmlns:p14="http://schemas.microsoft.com/office/powerpoint/2010/main" val="1443628676"/>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0004" y="467055"/>
            <a:ext cx="7071996" cy="514350"/>
          </a:xfrm>
        </p:spPr>
        <p:txBody>
          <a:bodyPr>
            <a:noAutofit/>
          </a:bodyPr>
          <a:lstStyle/>
          <a:p>
            <a:r>
              <a:rPr lang="en-US" sz="3600" b="1" dirty="0">
                <a:solidFill>
                  <a:srgbClr val="002060"/>
                </a:solidFill>
                <a:latin typeface="+mn-lt"/>
              </a:rPr>
              <a:t>Energy Auditing Approach for </a:t>
            </a:r>
            <a:r>
              <a:rPr lang="en-US" sz="3600" b="1" dirty="0" smtClean="0">
                <a:solidFill>
                  <a:srgbClr val="002060"/>
                </a:solidFill>
                <a:latin typeface="+mn-lt"/>
              </a:rPr>
              <a:t>Boiler</a:t>
            </a:r>
            <a:endParaRPr lang="en-US" sz="3600" dirty="0">
              <a:solidFill>
                <a:srgbClr val="002060"/>
              </a:solidFill>
              <a:latin typeface="+mn-lt"/>
            </a:endParaRPr>
          </a:p>
        </p:txBody>
      </p:sp>
      <p:sp>
        <p:nvSpPr>
          <p:cNvPr id="3" name="Content Placeholder 2"/>
          <p:cNvSpPr>
            <a:spLocks noGrp="1"/>
          </p:cNvSpPr>
          <p:nvPr>
            <p:ph idx="1"/>
          </p:nvPr>
        </p:nvSpPr>
        <p:spPr>
          <a:xfrm>
            <a:off x="457200" y="1600200"/>
            <a:ext cx="8001000" cy="4571999"/>
          </a:xfrm>
        </p:spPr>
        <p:txBody>
          <a:bodyPr>
            <a:noAutofit/>
          </a:bodyPr>
          <a:lstStyle/>
          <a:p>
            <a:pPr marL="342900" indent="-342900" algn="just">
              <a:lnSpc>
                <a:spcPct val="200000"/>
              </a:lnSpc>
              <a:buFont typeface="Wingdings" pitchFamily="2" charset="2"/>
              <a:buChar char="§"/>
            </a:pPr>
            <a:r>
              <a:rPr lang="en-US" sz="2600" b="1" dirty="0">
                <a:latin typeface="+mn-lt"/>
              </a:rPr>
              <a:t>Instruments and Measurements</a:t>
            </a:r>
            <a:endParaRPr lang="en-US" sz="2600" dirty="0">
              <a:latin typeface="+mn-lt"/>
            </a:endParaRPr>
          </a:p>
          <a:p>
            <a:pPr marL="342900" indent="-342900" algn="just">
              <a:lnSpc>
                <a:spcPct val="200000"/>
              </a:lnSpc>
              <a:buFont typeface="Wingdings" pitchFamily="2" charset="2"/>
              <a:buChar char="§"/>
            </a:pPr>
            <a:r>
              <a:rPr lang="en-US" sz="2600" dirty="0">
                <a:latin typeface="+mn-lt"/>
              </a:rPr>
              <a:t>Flue gas </a:t>
            </a:r>
            <a:r>
              <a:rPr lang="en-US" sz="2600" dirty="0" smtClean="0">
                <a:latin typeface="+mn-lt"/>
              </a:rPr>
              <a:t>analyser</a:t>
            </a:r>
          </a:p>
          <a:p>
            <a:pPr marL="342900" indent="-342900" algn="just">
              <a:lnSpc>
                <a:spcPct val="200000"/>
              </a:lnSpc>
              <a:buFont typeface="Wingdings" pitchFamily="2" charset="2"/>
              <a:buChar char="§"/>
            </a:pPr>
            <a:r>
              <a:rPr lang="en-US" sz="2600" dirty="0" smtClean="0">
                <a:latin typeface="+mn-lt"/>
              </a:rPr>
              <a:t>Thermocouple</a:t>
            </a:r>
          </a:p>
          <a:p>
            <a:pPr marL="342900" indent="-342900" algn="just">
              <a:lnSpc>
                <a:spcPct val="200000"/>
              </a:lnSpc>
              <a:buFont typeface="Wingdings" pitchFamily="2" charset="2"/>
              <a:buChar char="§"/>
            </a:pPr>
            <a:r>
              <a:rPr lang="en-US" sz="2600" dirty="0" smtClean="0">
                <a:latin typeface="+mn-lt"/>
              </a:rPr>
              <a:t>Contact thermometer</a:t>
            </a:r>
          </a:p>
          <a:p>
            <a:pPr marL="342900" indent="-342900" algn="just">
              <a:lnSpc>
                <a:spcPct val="200000"/>
              </a:lnSpc>
              <a:buFont typeface="Wingdings" pitchFamily="2" charset="2"/>
              <a:buChar char="§"/>
            </a:pPr>
            <a:r>
              <a:rPr lang="en-US" sz="2600" dirty="0" smtClean="0">
                <a:latin typeface="+mn-lt"/>
              </a:rPr>
              <a:t>Hygrometer</a:t>
            </a:r>
          </a:p>
          <a:p>
            <a:endParaRPr lang="en-US" sz="2400" dirty="0"/>
          </a:p>
          <a:p>
            <a:pPr marL="0" indent="0">
              <a:buNone/>
            </a:pPr>
            <a:endParaRPr lang="en-US" sz="2400" dirty="0"/>
          </a:p>
        </p:txBody>
      </p:sp>
    </p:spTree>
    <p:extLst>
      <p:ext uri="{BB962C8B-B14F-4D97-AF65-F5344CB8AC3E}">
        <p14:creationId xmlns:p14="http://schemas.microsoft.com/office/powerpoint/2010/main" val="1777442727"/>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Autofit/>
          </a:bodyPr>
          <a:lstStyle/>
          <a:p>
            <a:r>
              <a:rPr lang="en-US" sz="3200" b="1" dirty="0">
                <a:solidFill>
                  <a:srgbClr val="002060"/>
                </a:solidFill>
              </a:rPr>
              <a:t>Energy Auditing Approach for Boiler and Thermic Fluid Heater System</a:t>
            </a:r>
            <a:endParaRPr lang="en-US" sz="3200" dirty="0">
              <a:solidFill>
                <a:srgbClr val="002060"/>
              </a:solidFill>
            </a:endParaRPr>
          </a:p>
        </p:txBody>
      </p:sp>
      <p:sp>
        <p:nvSpPr>
          <p:cNvPr id="3" name="Content Placeholder 2"/>
          <p:cNvSpPr>
            <a:spLocks noGrp="1"/>
          </p:cNvSpPr>
          <p:nvPr>
            <p:ph idx="1"/>
          </p:nvPr>
        </p:nvSpPr>
        <p:spPr>
          <a:xfrm>
            <a:off x="457200" y="1447800"/>
            <a:ext cx="8001000" cy="5105400"/>
          </a:xfrm>
        </p:spPr>
        <p:txBody>
          <a:bodyPr>
            <a:noAutofit/>
          </a:bodyPr>
          <a:lstStyle/>
          <a:p>
            <a:pPr marL="0" indent="0">
              <a:buNone/>
            </a:pPr>
            <a:r>
              <a:rPr lang="en-US" sz="2000" b="1" dirty="0"/>
              <a:t>Field Audit	</a:t>
            </a:r>
            <a:endParaRPr lang="en-US" sz="2000" dirty="0"/>
          </a:p>
          <a:p>
            <a:pPr lvl="0"/>
            <a:r>
              <a:rPr lang="en-US" sz="2000" dirty="0"/>
              <a:t>Examine the boiler/thermic fluid log book.	</a:t>
            </a:r>
          </a:p>
          <a:p>
            <a:pPr lvl="0"/>
            <a:r>
              <a:rPr lang="en-US" sz="2000" dirty="0"/>
              <a:t>Review operating steam/thermic fluid pressure. </a:t>
            </a:r>
          </a:p>
          <a:p>
            <a:pPr lvl="0"/>
            <a:r>
              <a:rPr lang="en-US" sz="2000" dirty="0"/>
              <a:t>Review operating steam temperature and thermic fluid temperatures.	</a:t>
            </a:r>
          </a:p>
          <a:p>
            <a:pPr lvl="0"/>
            <a:r>
              <a:rPr lang="en-US" sz="2000" dirty="0"/>
              <a:t>Review steam production records.</a:t>
            </a:r>
          </a:p>
          <a:p>
            <a:pPr lvl="0"/>
            <a:r>
              <a:rPr lang="en-US" sz="2000" dirty="0"/>
              <a:t>Measure steam/thermic fluid flows through meters. Steam flow can be indirectly through feed water meter or from level measurements in overhead tank.</a:t>
            </a:r>
          </a:p>
          <a:p>
            <a:pPr lvl="0"/>
            <a:r>
              <a:rPr lang="en-US" sz="2000" dirty="0"/>
              <a:t>Review fuel consumption records and check fuel (oil) consumption by measuring difference in fuel oil tank level.</a:t>
            </a:r>
          </a:p>
          <a:p>
            <a:pPr lvl="0"/>
            <a:r>
              <a:rPr lang="en-US" sz="2000" dirty="0"/>
              <a:t>Measure gas measurement through gas meter.</a:t>
            </a:r>
          </a:p>
          <a:p>
            <a:pPr lvl="0"/>
            <a:r>
              <a:rPr lang="en-US" sz="2000" dirty="0"/>
              <a:t>Review make-up water records.	</a:t>
            </a:r>
          </a:p>
          <a:p>
            <a:pPr lvl="0"/>
            <a:r>
              <a:rPr lang="en-US" sz="2000" dirty="0"/>
              <a:t>Check condensate return, quantity, and temperature.	</a:t>
            </a:r>
          </a:p>
          <a:p>
            <a:endParaRPr lang="en-US" sz="2000" dirty="0"/>
          </a:p>
          <a:p>
            <a:pPr marL="0" indent="0">
              <a:buNone/>
            </a:pPr>
            <a:endParaRPr lang="en-US" sz="2000" dirty="0"/>
          </a:p>
        </p:txBody>
      </p:sp>
    </p:spTree>
    <p:extLst>
      <p:ext uri="{BB962C8B-B14F-4D97-AF65-F5344CB8AC3E}">
        <p14:creationId xmlns:p14="http://schemas.microsoft.com/office/powerpoint/2010/main" val="378760975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Autofit/>
          </a:bodyPr>
          <a:lstStyle/>
          <a:p>
            <a:r>
              <a:rPr lang="en-US" sz="3200" b="1" dirty="0">
                <a:solidFill>
                  <a:srgbClr val="002060"/>
                </a:solidFill>
              </a:rPr>
              <a:t>Energy Auditing Approach for Boiler and Thermic Fluid Heater System</a:t>
            </a:r>
            <a:endParaRPr lang="en-US" sz="3200" dirty="0">
              <a:solidFill>
                <a:srgbClr val="002060"/>
              </a:solidFill>
            </a:endParaRPr>
          </a:p>
        </p:txBody>
      </p:sp>
      <p:sp>
        <p:nvSpPr>
          <p:cNvPr id="3" name="Content Placeholder 2"/>
          <p:cNvSpPr>
            <a:spLocks noGrp="1"/>
          </p:cNvSpPr>
          <p:nvPr>
            <p:ph idx="1"/>
          </p:nvPr>
        </p:nvSpPr>
        <p:spPr>
          <a:xfrm>
            <a:off x="457200" y="1600200"/>
            <a:ext cx="8001000" cy="4571999"/>
          </a:xfrm>
        </p:spPr>
        <p:txBody>
          <a:bodyPr>
            <a:noAutofit/>
          </a:bodyPr>
          <a:lstStyle/>
          <a:p>
            <a:pPr lvl="0"/>
            <a:r>
              <a:rPr lang="en-US" sz="2400" dirty="0" smtClean="0"/>
              <a:t>Measure </a:t>
            </a:r>
            <a:r>
              <a:rPr lang="en-US" sz="2400" dirty="0"/>
              <a:t>feed water temperature.	</a:t>
            </a:r>
          </a:p>
          <a:p>
            <a:pPr lvl="0"/>
            <a:r>
              <a:rPr lang="en-US" sz="2400" dirty="0"/>
              <a:t>Measure O</a:t>
            </a:r>
            <a:r>
              <a:rPr lang="en-US" sz="2400" baseline="-25000" dirty="0"/>
              <a:t>2</a:t>
            </a:r>
            <a:r>
              <a:rPr lang="en-US" sz="2400" dirty="0"/>
              <a:t>, CO</a:t>
            </a:r>
            <a:r>
              <a:rPr lang="en-US" sz="2400" baseline="-25000" dirty="0"/>
              <a:t>2</a:t>
            </a:r>
            <a:r>
              <a:rPr lang="en-US" sz="2400" dirty="0"/>
              <a:t> percent in exhaust flue gas, CO level in ppm.	</a:t>
            </a:r>
          </a:p>
          <a:p>
            <a:pPr lvl="0"/>
            <a:r>
              <a:rPr lang="en-US" sz="2400" dirty="0"/>
              <a:t>Measure oil pre-heat temperature and pressure.	</a:t>
            </a:r>
          </a:p>
          <a:p>
            <a:pPr lvl="0"/>
            <a:r>
              <a:rPr lang="en-US" sz="2400" dirty="0"/>
              <a:t>Review Allowable TDS in boiler and TDS in blowdown.	</a:t>
            </a:r>
          </a:p>
          <a:p>
            <a:pPr lvl="0"/>
            <a:r>
              <a:rPr lang="en-US" sz="2400" dirty="0"/>
              <a:t>Measure O</a:t>
            </a:r>
            <a:r>
              <a:rPr lang="en-US" sz="2400" baseline="-25000" dirty="0"/>
              <a:t>2</a:t>
            </a:r>
            <a:r>
              <a:rPr lang="en-US" sz="2400" dirty="0"/>
              <a:t> level before and after heat recovery equipment like economiser, air pre-heater.</a:t>
            </a:r>
          </a:p>
          <a:p>
            <a:pPr lvl="0"/>
            <a:r>
              <a:rPr lang="en-US" sz="2400" dirty="0"/>
              <a:t>Check insulation of feed water tank (measure surface temperature and calculate heat losses).	</a:t>
            </a:r>
          </a:p>
          <a:p>
            <a:pPr lvl="0"/>
            <a:r>
              <a:rPr lang="en-US" sz="2400" dirty="0"/>
              <a:t>Prepare schematic of water treatment system.	</a:t>
            </a:r>
          </a:p>
          <a:p>
            <a:pPr lvl="0"/>
            <a:r>
              <a:rPr lang="en-US" sz="2400" dirty="0"/>
              <a:t>Review feed water and make-up water testing procedures.</a:t>
            </a:r>
          </a:p>
          <a:p>
            <a:endParaRPr lang="en-US" sz="2000" dirty="0"/>
          </a:p>
          <a:p>
            <a:pPr marL="0" indent="0">
              <a:buNone/>
            </a:pPr>
            <a:endParaRPr lang="en-US" sz="2000" dirty="0"/>
          </a:p>
        </p:txBody>
      </p:sp>
    </p:spTree>
    <p:extLst>
      <p:ext uri="{BB962C8B-B14F-4D97-AF65-F5344CB8AC3E}">
        <p14:creationId xmlns:p14="http://schemas.microsoft.com/office/powerpoint/2010/main" val="232601070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t>Energy Auditing Approach for Boiler and Thermic Fluid Heater System</a:t>
            </a:r>
            <a:endParaRPr lang="en-US" sz="3200" dirty="0"/>
          </a:p>
        </p:txBody>
      </p:sp>
      <p:sp>
        <p:nvSpPr>
          <p:cNvPr id="3" name="Content Placeholder 2"/>
          <p:cNvSpPr>
            <a:spLocks noGrp="1"/>
          </p:cNvSpPr>
          <p:nvPr>
            <p:ph idx="1"/>
          </p:nvPr>
        </p:nvSpPr>
        <p:spPr>
          <a:xfrm>
            <a:off x="457200" y="1447800"/>
            <a:ext cx="8001000" cy="5105400"/>
          </a:xfrm>
        </p:spPr>
        <p:txBody>
          <a:bodyPr>
            <a:noAutofit/>
          </a:bodyPr>
          <a:lstStyle/>
          <a:p>
            <a:pPr marL="0" indent="0">
              <a:buNone/>
            </a:pPr>
            <a:r>
              <a:rPr lang="en-US" sz="2400" b="1" dirty="0"/>
              <a:t>Analysis	</a:t>
            </a:r>
            <a:endParaRPr lang="en-US" sz="2400" dirty="0"/>
          </a:p>
          <a:p>
            <a:pPr lvl="0"/>
            <a:r>
              <a:rPr lang="en-US" sz="2400" dirty="0"/>
              <a:t>Assess steam-fuel ratio (Evaporation Ratio).	</a:t>
            </a:r>
          </a:p>
          <a:p>
            <a:pPr lvl="0"/>
            <a:r>
              <a:rPr lang="en-US" sz="2400" dirty="0"/>
              <a:t>Assess efficiency by direct method/indirect method.	</a:t>
            </a:r>
          </a:p>
          <a:p>
            <a:pPr lvl="0"/>
            <a:r>
              <a:rPr lang="en-US" sz="2400" dirty="0"/>
              <a:t>Compare excess air levels against desirable levels.	</a:t>
            </a:r>
          </a:p>
          <a:p>
            <a:pPr lvl="0"/>
            <a:r>
              <a:rPr lang="en-US" sz="2400" dirty="0"/>
              <a:t>Check whether oil pre-heating is adequate.</a:t>
            </a:r>
          </a:p>
          <a:p>
            <a:pPr lvl="0"/>
            <a:r>
              <a:rPr lang="en-US" sz="2400" dirty="0"/>
              <a:t>Check condition of fuel firing equipment (burner, coal grate).	</a:t>
            </a:r>
          </a:p>
          <a:p>
            <a:pPr lvl="0"/>
            <a:r>
              <a:rPr lang="en-US" sz="2400" dirty="0"/>
              <a:t>Review flue gas temperature trend over last few months</a:t>
            </a:r>
            <a:r>
              <a:rPr lang="en-US" sz="2400" dirty="0" smtClean="0"/>
              <a:t>.</a:t>
            </a:r>
            <a:endParaRPr lang="en-US" sz="2400" dirty="0"/>
          </a:p>
          <a:p>
            <a:pPr lvl="0"/>
            <a:r>
              <a:rPr lang="en-US" sz="2400" dirty="0"/>
              <a:t>Conduct mass and energy balance of boiler system including blowdown.</a:t>
            </a:r>
          </a:p>
          <a:p>
            <a:pPr lvl="0"/>
            <a:r>
              <a:rPr lang="en-US" sz="2400" dirty="0"/>
              <a:t>Evaluate scope for waste heat recovery.	</a:t>
            </a:r>
          </a:p>
          <a:p>
            <a:endParaRPr lang="en-US" sz="2000" dirty="0"/>
          </a:p>
          <a:p>
            <a:pPr marL="0" indent="0">
              <a:buNone/>
            </a:pPr>
            <a:endParaRPr lang="en-US" sz="2000" dirty="0"/>
          </a:p>
        </p:txBody>
      </p:sp>
    </p:spTree>
    <p:extLst>
      <p:ext uri="{BB962C8B-B14F-4D97-AF65-F5344CB8AC3E}">
        <p14:creationId xmlns:p14="http://schemas.microsoft.com/office/powerpoint/2010/main" val="392219239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solidFill>
                  <a:srgbClr val="002060"/>
                </a:solidFill>
              </a:rPr>
              <a:t>Energy Auditing Approach for Boiler and Thermic Fluid Heater System</a:t>
            </a:r>
            <a:endParaRPr lang="en-US" sz="3200" dirty="0">
              <a:solidFill>
                <a:srgbClr val="002060"/>
              </a:solidFill>
            </a:endParaRPr>
          </a:p>
        </p:txBody>
      </p:sp>
      <p:sp>
        <p:nvSpPr>
          <p:cNvPr id="3" name="Content Placeholder 2"/>
          <p:cNvSpPr>
            <a:spLocks noGrp="1"/>
          </p:cNvSpPr>
          <p:nvPr>
            <p:ph idx="1"/>
          </p:nvPr>
        </p:nvSpPr>
        <p:spPr>
          <a:xfrm>
            <a:off x="457200" y="1600200"/>
            <a:ext cx="8001000" cy="4571999"/>
          </a:xfrm>
        </p:spPr>
        <p:txBody>
          <a:bodyPr>
            <a:noAutofit/>
          </a:bodyPr>
          <a:lstStyle/>
          <a:p>
            <a:pPr marL="0" indent="0">
              <a:buNone/>
            </a:pPr>
            <a:r>
              <a:rPr lang="en-US" sz="2400" b="1" dirty="0"/>
              <a:t>Report	</a:t>
            </a:r>
            <a:endParaRPr lang="en-US" sz="2400" dirty="0"/>
          </a:p>
          <a:p>
            <a:pPr lvl="0"/>
            <a:r>
              <a:rPr lang="en-US" sz="2400" dirty="0"/>
              <a:t>Description of boiler system.	</a:t>
            </a:r>
          </a:p>
          <a:p>
            <a:pPr lvl="0"/>
            <a:r>
              <a:rPr lang="en-US" sz="2400" dirty="0"/>
              <a:t>Description of water treatment system.</a:t>
            </a:r>
          </a:p>
          <a:p>
            <a:r>
              <a:rPr lang="en-US" sz="2400" dirty="0"/>
              <a:t>Generate energy saving opportunities </a:t>
            </a:r>
            <a:endParaRPr lang="en-US" sz="2400" dirty="0" smtClean="0"/>
          </a:p>
          <a:p>
            <a:pPr marL="0" indent="0">
              <a:buNone/>
            </a:pPr>
            <a:r>
              <a:rPr lang="en-US" sz="2400" dirty="0" smtClean="0"/>
              <a:t>(</a:t>
            </a:r>
            <a:r>
              <a:rPr lang="en-US" sz="2400" dirty="0"/>
              <a:t>scope for reducing excess air and flue gas loss, scope for heat recovery using blowdown, scope for using alternative renewable fuel like say biomass, scope for replacing old boiler (&gt; 25 years) with modern energy efficient </a:t>
            </a:r>
            <a:r>
              <a:rPr lang="en-US" sz="2400" dirty="0" smtClean="0"/>
              <a:t>boiler)</a:t>
            </a:r>
            <a:endParaRPr lang="en-US" sz="2400" dirty="0"/>
          </a:p>
          <a:p>
            <a:pPr marL="0" indent="0">
              <a:buNone/>
            </a:pPr>
            <a:endParaRPr lang="en-US" sz="2000" dirty="0"/>
          </a:p>
        </p:txBody>
      </p:sp>
    </p:spTree>
    <p:extLst>
      <p:ext uri="{BB962C8B-B14F-4D97-AF65-F5344CB8AC3E}">
        <p14:creationId xmlns:p14="http://schemas.microsoft.com/office/powerpoint/2010/main" val="10171697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6"/>
          <p:cNvSpPr>
            <a:spLocks noGrp="1"/>
          </p:cNvSpPr>
          <p:nvPr>
            <p:ph type="sldNum" sz="quarter" idx="4294967295"/>
          </p:nvPr>
        </p:nvSpPr>
        <p:spPr>
          <a:xfrm>
            <a:off x="8305800" y="6400800"/>
            <a:ext cx="838200" cy="457200"/>
          </a:xfrm>
          <a:prstGeom prst="rect">
            <a:avLst/>
          </a:prstGeom>
        </p:spPr>
        <p:txBody>
          <a:bodyPr/>
          <a:lstStyle/>
          <a:p>
            <a:pPr algn="ctr"/>
            <a:fld id="{5C1EF72C-0FE2-4A4B-9159-9815CCFCE45B}" type="slidenum">
              <a:rPr lang="en-US"/>
              <a:pPr algn="ctr"/>
              <a:t>7</a:t>
            </a:fld>
            <a:endParaRPr lang="en-US" dirty="0"/>
          </a:p>
        </p:txBody>
      </p:sp>
      <p:pic>
        <p:nvPicPr>
          <p:cNvPr id="25611" name="Picture 11" descr="fig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0600" y="1143000"/>
            <a:ext cx="4267200" cy="4800600"/>
          </a:xfrm>
          <a:prstGeom prst="rect">
            <a:avLst/>
          </a:prstGeom>
          <a:noFill/>
          <a:extLst>
            <a:ext uri="{909E8E84-426E-40DD-AFC4-6F175D3DCCD1}">
              <a14:hiddenFill xmlns:a14="http://schemas.microsoft.com/office/drawing/2010/main">
                <a:solidFill>
                  <a:srgbClr val="FFFFFF"/>
                </a:solidFill>
              </a14:hiddenFill>
            </a:ext>
          </a:extLst>
        </p:spPr>
      </p:pic>
      <p:sp>
        <p:nvSpPr>
          <p:cNvPr id="25612" name="Rectangle 12"/>
          <p:cNvSpPr>
            <a:spLocks noGrp="1" noChangeArrowheads="1"/>
          </p:cNvSpPr>
          <p:nvPr>
            <p:ph type="body" sz="half" idx="4294967295"/>
          </p:nvPr>
        </p:nvSpPr>
        <p:spPr>
          <a:xfrm>
            <a:off x="304800" y="990600"/>
            <a:ext cx="4343400" cy="5334000"/>
          </a:xfrm>
          <a:prstGeom prst="rect">
            <a:avLst/>
          </a:prstGeom>
        </p:spPr>
        <p:txBody>
          <a:bodyPr/>
          <a:lstStyle/>
          <a:p>
            <a:pPr algn="just"/>
            <a:r>
              <a:rPr lang="en-US" sz="2400" dirty="0">
                <a:solidFill>
                  <a:schemeClr val="accent6">
                    <a:lumMod val="50000"/>
                  </a:schemeClr>
                </a:solidFill>
                <a:cs typeface="Times New Roman" pitchFamily="18" charset="0"/>
              </a:rPr>
              <a:t>Package boilers are generally of shell type with fire tube design</a:t>
            </a:r>
          </a:p>
          <a:p>
            <a:pPr algn="just"/>
            <a:endParaRPr lang="en-US" sz="2400" dirty="0" smtClean="0">
              <a:solidFill>
                <a:schemeClr val="accent3">
                  <a:lumMod val="75000"/>
                </a:schemeClr>
              </a:solidFill>
              <a:ea typeface="Arial Unicode MS" charset="-128"/>
              <a:cs typeface="Arial Unicode MS" charset="-128"/>
            </a:endParaRPr>
          </a:p>
          <a:p>
            <a:pPr algn="just"/>
            <a:r>
              <a:rPr lang="en-US" sz="2400" dirty="0" smtClean="0">
                <a:solidFill>
                  <a:schemeClr val="bg2">
                    <a:lumMod val="10000"/>
                  </a:schemeClr>
                </a:solidFill>
                <a:ea typeface="Arial Unicode MS" charset="-128"/>
                <a:cs typeface="Arial Unicode MS" charset="-128"/>
              </a:rPr>
              <a:t>High </a:t>
            </a:r>
            <a:r>
              <a:rPr lang="en-US" sz="2400" dirty="0">
                <a:solidFill>
                  <a:schemeClr val="bg2">
                    <a:lumMod val="10000"/>
                  </a:schemeClr>
                </a:solidFill>
                <a:ea typeface="Arial Unicode MS" charset="-128"/>
                <a:cs typeface="Arial Unicode MS" charset="-128"/>
              </a:rPr>
              <a:t>heat release rate in small combustion space</a:t>
            </a:r>
            <a:endParaRPr lang="en-US" sz="2400" baseline="30000" dirty="0">
              <a:solidFill>
                <a:schemeClr val="bg2">
                  <a:lumMod val="10000"/>
                </a:schemeClr>
              </a:solidFill>
              <a:ea typeface="Arial Unicode MS" charset="-128"/>
              <a:cs typeface="Arial Unicode MS" charset="-128"/>
            </a:endParaRPr>
          </a:p>
          <a:p>
            <a:pPr algn="just">
              <a:spcBef>
                <a:spcPct val="50000"/>
              </a:spcBef>
              <a:buClr>
                <a:srgbClr val="000000"/>
              </a:buClr>
              <a:buFont typeface="Wingdings" pitchFamily="2" charset="2"/>
              <a:buChar char="ü"/>
            </a:pPr>
            <a:r>
              <a:rPr lang="en-US" sz="2400" dirty="0">
                <a:solidFill>
                  <a:srgbClr val="002060"/>
                </a:solidFill>
                <a:ea typeface="Arial Unicode MS" charset="-128"/>
                <a:cs typeface="Arial Unicode MS" charset="-128"/>
              </a:rPr>
              <a:t>More number of passes-so more heat transfer</a:t>
            </a:r>
          </a:p>
          <a:p>
            <a:pPr algn="just">
              <a:spcBef>
                <a:spcPct val="50000"/>
              </a:spcBef>
              <a:buClr>
                <a:srgbClr val="000000"/>
              </a:buClr>
              <a:buFont typeface="Wingdings" pitchFamily="2" charset="2"/>
              <a:buChar char="ü"/>
            </a:pPr>
            <a:r>
              <a:rPr lang="en-US" sz="2400" dirty="0">
                <a:solidFill>
                  <a:srgbClr val="002060"/>
                </a:solidFill>
                <a:cs typeface="Times New Roman" pitchFamily="18" charset="0"/>
              </a:rPr>
              <a:t>Large number of small diameter tubes leading to good convective heat transfer.</a:t>
            </a:r>
          </a:p>
          <a:p>
            <a:pPr algn="just">
              <a:spcBef>
                <a:spcPct val="50000"/>
              </a:spcBef>
              <a:buClr>
                <a:srgbClr val="000000"/>
              </a:buClr>
              <a:buFont typeface="Wingdings" pitchFamily="2" charset="2"/>
              <a:buChar char="ü"/>
            </a:pPr>
            <a:r>
              <a:rPr lang="en-US" sz="2400" dirty="0">
                <a:solidFill>
                  <a:srgbClr val="002060"/>
                </a:solidFill>
                <a:cs typeface="Times New Roman" pitchFamily="18" charset="0"/>
              </a:rPr>
              <a:t>Higher thermal efficiency</a:t>
            </a:r>
            <a:endParaRPr lang="en-GB" sz="2400" dirty="0">
              <a:solidFill>
                <a:srgbClr val="002060"/>
              </a:solidFill>
              <a:cs typeface="Times New Roman" pitchFamily="18" charset="0"/>
            </a:endParaRPr>
          </a:p>
        </p:txBody>
      </p:sp>
      <p:sp>
        <p:nvSpPr>
          <p:cNvPr id="25613" name="Rectangle 13"/>
          <p:cNvSpPr>
            <a:spLocks noGrp="1" noChangeArrowheads="1"/>
          </p:cNvSpPr>
          <p:nvPr>
            <p:ph type="title"/>
          </p:nvPr>
        </p:nvSpPr>
        <p:spPr>
          <a:xfrm>
            <a:off x="0" y="0"/>
            <a:ext cx="9144000" cy="492443"/>
          </a:xfrm>
          <a:solidFill>
            <a:schemeClr val="tx2"/>
          </a:solidFill>
        </p:spPr>
        <p:txBody>
          <a:bodyPr/>
          <a:lstStyle/>
          <a:p>
            <a:pPr algn="ctr"/>
            <a:r>
              <a:rPr lang="en-US" b="1" dirty="0">
                <a:solidFill>
                  <a:schemeClr val="accent1">
                    <a:lumMod val="20000"/>
                    <a:lumOff val="80000"/>
                  </a:schemeClr>
                </a:solidFill>
                <a:cs typeface="Times New Roman" pitchFamily="18" charset="0"/>
              </a:rPr>
              <a:t>Packaged Boiler</a:t>
            </a:r>
            <a:endParaRPr lang="en-GB" b="1" dirty="0">
              <a:solidFill>
                <a:schemeClr val="accent1">
                  <a:lumMod val="20000"/>
                  <a:lumOff val="80000"/>
                </a:schemeClr>
              </a:solidFill>
              <a:cs typeface="Times New Roman" pitchFamily="18" charset="0"/>
            </a:endParaRPr>
          </a:p>
        </p:txBody>
      </p:sp>
    </p:spTree>
    <p:extLst>
      <p:ext uri="{BB962C8B-B14F-4D97-AF65-F5344CB8AC3E}">
        <p14:creationId xmlns:p14="http://schemas.microsoft.com/office/powerpoint/2010/main" val="314186312"/>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28600" y="2971800"/>
            <a:ext cx="8610346" cy="923330"/>
          </a:xfrm>
        </p:spPr>
        <p:txBody>
          <a:bodyPr/>
          <a:lstStyle/>
          <a:p>
            <a:pPr algn="ctr"/>
            <a:r>
              <a:rPr lang="en-US" sz="6000" dirty="0" smtClean="0"/>
              <a:t>Thank you</a:t>
            </a:r>
            <a:endParaRPr lang="en-US" sz="6000" dirty="0"/>
          </a:p>
        </p:txBody>
      </p:sp>
    </p:spTree>
    <p:extLst>
      <p:ext uri="{BB962C8B-B14F-4D97-AF65-F5344CB8AC3E}">
        <p14:creationId xmlns:p14="http://schemas.microsoft.com/office/powerpoint/2010/main" val="29422035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4"/>
          <p:cNvSpPr>
            <a:spLocks noGrp="1"/>
          </p:cNvSpPr>
          <p:nvPr>
            <p:ph type="sldNum" sz="quarter" idx="4294967295"/>
          </p:nvPr>
        </p:nvSpPr>
        <p:spPr>
          <a:xfrm>
            <a:off x="8458200" y="6400800"/>
            <a:ext cx="685800" cy="457200"/>
          </a:xfrm>
          <a:prstGeom prst="rect">
            <a:avLst/>
          </a:prstGeom>
        </p:spPr>
        <p:txBody>
          <a:bodyPr/>
          <a:lstStyle/>
          <a:p>
            <a:pPr algn="ctr"/>
            <a:fld id="{EF0BC828-ACFC-4C7B-8334-BAD7CF7CB522}" type="slidenum">
              <a:rPr lang="en-US"/>
              <a:pPr algn="ctr"/>
              <a:t>8</a:t>
            </a:fld>
            <a:endParaRPr lang="en-US" dirty="0"/>
          </a:p>
        </p:txBody>
      </p:sp>
      <p:sp>
        <p:nvSpPr>
          <p:cNvPr id="30722" name="Rectangle 2"/>
          <p:cNvSpPr>
            <a:spLocks noGrp="1" noChangeArrowheads="1"/>
          </p:cNvSpPr>
          <p:nvPr>
            <p:ph type="title"/>
          </p:nvPr>
        </p:nvSpPr>
        <p:spPr>
          <a:xfrm>
            <a:off x="0" y="-5953"/>
            <a:ext cx="9144000" cy="615553"/>
          </a:xfrm>
          <a:solidFill>
            <a:schemeClr val="tx2"/>
          </a:solidFill>
        </p:spPr>
        <p:txBody>
          <a:bodyPr/>
          <a:lstStyle/>
          <a:p>
            <a:pPr algn="ctr"/>
            <a:r>
              <a:rPr lang="en-US" sz="4000" b="1">
                <a:solidFill>
                  <a:schemeClr val="accent2">
                    <a:lumMod val="20000"/>
                    <a:lumOff val="80000"/>
                  </a:schemeClr>
                </a:solidFill>
                <a:cs typeface="Times New Roman" pitchFamily="18" charset="0"/>
              </a:rPr>
              <a:t>Pulverized Fuel Boiler</a:t>
            </a:r>
            <a:endParaRPr lang="en-GB" sz="4000" b="1">
              <a:solidFill>
                <a:schemeClr val="accent2">
                  <a:lumMod val="20000"/>
                  <a:lumOff val="80000"/>
                </a:schemeClr>
              </a:solidFill>
              <a:cs typeface="Times New Roman" pitchFamily="18" charset="0"/>
            </a:endParaRPr>
          </a:p>
        </p:txBody>
      </p:sp>
      <p:pic>
        <p:nvPicPr>
          <p:cNvPr id="30724" name="Picture 4" descr="fig9"/>
          <p:cNvPicPr>
            <a:picLocks noChangeAspect="1" noChangeArrowheads="1"/>
          </p:cNvPicPr>
          <p:nvPr/>
        </p:nvPicPr>
        <p:blipFill>
          <a:blip r:embed="rId3">
            <a:extLst>
              <a:ext uri="{28A0092B-C50C-407E-A947-70E740481C1C}">
                <a14:useLocalDpi xmlns:a14="http://schemas.microsoft.com/office/drawing/2010/main" val="0"/>
              </a:ext>
            </a:extLst>
          </a:blip>
          <a:srcRect l="2907" t="1790" r="2423" b="2983"/>
          <a:stretch>
            <a:fillRect/>
          </a:stretch>
        </p:blipFill>
        <p:spPr bwMode="auto">
          <a:xfrm>
            <a:off x="5067300" y="2133600"/>
            <a:ext cx="4114800" cy="3787775"/>
          </a:xfrm>
          <a:prstGeom prst="rect">
            <a:avLst/>
          </a:prstGeom>
          <a:noFill/>
          <a:extLst>
            <a:ext uri="{909E8E84-426E-40DD-AFC4-6F175D3DCCD1}">
              <a14:hiddenFill xmlns:a14="http://schemas.microsoft.com/office/drawing/2010/main">
                <a:solidFill>
                  <a:srgbClr val="FFFFFF"/>
                </a:solidFill>
              </a14:hiddenFill>
            </a:ext>
          </a:extLst>
        </p:spPr>
      </p:pic>
      <p:sp>
        <p:nvSpPr>
          <p:cNvPr id="30725" name="Text Box 5"/>
          <p:cNvSpPr txBox="1">
            <a:spLocks noChangeArrowheads="1"/>
          </p:cNvSpPr>
          <p:nvPr/>
        </p:nvSpPr>
        <p:spPr bwMode="auto">
          <a:xfrm>
            <a:off x="5791200" y="6096000"/>
            <a:ext cx="2667000" cy="45243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r>
              <a:rPr lang="en-US" b="1"/>
              <a:t> </a:t>
            </a:r>
            <a:r>
              <a:rPr lang="en-US" b="1">
                <a:solidFill>
                  <a:schemeClr val="accent2"/>
                </a:solidFill>
              </a:rPr>
              <a:t>Tangential firing</a:t>
            </a:r>
            <a:endParaRPr lang="en-US">
              <a:solidFill>
                <a:schemeClr val="accent2"/>
              </a:solidFill>
            </a:endParaRPr>
          </a:p>
        </p:txBody>
      </p:sp>
      <p:sp>
        <p:nvSpPr>
          <p:cNvPr id="30726" name="Text Box 6"/>
          <p:cNvSpPr txBox="1">
            <a:spLocks noChangeArrowheads="1"/>
          </p:cNvSpPr>
          <p:nvPr/>
        </p:nvSpPr>
        <p:spPr bwMode="auto">
          <a:xfrm>
            <a:off x="228600" y="685800"/>
            <a:ext cx="8562975" cy="14957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eaLnBrk="0" hangingPunct="0">
              <a:lnSpc>
                <a:spcPct val="90000"/>
              </a:lnSpc>
              <a:spcBef>
                <a:spcPct val="20000"/>
              </a:spcBef>
            </a:pPr>
            <a:r>
              <a:rPr lang="en-US" sz="2400" dirty="0">
                <a:solidFill>
                  <a:srgbClr val="FF0000"/>
                </a:solidFill>
                <a:cs typeface="Times New Roman" pitchFamily="18" charset="0"/>
              </a:rPr>
              <a:t>Coal is pulverised to a fine powder, so that less than 2% is +300 microns, and 70-75% is below 75 microns.</a:t>
            </a:r>
          </a:p>
          <a:p>
            <a:pPr algn="just" eaLnBrk="0" hangingPunct="0">
              <a:lnSpc>
                <a:spcPct val="90000"/>
              </a:lnSpc>
              <a:spcBef>
                <a:spcPct val="20000"/>
              </a:spcBef>
            </a:pPr>
            <a:r>
              <a:rPr lang="en-US" sz="2400" dirty="0">
                <a:solidFill>
                  <a:srgbClr val="7030A0"/>
                </a:solidFill>
                <a:cs typeface="Times New Roman" pitchFamily="18" charset="0"/>
              </a:rPr>
              <a:t>Coal is blown with part of the combustion air into the boiler plant through a series of burner nozzles. </a:t>
            </a:r>
            <a:endParaRPr lang="en-GB" sz="2400" dirty="0">
              <a:solidFill>
                <a:srgbClr val="7030A0"/>
              </a:solidFill>
              <a:cs typeface="Times New Roman" pitchFamily="18" charset="0"/>
            </a:endParaRPr>
          </a:p>
        </p:txBody>
      </p:sp>
      <p:sp>
        <p:nvSpPr>
          <p:cNvPr id="30727" name="Rectangle 7"/>
          <p:cNvSpPr>
            <a:spLocks noChangeArrowheads="1"/>
          </p:cNvSpPr>
          <p:nvPr/>
        </p:nvSpPr>
        <p:spPr bwMode="auto">
          <a:xfrm>
            <a:off x="152400" y="2362200"/>
            <a:ext cx="4800600"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just" eaLnBrk="0" hangingPunct="0">
              <a:lnSpc>
                <a:spcPct val="90000"/>
              </a:lnSpc>
              <a:spcBef>
                <a:spcPct val="20000"/>
              </a:spcBef>
              <a:buFontTx/>
              <a:buChar char="•"/>
            </a:pPr>
            <a:r>
              <a:rPr lang="en-US" sz="2400" dirty="0">
                <a:cs typeface="Times New Roman" pitchFamily="18" charset="0"/>
              </a:rPr>
              <a:t>Combustion takes place at temperatures from 1300-1700°C</a:t>
            </a:r>
          </a:p>
          <a:p>
            <a:pPr marL="342900" indent="-342900" algn="just" eaLnBrk="0" hangingPunct="0">
              <a:lnSpc>
                <a:spcPct val="90000"/>
              </a:lnSpc>
              <a:spcBef>
                <a:spcPct val="20000"/>
              </a:spcBef>
              <a:buFontTx/>
              <a:buChar char="•"/>
            </a:pPr>
            <a:r>
              <a:rPr lang="en-US" sz="2400" dirty="0">
                <a:solidFill>
                  <a:srgbClr val="7030A0"/>
                </a:solidFill>
                <a:cs typeface="Times New Roman" pitchFamily="18" charset="0"/>
              </a:rPr>
              <a:t>Particle residence time in the boiler is typically 2-5 seconds</a:t>
            </a:r>
          </a:p>
          <a:p>
            <a:pPr marL="342900" indent="-342900" algn="just" eaLnBrk="0" hangingPunct="0">
              <a:lnSpc>
                <a:spcPct val="90000"/>
              </a:lnSpc>
              <a:spcBef>
                <a:spcPct val="20000"/>
              </a:spcBef>
              <a:buFontTx/>
              <a:buChar char="•"/>
            </a:pPr>
            <a:r>
              <a:rPr lang="en-US" sz="2400" dirty="0">
                <a:cs typeface="Times New Roman" pitchFamily="18" charset="0"/>
              </a:rPr>
              <a:t>One of the most popular system for firing pulverized coal is the </a:t>
            </a:r>
            <a:r>
              <a:rPr lang="en-US" sz="2400" dirty="0">
                <a:solidFill>
                  <a:schemeClr val="accent6">
                    <a:lumMod val="75000"/>
                  </a:schemeClr>
                </a:solidFill>
                <a:cs typeface="Times New Roman" pitchFamily="18" charset="0"/>
              </a:rPr>
              <a:t>tangential firing </a:t>
            </a:r>
            <a:r>
              <a:rPr lang="en-US" sz="2400" dirty="0">
                <a:cs typeface="Times New Roman" pitchFamily="18" charset="0"/>
              </a:rPr>
              <a:t>using four burners corner to corner to create a fire ball at the center of the furnace. </a:t>
            </a:r>
            <a:endParaRPr lang="en-GB" sz="2400" dirty="0"/>
          </a:p>
        </p:txBody>
      </p:sp>
    </p:spTree>
    <p:extLst>
      <p:ext uri="{BB962C8B-B14F-4D97-AF65-F5344CB8AC3E}">
        <p14:creationId xmlns:p14="http://schemas.microsoft.com/office/powerpoint/2010/main" val="26664207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4"/>
          <p:cNvSpPr>
            <a:spLocks noGrp="1"/>
          </p:cNvSpPr>
          <p:nvPr>
            <p:ph type="sldNum" sz="quarter" idx="4294967295"/>
          </p:nvPr>
        </p:nvSpPr>
        <p:spPr>
          <a:xfrm>
            <a:off x="8229600" y="6400800"/>
            <a:ext cx="914400" cy="457200"/>
          </a:xfrm>
          <a:prstGeom prst="rect">
            <a:avLst/>
          </a:prstGeom>
        </p:spPr>
        <p:txBody>
          <a:bodyPr/>
          <a:lstStyle/>
          <a:p>
            <a:pPr algn="ctr"/>
            <a:fld id="{0F293BEB-6C14-48DD-A19F-A84021036138}" type="slidenum">
              <a:rPr lang="en-US"/>
              <a:pPr algn="ctr"/>
              <a:t>9</a:t>
            </a:fld>
            <a:endParaRPr lang="en-US" dirty="0"/>
          </a:p>
        </p:txBody>
      </p:sp>
      <p:sp>
        <p:nvSpPr>
          <p:cNvPr id="31746" name="Rectangle 2"/>
          <p:cNvSpPr>
            <a:spLocks noGrp="1" noChangeArrowheads="1"/>
          </p:cNvSpPr>
          <p:nvPr>
            <p:ph type="title"/>
          </p:nvPr>
        </p:nvSpPr>
        <p:spPr>
          <a:xfrm>
            <a:off x="0" y="-61913"/>
            <a:ext cx="9144000" cy="492443"/>
          </a:xfrm>
          <a:solidFill>
            <a:schemeClr val="accent1">
              <a:lumMod val="40000"/>
              <a:lumOff val="60000"/>
            </a:schemeClr>
          </a:solidFill>
        </p:spPr>
        <p:txBody>
          <a:bodyPr/>
          <a:lstStyle/>
          <a:p>
            <a:pPr algn="ctr"/>
            <a:r>
              <a:rPr lang="en-US" b="1" dirty="0">
                <a:solidFill>
                  <a:schemeClr val="accent2"/>
                </a:solidFill>
                <a:cs typeface="Times New Roman" pitchFamily="18" charset="0"/>
              </a:rPr>
              <a:t>Fluidized bed Combustion (FBC) boiler</a:t>
            </a:r>
            <a:endParaRPr lang="en-GB" b="1" dirty="0">
              <a:solidFill>
                <a:schemeClr val="accent2"/>
              </a:solidFill>
              <a:cs typeface="Times New Roman" pitchFamily="18" charset="0"/>
            </a:endParaRPr>
          </a:p>
        </p:txBody>
      </p:sp>
      <p:sp>
        <p:nvSpPr>
          <p:cNvPr id="31757" name="Rectangle 13"/>
          <p:cNvSpPr>
            <a:spLocks noChangeArrowheads="1"/>
          </p:cNvSpPr>
          <p:nvPr/>
        </p:nvSpPr>
        <p:spPr bwMode="auto">
          <a:xfrm>
            <a:off x="2686050" y="20621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pic>
        <p:nvPicPr>
          <p:cNvPr id="31756" name="Picture 12" descr="C:\sathis\boiler\image3.gif"/>
          <p:cNvPicPr>
            <a:picLocks noChangeAspect="1" noChangeArrowheads="1"/>
          </p:cNvPicPr>
          <p:nvPr/>
        </p:nvPicPr>
        <p:blipFill>
          <a:blip r:embed="rId2" r:link="rId3">
            <a:grayscl/>
            <a:extLst>
              <a:ext uri="{28A0092B-C50C-407E-A947-70E740481C1C}">
                <a14:useLocalDpi xmlns:a14="http://schemas.microsoft.com/office/drawing/2010/main" val="0"/>
              </a:ext>
            </a:extLst>
          </a:blip>
          <a:srcRect/>
          <a:stretch>
            <a:fillRect/>
          </a:stretch>
        </p:blipFill>
        <p:spPr bwMode="auto">
          <a:xfrm>
            <a:off x="4648200" y="2393950"/>
            <a:ext cx="4191000" cy="3702050"/>
          </a:xfrm>
          <a:prstGeom prst="rect">
            <a:avLst/>
          </a:prstGeom>
          <a:solidFill>
            <a:srgbClr val="FFCC99"/>
          </a:solidFill>
        </p:spPr>
      </p:pic>
      <p:sp>
        <p:nvSpPr>
          <p:cNvPr id="31758" name="Rectangle 14"/>
          <p:cNvSpPr>
            <a:spLocks noChangeArrowheads="1"/>
          </p:cNvSpPr>
          <p:nvPr/>
        </p:nvSpPr>
        <p:spPr bwMode="auto">
          <a:xfrm>
            <a:off x="152400" y="2743200"/>
            <a:ext cx="4177145" cy="4044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eaLnBrk="0" hangingPunct="0"/>
            <a:r>
              <a:rPr lang="en-US" sz="2400" dirty="0">
                <a:solidFill>
                  <a:srgbClr val="FF0000"/>
                </a:solidFill>
                <a:cs typeface="Times New Roman" pitchFamily="18" charset="0"/>
              </a:rPr>
              <a:t>Further, increase in velocity gives rise to bubble formation, vigorous turbulence and rapid mixing and the bed is said to be fluidized. </a:t>
            </a:r>
            <a:endParaRPr lang="en-US" sz="2400" dirty="0" smtClean="0">
              <a:solidFill>
                <a:srgbClr val="FF0000"/>
              </a:solidFill>
              <a:cs typeface="Times New Roman" pitchFamily="18" charset="0"/>
            </a:endParaRPr>
          </a:p>
          <a:p>
            <a:pPr algn="just" eaLnBrk="0" hangingPunct="0"/>
            <a:endParaRPr lang="en-US" sz="2400" dirty="0">
              <a:cs typeface="Times New Roman" pitchFamily="18" charset="0"/>
            </a:endParaRPr>
          </a:p>
          <a:p>
            <a:pPr algn="just" eaLnBrk="0" hangingPunct="0">
              <a:lnSpc>
                <a:spcPct val="90000"/>
              </a:lnSpc>
              <a:spcBef>
                <a:spcPct val="20000"/>
              </a:spcBef>
            </a:pPr>
            <a:r>
              <a:rPr lang="en-US" sz="2400" dirty="0">
                <a:solidFill>
                  <a:schemeClr val="bg2">
                    <a:lumMod val="25000"/>
                  </a:schemeClr>
                </a:solidFill>
                <a:cs typeface="Times New Roman" pitchFamily="18" charset="0"/>
              </a:rPr>
              <a:t>Coal is fed continuously in to a hot air agitated refractory sand bed,</a:t>
            </a:r>
            <a:r>
              <a:rPr lang="en-US" sz="2400" dirty="0">
                <a:solidFill>
                  <a:schemeClr val="bg2">
                    <a:lumMod val="25000"/>
                  </a:schemeClr>
                </a:solidFill>
                <a:ea typeface="Arial Unicode MS" charset="-128"/>
                <a:cs typeface="Arial Unicode MS" charset="-128"/>
              </a:rPr>
              <a:t> </a:t>
            </a:r>
            <a:r>
              <a:rPr lang="en-US" sz="2400" dirty="0">
                <a:solidFill>
                  <a:schemeClr val="bg2">
                    <a:lumMod val="25000"/>
                  </a:schemeClr>
                </a:solidFill>
                <a:cs typeface="Times New Roman" pitchFamily="18" charset="0"/>
              </a:rPr>
              <a:t>the coal will burn rapidly and the bed attains a uniform temperature</a:t>
            </a:r>
            <a:endParaRPr lang="en-US" sz="2400" dirty="0">
              <a:solidFill>
                <a:schemeClr val="bg2">
                  <a:lumMod val="25000"/>
                </a:schemeClr>
              </a:solidFill>
            </a:endParaRPr>
          </a:p>
        </p:txBody>
      </p:sp>
      <p:sp>
        <p:nvSpPr>
          <p:cNvPr id="31759" name="Text Box 15"/>
          <p:cNvSpPr txBox="1">
            <a:spLocks noChangeArrowheads="1"/>
          </p:cNvSpPr>
          <p:nvPr/>
        </p:nvSpPr>
        <p:spPr bwMode="auto">
          <a:xfrm>
            <a:off x="76200" y="533400"/>
            <a:ext cx="8991600"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eaLnBrk="0" hangingPunct="0"/>
            <a:r>
              <a:rPr lang="en-US" sz="2400" dirty="0">
                <a:solidFill>
                  <a:srgbClr val="002060"/>
                </a:solidFill>
                <a:cs typeface="Times New Roman" pitchFamily="18" charset="0"/>
              </a:rPr>
              <a:t>When an evenly distributed air or gas is passed upward through a finely divided bed of solid particles such as sand supported on a fine mesh, the particles are undisturbed at low velocity.  As air velocity is gradually increased, a stage is reached when the individual particles are suspended in the air stream</a:t>
            </a:r>
            <a:endParaRPr lang="en-GB" sz="2400" dirty="0">
              <a:solidFill>
                <a:srgbClr val="002060"/>
              </a:solidFill>
              <a:cs typeface="Times New Roman" pitchFamily="18" charset="0"/>
            </a:endParaRPr>
          </a:p>
        </p:txBody>
      </p:sp>
      <p:sp>
        <p:nvSpPr>
          <p:cNvPr id="31760" name="Rectangle 16"/>
          <p:cNvSpPr>
            <a:spLocks noChangeArrowheads="1"/>
          </p:cNvSpPr>
          <p:nvPr/>
        </p:nvSpPr>
        <p:spPr bwMode="auto">
          <a:xfrm>
            <a:off x="5105400" y="6096000"/>
            <a:ext cx="304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sz="1800" b="1" dirty="0">
                <a:cs typeface="Times New Roman" pitchFamily="18" charset="0"/>
              </a:rPr>
              <a:t>Fluidized Bed Combustion</a:t>
            </a:r>
            <a:r>
              <a:rPr lang="en-US" dirty="0"/>
              <a:t> </a:t>
            </a:r>
            <a:endParaRPr lang="en-US" sz="4000" dirty="0"/>
          </a:p>
        </p:txBody>
      </p:sp>
    </p:spTree>
    <p:extLst>
      <p:ext uri="{BB962C8B-B14F-4D97-AF65-F5344CB8AC3E}">
        <p14:creationId xmlns:p14="http://schemas.microsoft.com/office/powerpoint/2010/main" val="216681432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8118"/>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402</TotalTime>
  <Words>3550</Words>
  <Application>Microsoft Office PowerPoint</Application>
  <PresentationFormat>On-screen Show (4:3)</PresentationFormat>
  <Paragraphs>746</Paragraphs>
  <Slides>70</Slides>
  <Notes>18</Notes>
  <HiddenSlides>0</HiddenSlides>
  <MMClips>0</MMClips>
  <ScaleCrop>false</ScaleCrop>
  <HeadingPairs>
    <vt:vector size="4" baseType="variant">
      <vt:variant>
        <vt:lpstr>Theme</vt:lpstr>
      </vt:variant>
      <vt:variant>
        <vt:i4>3</vt:i4>
      </vt:variant>
      <vt:variant>
        <vt:lpstr>Slide Titles</vt:lpstr>
      </vt:variant>
      <vt:variant>
        <vt:i4>70</vt:i4>
      </vt:variant>
    </vt:vector>
  </HeadingPairs>
  <TitlesOfParts>
    <vt:vector size="73" baseType="lpstr">
      <vt:lpstr>Office Theme</vt:lpstr>
      <vt:lpstr>1_Office Theme</vt:lpstr>
      <vt:lpstr>Blank Presentation</vt:lpstr>
      <vt:lpstr>PowerPoint Presentation</vt:lpstr>
      <vt:lpstr>OUTLINE</vt:lpstr>
      <vt:lpstr>Introduction to Boiler</vt:lpstr>
      <vt:lpstr>Boiler Specification</vt:lpstr>
      <vt:lpstr>Boiler Types and Classifications </vt:lpstr>
      <vt:lpstr>Boiler Types and Classifications</vt:lpstr>
      <vt:lpstr>Packaged Boiler</vt:lpstr>
      <vt:lpstr>Pulverized Fuel Boiler</vt:lpstr>
      <vt:lpstr>Fluidized bed Combustion (FBC) boiler</vt:lpstr>
      <vt:lpstr>PowerPoint Presentation</vt:lpstr>
      <vt:lpstr>Fluidized-bed boiler (Contd..)</vt:lpstr>
      <vt:lpstr>Boiler Systems</vt:lpstr>
      <vt:lpstr>Thermic Fluid Heaters</vt:lpstr>
      <vt:lpstr>PowerPoint Presentation</vt:lpstr>
      <vt:lpstr>Assessment of a Boiler</vt:lpstr>
      <vt:lpstr>Assessment of a Boiler</vt:lpstr>
      <vt:lpstr>Assessment of a Boiler</vt:lpstr>
      <vt:lpstr>Assessment of a Boiler</vt:lpstr>
      <vt:lpstr>Assessment of a Boiler</vt:lpstr>
      <vt:lpstr>Assessment of a Boiler</vt:lpstr>
      <vt:lpstr>Assessment of a Boiler</vt:lpstr>
      <vt:lpstr>Assessment of a Boiler</vt:lpstr>
      <vt:lpstr>Efficiency Calculation by Direct Method</vt:lpstr>
      <vt:lpstr>PowerPoint Presentation</vt:lpstr>
      <vt:lpstr>Assessment of a Boiler</vt:lpstr>
      <vt:lpstr>Assessment of a Boiler</vt:lpstr>
      <vt:lpstr>Assessment of a Boiler</vt:lpstr>
      <vt:lpstr>Assessment of a Boiler</vt:lpstr>
      <vt:lpstr>Assessment of a Boiler</vt:lpstr>
      <vt:lpstr>Assessment of a Boiler</vt:lpstr>
      <vt:lpstr>Assessment of a Boiler</vt:lpstr>
      <vt:lpstr>Assessment of a Boiler</vt:lpstr>
      <vt:lpstr>Assessment of a Boiler</vt:lpstr>
      <vt:lpstr>Assessment of a Boiler</vt:lpstr>
      <vt:lpstr>Assessment of a Boiler</vt:lpstr>
      <vt:lpstr>Assessment of a Boiler</vt:lpstr>
      <vt:lpstr>Assessment of a Boiler</vt:lpstr>
      <vt:lpstr>Assessment of a Boiler</vt:lpstr>
      <vt:lpstr>Assessment of a Boiler</vt:lpstr>
      <vt:lpstr>Assessment of a Boiler</vt:lpstr>
      <vt:lpstr>Assessment of a Boiler</vt:lpstr>
      <vt:lpstr>Assessment of a Boiler</vt:lpstr>
      <vt:lpstr>Energy Efficiency Opportunities</vt:lpstr>
      <vt:lpstr>Energy Efficiency Opportunities</vt:lpstr>
      <vt:lpstr>Reduce Stack Temperature </vt:lpstr>
      <vt:lpstr>Feed Water Preheating using Economiser </vt:lpstr>
      <vt:lpstr>Energy Efficiency Opportunities</vt:lpstr>
      <vt:lpstr>Energy Efficiency Opportunities</vt:lpstr>
      <vt:lpstr>Energy Efficiency Opportunities</vt:lpstr>
      <vt:lpstr>Fouling, Scaling and Soot</vt:lpstr>
      <vt:lpstr>Fouling and Scaling of Boiler Heat Transfer Surface</vt:lpstr>
      <vt:lpstr>Energy Efficiency Opportunities</vt:lpstr>
      <vt:lpstr>Energy Efficiency Opportunities</vt:lpstr>
      <vt:lpstr>Excess air Formula</vt:lpstr>
      <vt:lpstr>Excess Air Vs Loss</vt:lpstr>
      <vt:lpstr>Low Excess Air Burner</vt:lpstr>
      <vt:lpstr>Flue Gas Loss</vt:lpstr>
      <vt:lpstr>Oxygen Trim System</vt:lpstr>
      <vt:lpstr>Energy Efficiency Opportunities</vt:lpstr>
      <vt:lpstr>Energy Efficiency Opportunities</vt:lpstr>
      <vt:lpstr>Benefits of Low-pressure Steam</vt:lpstr>
      <vt:lpstr>Energy Efficiency Opportunities</vt:lpstr>
      <vt:lpstr>Energy Efficiency Opportunities</vt:lpstr>
      <vt:lpstr>Energy Auditing Approach for Boiler</vt:lpstr>
      <vt:lpstr>Energy Auditing Approach for Boiler</vt:lpstr>
      <vt:lpstr>Energy Auditing Approach for Boiler and Thermic Fluid Heater System</vt:lpstr>
      <vt:lpstr>Energy Auditing Approach for Boiler and Thermic Fluid Heater System</vt:lpstr>
      <vt:lpstr>Energy Auditing Approach for Boiler and Thermic Fluid Heater System</vt:lpstr>
      <vt:lpstr>Energy Auditing Approach for Boiler and Thermic Fluid Heater System</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packard bell</dc:creator>
  <cp:lastModifiedBy>JOEL</cp:lastModifiedBy>
  <cp:revision>76</cp:revision>
  <dcterms:created xsi:type="dcterms:W3CDTF">2018-01-10T15:17:42Z</dcterms:created>
  <dcterms:modified xsi:type="dcterms:W3CDTF">2018-01-30T04:12:26Z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2014-03-22T00:00:00Z</vt:filetime>
  </property>
  <property fmtid="{D5CDD505-2E9C-101B-9397-08002B2CF9AE}" pid="3" name="Creator">
    <vt:lpwstr>Microsoft® PowerPoint® 2010</vt:lpwstr>
  </property>
  <property fmtid="{D5CDD505-2E9C-101B-9397-08002B2CF9AE}" pid="4" name="LastSaved">
    <vt:filetime>2018-01-10T00:00:00Z</vt:filetime>
  </property>
</Properties>
</file>