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69" r:id="rId3"/>
    <p:sldId id="270" r:id="rId4"/>
    <p:sldId id="257" r:id="rId5"/>
    <p:sldId id="273" r:id="rId6"/>
    <p:sldId id="271" r:id="rId7"/>
    <p:sldId id="272" r:id="rId8"/>
    <p:sldId id="259" r:id="rId9"/>
    <p:sldId id="274" r:id="rId10"/>
    <p:sldId id="267" r:id="rId11"/>
    <p:sldId id="262" r:id="rId12"/>
    <p:sldId id="263" r:id="rId13"/>
    <p:sldId id="264" r:id="rId14"/>
    <p:sldId id="265" r:id="rId15"/>
    <p:sldId id="266"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62" autoAdjust="0"/>
    <p:restoredTop sz="94643"/>
  </p:normalViewPr>
  <p:slideViewPr>
    <p:cSldViewPr snapToGrid="0" snapToObjects="1">
      <p:cViewPr>
        <p:scale>
          <a:sx n="90" d="100"/>
          <a:sy n="90" d="100"/>
        </p:scale>
        <p:origin x="78" y="42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984F4D4-C7E8-AE4F-8C6A-5AB35FEF6281}" type="datetimeFigureOut">
              <a:rPr lang="en-US" smtClean="0"/>
              <a:pPr/>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3A00F-C243-9249-8260-2BFFA44DB10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84F4D4-C7E8-AE4F-8C6A-5AB35FEF6281}"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3A00F-C243-9249-8260-2BFFA44DB10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84F4D4-C7E8-AE4F-8C6A-5AB35FEF6281}" type="datetimeFigureOut">
              <a:rPr lang="en-US" smtClean="0"/>
              <a:pPr/>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3A00F-C243-9249-8260-2BFFA44DB10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984F4D4-C7E8-AE4F-8C6A-5AB35FEF6281}" type="datetimeFigureOut">
              <a:rPr lang="en-US" smtClean="0"/>
              <a:pPr/>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3A00F-C243-9249-8260-2BFFA44DB10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984F4D4-C7E8-AE4F-8C6A-5AB35FEF6281}" type="datetimeFigureOut">
              <a:rPr lang="en-US" smtClean="0"/>
              <a:pPr/>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3A00F-C243-9249-8260-2BFFA44DB10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6984F4D4-C7E8-AE4F-8C6A-5AB35FEF6281}" type="datetimeFigureOut">
              <a:rPr lang="en-US" smtClean="0"/>
              <a:pPr/>
              <a:t>1/18/2018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403A00F-C243-9249-8260-2BFFA44DB10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984F4D4-C7E8-AE4F-8C6A-5AB35FEF6281}" type="datetimeFigureOut">
              <a:rPr lang="en-US" smtClean="0"/>
              <a:pPr/>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3A00F-C243-9249-8260-2BFFA44DB109}"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984F4D4-C7E8-AE4F-8C6A-5AB35FEF6281}" type="datetimeFigureOut">
              <a:rPr lang="en-US" smtClean="0"/>
              <a:pPr/>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3A00F-C243-9249-8260-2BFFA44DB10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4F4D4-C7E8-AE4F-8C6A-5AB35FEF6281}" type="datetimeFigureOut">
              <a:rPr lang="en-US" smtClean="0"/>
              <a:pPr/>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3A00F-C243-9249-8260-2BFFA44DB10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6984F4D4-C7E8-AE4F-8C6A-5AB35FEF6281}" type="datetimeFigureOut">
              <a:rPr lang="en-US" smtClean="0"/>
              <a:pPr/>
              <a:t>1/18/2018</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403A00F-C243-9249-8260-2BFFA44DB10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984F4D4-C7E8-AE4F-8C6A-5AB35FEF6281}" type="datetimeFigureOut">
              <a:rPr lang="en-US" smtClean="0"/>
              <a:pPr/>
              <a:t>1/18/2018</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403A00F-C243-9249-8260-2BFFA44DB10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984F4D4-C7E8-AE4F-8C6A-5AB35FEF6281}" type="datetimeFigureOut">
              <a:rPr lang="en-US" smtClean="0"/>
              <a:pPr/>
              <a:t>1/18/2018</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B403A00F-C243-9249-8260-2BFFA44DB109}" type="slidenum">
              <a:rPr lang="en-US" smtClean="0"/>
              <a:pPr/>
              <a:t>‹#›</a:t>
            </a:fld>
            <a:endParaRPr lang="en-US"/>
          </a:p>
        </p:txBody>
      </p:sp>
    </p:spTree>
    <p:extLst>
      <p:ext uri="{BB962C8B-B14F-4D97-AF65-F5344CB8AC3E}">
        <p14:creationId xmlns:p14="http://schemas.microsoft.com/office/powerpoint/2010/main" xmlns="" val="190034043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SOLAR THERMAL BOILER OPERATION, PERFORMANCE AND CASE Study   </a:t>
            </a:r>
            <a:endParaRPr lang="en-US" dirty="0"/>
          </a:p>
        </p:txBody>
      </p:sp>
      <p:sp>
        <p:nvSpPr>
          <p:cNvPr id="3" name="Subtitle 2"/>
          <p:cNvSpPr>
            <a:spLocks noGrp="1"/>
          </p:cNvSpPr>
          <p:nvPr>
            <p:ph type="subTitle" idx="1"/>
          </p:nvPr>
        </p:nvSpPr>
        <p:spPr/>
        <p:txBody>
          <a:bodyPr>
            <a:noAutofit/>
          </a:bodyPr>
          <a:lstStyle/>
          <a:p>
            <a:r>
              <a:rPr lang="en-US" sz="4000" dirty="0" smtClean="0">
                <a:solidFill>
                  <a:schemeClr val="bg1"/>
                </a:solidFill>
              </a:rPr>
              <a:t>Concentrating Solar Process Steam Plant</a:t>
            </a:r>
            <a:endParaRPr lang="en-US" sz="4000" dirty="0">
              <a:solidFill>
                <a:schemeClr val="bg1"/>
              </a:solidFill>
            </a:endParaRPr>
          </a:p>
        </p:txBody>
      </p:sp>
    </p:spTree>
    <p:extLst>
      <p:ext uri="{BB962C8B-B14F-4D97-AF65-F5344CB8AC3E}">
        <p14:creationId xmlns:p14="http://schemas.microsoft.com/office/powerpoint/2010/main" xmlns="" val="158251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Solar thermal project</a:t>
            </a:r>
            <a:endParaRPr lang="en-US" dirty="0"/>
          </a:p>
        </p:txBody>
      </p:sp>
      <p:sp>
        <p:nvSpPr>
          <p:cNvPr id="3" name="Content Placeholder 2"/>
          <p:cNvSpPr>
            <a:spLocks noGrp="1"/>
          </p:cNvSpPr>
          <p:nvPr>
            <p:ph idx="1"/>
          </p:nvPr>
        </p:nvSpPr>
        <p:spPr/>
        <p:txBody>
          <a:bodyPr>
            <a:normAutofit/>
          </a:bodyPr>
          <a:lstStyle/>
          <a:p>
            <a:r>
              <a:rPr lang="en-US" dirty="0" smtClean="0"/>
              <a:t>300kW solar thermal project delivering </a:t>
            </a:r>
            <a:r>
              <a:rPr lang="en-US" dirty="0" smtClean="0"/>
              <a:t>350 kg </a:t>
            </a:r>
            <a:r>
              <a:rPr lang="en-US" dirty="0" smtClean="0"/>
              <a:t>high pressure steam per hour for milk drying processing.</a:t>
            </a:r>
          </a:p>
          <a:p>
            <a:r>
              <a:rPr lang="en-US" dirty="0" smtClean="0"/>
              <a:t>Business model on RESCO mode with a EPA (energy purchase agreement) at </a:t>
            </a:r>
            <a:r>
              <a:rPr lang="en-US" dirty="0" err="1" smtClean="0"/>
              <a:t>Rs</a:t>
            </a:r>
            <a:r>
              <a:rPr lang="en-US" dirty="0" smtClean="0"/>
              <a:t>. 1.2 per kg of steam </a:t>
            </a:r>
          </a:p>
          <a:p>
            <a:r>
              <a:rPr lang="en-US" dirty="0" smtClean="0"/>
              <a:t>State of an art engineering integration with the existing boiler.</a:t>
            </a:r>
          </a:p>
          <a:p>
            <a:r>
              <a:rPr lang="en-US" dirty="0" smtClean="0"/>
              <a:t>System capable of producing two tons of steam per day.</a:t>
            </a:r>
            <a:endParaRPr lang="en-US" dirty="0"/>
          </a:p>
        </p:txBody>
      </p:sp>
    </p:spTree>
    <p:extLst>
      <p:ext uri="{BB962C8B-B14F-4D97-AF65-F5344CB8AC3E}">
        <p14:creationId xmlns:p14="http://schemas.microsoft.com/office/powerpoint/2010/main" xmlns="" val="760183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of our technology</a:t>
            </a:r>
            <a:endParaRPr lang="en-US" dirty="0"/>
          </a:p>
        </p:txBody>
      </p:sp>
      <p:sp>
        <p:nvSpPr>
          <p:cNvPr id="3" name="Content Placeholder 2"/>
          <p:cNvSpPr>
            <a:spLocks noGrp="1"/>
          </p:cNvSpPr>
          <p:nvPr>
            <p:ph idx="1"/>
          </p:nvPr>
        </p:nvSpPr>
        <p:spPr>
          <a:xfrm>
            <a:off x="2231136" y="2638044"/>
            <a:ext cx="7729728" cy="3505581"/>
          </a:xfrm>
        </p:spPr>
        <p:txBody>
          <a:bodyPr>
            <a:normAutofit/>
          </a:bodyPr>
          <a:lstStyle/>
          <a:p>
            <a:r>
              <a:rPr lang="en-US" sz="2000" dirty="0" smtClean="0"/>
              <a:t>Provide temperature range from 70°C – 390°C</a:t>
            </a:r>
          </a:p>
          <a:p>
            <a:r>
              <a:rPr lang="en-US" sz="2000" dirty="0" smtClean="0"/>
              <a:t>System designed to last at least 30 years. </a:t>
            </a:r>
          </a:p>
          <a:p>
            <a:r>
              <a:rPr lang="en-US" sz="2000" dirty="0" smtClean="0"/>
              <a:t>Thermal Storage option available for 24 hour operation. </a:t>
            </a:r>
          </a:p>
          <a:p>
            <a:r>
              <a:rPr lang="en-US" sz="2000" dirty="0" smtClean="0"/>
              <a:t>Cost of steam as low as </a:t>
            </a:r>
            <a:r>
              <a:rPr lang="en-US" sz="2000" dirty="0" err="1" smtClean="0"/>
              <a:t>Rs</a:t>
            </a:r>
            <a:r>
              <a:rPr lang="en-US" sz="2000" dirty="0" smtClean="0"/>
              <a:t>. 1/kg as compared to coal at </a:t>
            </a:r>
            <a:r>
              <a:rPr lang="en-US" sz="2000" dirty="0" err="1" smtClean="0"/>
              <a:t>Rs</a:t>
            </a:r>
            <a:r>
              <a:rPr lang="en-US" sz="2000" dirty="0" smtClean="0"/>
              <a:t>. 1.3/Kg.</a:t>
            </a:r>
          </a:p>
          <a:p>
            <a:r>
              <a:rPr lang="en-US" sz="2000" dirty="0" smtClean="0"/>
              <a:t>Environment friendly thermal fluid. </a:t>
            </a:r>
          </a:p>
          <a:p>
            <a:r>
              <a:rPr lang="en-US" sz="2000" dirty="0" smtClean="0"/>
              <a:t>O&amp;M includes maintenance of parts such as pumps, heat exchangers, etc. which are regularly used in </a:t>
            </a:r>
            <a:r>
              <a:rPr lang="en-US" sz="2000" dirty="0" smtClean="0"/>
              <a:t>boiler house. </a:t>
            </a:r>
            <a:endParaRPr lang="en-US" sz="2000" dirty="0" smtClean="0"/>
          </a:p>
          <a:p>
            <a:r>
              <a:rPr lang="en-US" sz="2000" dirty="0" smtClean="0"/>
              <a:t>Seamless integration with existing boilers. </a:t>
            </a:r>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xmlns="" val="1211171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Industries </a:t>
            </a:r>
            <a:endParaRPr lang="en-US" dirty="0"/>
          </a:p>
        </p:txBody>
      </p:sp>
      <p:sp>
        <p:nvSpPr>
          <p:cNvPr id="3" name="Content Placeholder 2"/>
          <p:cNvSpPr>
            <a:spLocks noGrp="1"/>
          </p:cNvSpPr>
          <p:nvPr>
            <p:ph idx="1"/>
          </p:nvPr>
        </p:nvSpPr>
        <p:spPr>
          <a:xfrm>
            <a:off x="2231136" y="2638044"/>
            <a:ext cx="7729728" cy="4019931"/>
          </a:xfrm>
        </p:spPr>
        <p:txBody>
          <a:bodyPr>
            <a:normAutofit/>
          </a:bodyPr>
          <a:lstStyle/>
          <a:p>
            <a:r>
              <a:rPr lang="en-US" sz="2000" dirty="0" smtClean="0"/>
              <a:t>Oil &amp; Gas processing.</a:t>
            </a:r>
          </a:p>
          <a:p>
            <a:r>
              <a:rPr lang="en-US" sz="2000" dirty="0" smtClean="0"/>
              <a:t>Pharmaceutical industry. </a:t>
            </a:r>
          </a:p>
          <a:p>
            <a:r>
              <a:rPr lang="en-US" sz="2000" dirty="0" smtClean="0"/>
              <a:t>Dairy sector. </a:t>
            </a:r>
          </a:p>
          <a:p>
            <a:r>
              <a:rPr lang="en-US" sz="2000" dirty="0" smtClean="0"/>
              <a:t>Textiles processing. </a:t>
            </a:r>
          </a:p>
          <a:p>
            <a:r>
              <a:rPr lang="en-US" sz="2000" dirty="0" smtClean="0"/>
              <a:t>Mining sector for mid temperature application. </a:t>
            </a:r>
          </a:p>
          <a:p>
            <a:r>
              <a:rPr lang="en-US" sz="2000" dirty="0" smtClean="0"/>
              <a:t>Plastics and rubber industries. </a:t>
            </a:r>
          </a:p>
          <a:p>
            <a:r>
              <a:rPr lang="en-US" sz="2000" dirty="0" smtClean="0"/>
              <a:t>Wineries, Breweries and Distilleries. </a:t>
            </a:r>
          </a:p>
          <a:p>
            <a:r>
              <a:rPr lang="en-US" sz="2000" dirty="0" smtClean="0"/>
              <a:t>Chemical industries for process heat and Zero Liquid Discharge. </a:t>
            </a:r>
          </a:p>
          <a:p>
            <a:r>
              <a:rPr lang="en-US" sz="2000" dirty="0" smtClean="0"/>
              <a:t>Zero Liquid Discharge for all industries.</a:t>
            </a:r>
            <a:endParaRPr lang="en-US" sz="2000" dirty="0"/>
          </a:p>
        </p:txBody>
      </p:sp>
    </p:spTree>
    <p:extLst>
      <p:ext uri="{BB962C8B-B14F-4D97-AF65-F5344CB8AC3E}">
        <p14:creationId xmlns:p14="http://schemas.microsoft.com/office/powerpoint/2010/main" xmlns="" val="551807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864108"/>
          </a:xfrm>
        </p:spPr>
        <p:txBody>
          <a:bodyPr/>
          <a:lstStyle/>
          <a:p>
            <a:r>
              <a:rPr lang="en-US" dirty="0" smtClean="0"/>
              <a:t>Zero Liquid Discharge  systems </a:t>
            </a:r>
            <a:endParaRPr lang="en-US" dirty="0"/>
          </a:p>
        </p:txBody>
      </p:sp>
      <p:sp>
        <p:nvSpPr>
          <p:cNvPr id="3" name="Content Placeholder 2"/>
          <p:cNvSpPr>
            <a:spLocks noGrp="1"/>
          </p:cNvSpPr>
          <p:nvPr>
            <p:ph idx="1"/>
          </p:nvPr>
        </p:nvSpPr>
        <p:spPr>
          <a:xfrm>
            <a:off x="2231136" y="2137144"/>
            <a:ext cx="7729728" cy="3602883"/>
          </a:xfrm>
        </p:spPr>
        <p:txBody>
          <a:bodyPr>
            <a:normAutofit/>
          </a:bodyPr>
          <a:lstStyle/>
          <a:p>
            <a:r>
              <a:rPr lang="en-US" dirty="0" smtClean="0"/>
              <a:t>D</a:t>
            </a:r>
            <a:r>
              <a:rPr lang="en-US" dirty="0" smtClean="0"/>
              <a:t>emonstrating </a:t>
            </a:r>
            <a:r>
              <a:rPr lang="en-US" dirty="0" smtClean="0"/>
              <a:t>Solar Thermal based Zero Liquid Discharge systems </a:t>
            </a:r>
            <a:r>
              <a:rPr lang="en-US" dirty="0" smtClean="0"/>
              <a:t>is in </a:t>
            </a:r>
            <a:r>
              <a:rPr lang="en-US" dirty="0" smtClean="0"/>
              <a:t>partnership with Bharat Oman Refineries Limited using solar thermal technology in combination with ‘Membrane Distillation systems’.</a:t>
            </a:r>
          </a:p>
          <a:p>
            <a:r>
              <a:rPr lang="en-US" dirty="0" smtClean="0"/>
              <a:t>Our ZLD systems are made of Poly Propylene (PP). Hence, corrosion is not an issue. </a:t>
            </a:r>
          </a:p>
          <a:p>
            <a:r>
              <a:rPr lang="en-US" dirty="0" smtClean="0"/>
              <a:t>Negligible cost of maintenance. </a:t>
            </a:r>
          </a:p>
          <a:p>
            <a:r>
              <a:rPr lang="en-US" dirty="0" smtClean="0"/>
              <a:t>Ideal for industries with hot effluent discharge as the operating costs would be much lower than pressure driven processes such as Reverse Osmosis (RO) process. </a:t>
            </a:r>
          </a:p>
          <a:p>
            <a:r>
              <a:rPr lang="en-US" dirty="0" smtClean="0"/>
              <a:t>Modular system with long life. </a:t>
            </a:r>
            <a:endParaRPr lang="en-US" dirty="0"/>
          </a:p>
        </p:txBody>
      </p:sp>
    </p:spTree>
    <p:extLst>
      <p:ext uri="{BB962C8B-B14F-4D97-AF65-F5344CB8AC3E}">
        <p14:creationId xmlns:p14="http://schemas.microsoft.com/office/powerpoint/2010/main" xmlns="" val="2035014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702" y="209266"/>
            <a:ext cx="7729728" cy="843357"/>
          </a:xfrm>
        </p:spPr>
        <p:txBody>
          <a:bodyPr/>
          <a:lstStyle/>
          <a:p>
            <a:r>
              <a:rPr lang="en-US" dirty="0" smtClean="0"/>
              <a:t>Membrane Distillation System</a:t>
            </a:r>
            <a:endParaRPr lang="en-US" dirty="0"/>
          </a:p>
        </p:txBody>
      </p:sp>
      <p:pic>
        <p:nvPicPr>
          <p:cNvPr id="4" name="Picture 4"/>
          <p:cNvPicPr>
            <a:picLocks noGrp="1" noChangeAspect="1" noChangeArrowheads="1"/>
          </p:cNvPicPr>
          <p:nvPr>
            <p:ph idx="1"/>
          </p:nvPr>
        </p:nvPicPr>
        <p:blipFill>
          <a:blip r:embed="rId2" cstate="email">
            <a:extLst>
              <a:ext uri="{28A0092B-C50C-407E-A947-70E740481C1C}">
                <a14:useLocalDpi xmlns:a14="http://schemas.microsoft.com/office/drawing/2010/main" xmlns=""/>
              </a:ext>
            </a:extLst>
          </a:blip>
          <a:srcRect/>
          <a:stretch>
            <a:fillRect/>
          </a:stretch>
        </p:blipFill>
        <p:spPr bwMode="auto">
          <a:xfrm>
            <a:off x="1752600" y="1397987"/>
            <a:ext cx="7625316" cy="4332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53437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683355"/>
          </a:xfrm>
        </p:spPr>
        <p:txBody>
          <a:bodyPr>
            <a:normAutofit fontScale="90000"/>
          </a:bodyPr>
          <a:lstStyle/>
          <a:p>
            <a:r>
              <a:rPr lang="en-US" dirty="0" smtClean="0"/>
              <a:t> </a:t>
            </a:r>
            <a:r>
              <a:rPr lang="en-US" dirty="0" smtClean="0"/>
              <a:t>Advantages</a:t>
            </a:r>
            <a:endParaRPr lang="en-US" dirty="0"/>
          </a:p>
        </p:txBody>
      </p:sp>
      <p:sp>
        <p:nvSpPr>
          <p:cNvPr id="3" name="Content Placeholder 2"/>
          <p:cNvSpPr>
            <a:spLocks noGrp="1"/>
          </p:cNvSpPr>
          <p:nvPr>
            <p:ph idx="1"/>
          </p:nvPr>
        </p:nvSpPr>
        <p:spPr>
          <a:xfrm>
            <a:off x="2231136" y="2179674"/>
            <a:ext cx="7729728" cy="3306726"/>
          </a:xfrm>
        </p:spPr>
        <p:txBody>
          <a:bodyPr/>
          <a:lstStyle/>
          <a:p>
            <a:r>
              <a:rPr lang="en-US" dirty="0" smtClean="0"/>
              <a:t>T</a:t>
            </a:r>
            <a:r>
              <a:rPr lang="en-US" dirty="0" smtClean="0"/>
              <a:t>hese</a:t>
            </a:r>
            <a:r>
              <a:rPr lang="en-US" dirty="0" smtClean="0"/>
              <a:t> </a:t>
            </a:r>
            <a:r>
              <a:rPr lang="en-US" dirty="0" smtClean="0"/>
              <a:t>business models are offered with in-built financial models.</a:t>
            </a:r>
          </a:p>
          <a:p>
            <a:r>
              <a:rPr lang="en-US" dirty="0" smtClean="0"/>
              <a:t>Financing options include interest rates as low as 5% per annum. </a:t>
            </a:r>
          </a:p>
          <a:p>
            <a:r>
              <a:rPr lang="en-US" dirty="0" smtClean="0"/>
              <a:t>Only the </a:t>
            </a:r>
            <a:r>
              <a:rPr lang="en-US" dirty="0" smtClean="0"/>
              <a:t>technology providers giving Performance Guarantee with </a:t>
            </a:r>
            <a:r>
              <a:rPr lang="en-US" dirty="0" smtClean="0"/>
              <a:t>these </a:t>
            </a:r>
            <a:r>
              <a:rPr lang="en-US" dirty="0" smtClean="0"/>
              <a:t>system</a:t>
            </a:r>
            <a:r>
              <a:rPr lang="en-US" dirty="0" smtClean="0"/>
              <a:t>. </a:t>
            </a:r>
          </a:p>
          <a:p>
            <a:r>
              <a:rPr lang="en-US" dirty="0" smtClean="0"/>
              <a:t>Various options of business models such as RESCO (Renewable Energy Service Company) wherein no upfront cost is incurred on the client. </a:t>
            </a:r>
          </a:p>
          <a:p>
            <a:r>
              <a:rPr lang="en-US" dirty="0" smtClean="0"/>
              <a:t>Original</a:t>
            </a:r>
            <a:r>
              <a:rPr lang="en-US" dirty="0" smtClean="0"/>
              <a:t> </a:t>
            </a:r>
            <a:r>
              <a:rPr lang="en-US" dirty="0" smtClean="0"/>
              <a:t>philosophy is “German Engineering at Indian Cost” through </a:t>
            </a:r>
            <a:r>
              <a:rPr lang="en-US" dirty="0" smtClean="0"/>
              <a:t>the </a:t>
            </a:r>
            <a:r>
              <a:rPr lang="en-US" dirty="0" smtClean="0"/>
              <a:t>robust supply chain built in India on German manufacturing standards. </a:t>
            </a:r>
            <a:endParaRPr lang="en-US" dirty="0"/>
          </a:p>
        </p:txBody>
      </p:sp>
    </p:spTree>
    <p:extLst>
      <p:ext uri="{BB962C8B-B14F-4D97-AF65-F5344CB8AC3E}">
        <p14:creationId xmlns:p14="http://schemas.microsoft.com/office/powerpoint/2010/main" xmlns="" val="1395438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1"/>
            <a:ext cx="7729728" cy="2097486"/>
          </a:xfrm>
        </p:spPr>
        <p:txBody>
          <a:bodyPr/>
          <a:lstStyle/>
          <a:p>
            <a:endParaRPr lang="en-IN" dirty="0"/>
          </a:p>
        </p:txBody>
      </p:sp>
      <p:sp>
        <p:nvSpPr>
          <p:cNvPr id="3" name="Content Placeholder 2"/>
          <p:cNvSpPr>
            <a:spLocks noGrp="1"/>
          </p:cNvSpPr>
          <p:nvPr>
            <p:ph idx="1"/>
          </p:nvPr>
        </p:nvSpPr>
        <p:spPr>
          <a:xfrm>
            <a:off x="2231136" y="1648047"/>
            <a:ext cx="7729728" cy="1414130"/>
          </a:xfrm>
        </p:spPr>
        <p:txBody>
          <a:bodyPr>
            <a:normAutofit/>
          </a:bodyPr>
          <a:lstStyle/>
          <a:p>
            <a:pPr algn="ctr">
              <a:buNone/>
            </a:pPr>
            <a:r>
              <a:rPr lang="en-IN" sz="6000" dirty="0" smtClean="0">
                <a:solidFill>
                  <a:srgbClr val="FF0000"/>
                </a:solidFill>
              </a:rPr>
              <a:t>THANK YOU</a:t>
            </a:r>
            <a:endParaRPr lang="en-IN" sz="6000"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02019"/>
            <a:ext cx="7729728" cy="829339"/>
          </a:xfrm>
        </p:spPr>
        <p:txBody>
          <a:bodyPr>
            <a:normAutofit/>
          </a:bodyPr>
          <a:lstStyle/>
          <a:p>
            <a:r>
              <a:rPr lang="en-US" dirty="0" smtClean="0"/>
              <a:t>INTRODUCTION</a:t>
            </a:r>
            <a:endParaRPr lang="en-US" dirty="0"/>
          </a:p>
        </p:txBody>
      </p:sp>
      <p:sp>
        <p:nvSpPr>
          <p:cNvPr id="3" name="Content Placeholder 2"/>
          <p:cNvSpPr>
            <a:spLocks noGrp="1"/>
          </p:cNvSpPr>
          <p:nvPr>
            <p:ph idx="1"/>
          </p:nvPr>
        </p:nvSpPr>
        <p:spPr>
          <a:xfrm>
            <a:off x="1190847" y="1190847"/>
            <a:ext cx="9739423" cy="4549181"/>
          </a:xfrm>
        </p:spPr>
        <p:txBody>
          <a:bodyPr>
            <a:noAutofit/>
          </a:bodyPr>
          <a:lstStyle/>
          <a:p>
            <a:pPr algn="just"/>
            <a:r>
              <a:rPr lang="en-US" sz="2000" dirty="0" smtClean="0"/>
              <a:t>Using technology to harness solar energy reached a tripping point and from that try to get all about optimized product with comprehensive financial package.</a:t>
            </a:r>
          </a:p>
          <a:p>
            <a:pPr algn="just"/>
            <a:r>
              <a:rPr lang="en-US" sz="2000" dirty="0" smtClean="0"/>
              <a:t>Tie up with 16 modules of </a:t>
            </a:r>
            <a:r>
              <a:rPr lang="en-US" sz="2000" dirty="0" err="1" smtClean="0"/>
              <a:t>protarget’s</a:t>
            </a:r>
            <a:r>
              <a:rPr lang="en-US" sz="2000" dirty="0" smtClean="0"/>
              <a:t> CF100 parabolic trough collectors is equipped with CF115 receiver tubes and employs a new , environmental friendly, silicone heat transfer fluid </a:t>
            </a:r>
            <a:r>
              <a:rPr lang="en-US" sz="2000" dirty="0" err="1" smtClean="0"/>
              <a:t>Helicol</a:t>
            </a:r>
            <a:r>
              <a:rPr lang="en-US" sz="2000" dirty="0" smtClean="0"/>
              <a:t> 5a with multi layer solar selective coating which has an absorptance of more than 93</a:t>
            </a:r>
            <a:r>
              <a:rPr lang="en-US" sz="2000" dirty="0" smtClean="0">
                <a:latin typeface="Times New Roman"/>
                <a:cs typeface="Times New Roman"/>
              </a:rPr>
              <a:t>% and an emittance of circa 15% at 350</a:t>
            </a:r>
            <a:r>
              <a:rPr lang="en-US" sz="2000" dirty="0" smtClean="0">
                <a:latin typeface="Calibri"/>
                <a:cs typeface="Calibri"/>
              </a:rPr>
              <a:t>⁰C</a:t>
            </a:r>
            <a:r>
              <a:rPr lang="en-US" sz="2000" dirty="0" smtClean="0"/>
              <a:t> that gives an edge in providing flawless engineering and design solutions.  It emphasis towards maximum longevity, reliability and  efficiency </a:t>
            </a:r>
          </a:p>
          <a:p>
            <a:pPr algn="just"/>
            <a:r>
              <a:rPr lang="en-US" sz="2000" dirty="0" smtClean="0"/>
              <a:t>Applicable to industry like food processing, mining, oil, textile &amp; leather, Cement &amp; ceramic, paper, Pharmaceutical &amp; chemical,  plastic &amp; rubber, dairies &amp; bakeries, slaughter house, wineries, breweries,  distilleries, hotel &amp; tourism. </a:t>
            </a:r>
          </a:p>
          <a:p>
            <a:pPr algn="just"/>
            <a:r>
              <a:rPr lang="en-US" sz="2000" dirty="0" smtClean="0"/>
              <a:t> Sun is the most abundant and least expensive source of energy available in the Universe.  From that energy autonomy to the particular company, usable for process heating, cooling, air conditioning and desalination can be achieved at minimum planning and logistics overheads and at low energy generation, O &amp; M, and fuel cost.</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3034" y="868999"/>
            <a:ext cx="8199404" cy="502601"/>
          </a:xfrm>
        </p:spPr>
        <p:txBody>
          <a:bodyPr>
            <a:normAutofit fontScale="90000"/>
          </a:bodyPr>
          <a:lstStyle/>
          <a:p>
            <a:r>
              <a:rPr lang="en-US" dirty="0" smtClean="0"/>
              <a:t>Principle</a:t>
            </a:r>
            <a:endParaRPr lang="en-US" dirty="0"/>
          </a:p>
        </p:txBody>
      </p:sp>
      <p:sp>
        <p:nvSpPr>
          <p:cNvPr id="3" name="Content Placeholder 2"/>
          <p:cNvSpPr>
            <a:spLocks noGrp="1"/>
          </p:cNvSpPr>
          <p:nvPr>
            <p:ph idx="1"/>
          </p:nvPr>
        </p:nvSpPr>
        <p:spPr>
          <a:xfrm>
            <a:off x="2231136" y="1701210"/>
            <a:ext cx="8199404" cy="4954772"/>
          </a:xfrm>
        </p:spPr>
        <p:txBody>
          <a:bodyPr>
            <a:normAutofit lnSpcReduction="10000"/>
          </a:bodyPr>
          <a:lstStyle/>
          <a:p>
            <a:pPr algn="just"/>
            <a:r>
              <a:rPr lang="en-US" dirty="0" smtClean="0"/>
              <a:t>Steam is produced using solar thermal technology which is equivalent to that of burning of class concentrating the solar heat at a focal point.</a:t>
            </a:r>
          </a:p>
          <a:p>
            <a:pPr algn="just"/>
            <a:r>
              <a:rPr lang="en-US" dirty="0" smtClean="0"/>
              <a:t>Achieved by using concave mirrors having </a:t>
            </a:r>
            <a:r>
              <a:rPr lang="en-US" dirty="0" smtClean="0"/>
              <a:t>4 mm </a:t>
            </a:r>
            <a:r>
              <a:rPr lang="en-US" dirty="0" smtClean="0"/>
              <a:t>thickness </a:t>
            </a:r>
            <a:r>
              <a:rPr lang="en-US" dirty="0" err="1" smtClean="0"/>
              <a:t>Flabeg</a:t>
            </a:r>
            <a:r>
              <a:rPr lang="en-US" dirty="0" smtClean="0"/>
              <a:t>  F750 glass focusing the sun light on a tube containing a heat transfer fluid which can be heated up to 400</a:t>
            </a:r>
            <a:r>
              <a:rPr lang="en-US" dirty="0" smtClean="0">
                <a:latin typeface="Calibri"/>
                <a:cs typeface="Calibri"/>
              </a:rPr>
              <a:t>⁰ C and then used to generate steam in a shell type boiler with pressure up to 20 </a:t>
            </a:r>
            <a:r>
              <a:rPr lang="en-US" dirty="0" smtClean="0">
                <a:latin typeface="Calibri"/>
                <a:cs typeface="Calibri"/>
              </a:rPr>
              <a:t>kg/sq.cm  </a:t>
            </a:r>
            <a:r>
              <a:rPr lang="en-US" dirty="0" smtClean="0">
                <a:latin typeface="Calibri"/>
                <a:cs typeface="Calibri"/>
              </a:rPr>
              <a:t>with temperature of 210⁰ C that have been proven in service for more than  30 years in accordance with ISO 9050 using the ASTM G173 direct spectrum. The complete solar collector has been qualified by the German Aerospace Centre and the German TUV.</a:t>
            </a:r>
          </a:p>
          <a:p>
            <a:pPr algn="just"/>
            <a:r>
              <a:rPr lang="en-US" dirty="0" smtClean="0">
                <a:latin typeface="Calibri"/>
                <a:cs typeface="Calibri"/>
              </a:rPr>
              <a:t>The capacity modularly expanded in steps of 0.25 MW. The peak load output of the plant is predicted to be 300 KW, given direct normal solar irradiation (DNI) of 900 </a:t>
            </a:r>
            <a:r>
              <a:rPr lang="en-US" dirty="0" smtClean="0">
                <a:latin typeface="Calibri"/>
                <a:cs typeface="Calibri"/>
              </a:rPr>
              <a:t>W/</a:t>
            </a:r>
            <a:r>
              <a:rPr lang="en-US" dirty="0" err="1" smtClean="0">
                <a:latin typeface="Calibri"/>
                <a:cs typeface="Calibri"/>
              </a:rPr>
              <a:t>Sq.m</a:t>
            </a:r>
            <a:r>
              <a:rPr lang="en-US" dirty="0" smtClean="0">
                <a:latin typeface="Calibri"/>
                <a:cs typeface="Calibri"/>
              </a:rPr>
              <a:t>, with a nominal output of 250 kW at a DNI of 750 </a:t>
            </a:r>
            <a:r>
              <a:rPr lang="en-US" dirty="0" smtClean="0">
                <a:latin typeface="Calibri"/>
                <a:cs typeface="Calibri"/>
              </a:rPr>
              <a:t>W/</a:t>
            </a:r>
            <a:r>
              <a:rPr lang="en-US" dirty="0" err="1" smtClean="0">
                <a:latin typeface="Calibri"/>
                <a:cs typeface="Calibri"/>
              </a:rPr>
              <a:t>sq.m</a:t>
            </a:r>
            <a:r>
              <a:rPr lang="en-US" dirty="0" smtClean="0">
                <a:latin typeface="Calibri"/>
                <a:cs typeface="Calibri"/>
              </a:rPr>
              <a:t>. </a:t>
            </a:r>
            <a:endParaRPr lang="en-US" dirty="0" smtClean="0">
              <a:latin typeface="Calibri"/>
              <a:cs typeface="Calibri"/>
            </a:endParaRPr>
          </a:p>
          <a:p>
            <a:pPr algn="just"/>
            <a:r>
              <a:rPr lang="en-US" dirty="0" smtClean="0">
                <a:latin typeface="Calibri"/>
                <a:cs typeface="Calibri"/>
              </a:rPr>
              <a:t>Can be equipped with gas or oil for hybrid operation. </a:t>
            </a:r>
          </a:p>
          <a:p>
            <a:pPr algn="just"/>
            <a:r>
              <a:rPr lang="en-US" dirty="0" smtClean="0">
                <a:latin typeface="Calibri"/>
                <a:cs typeface="Calibri"/>
              </a:rPr>
              <a:t>Minimum mirror cleaning cost </a:t>
            </a:r>
          </a:p>
          <a:p>
            <a:pPr algn="just"/>
            <a:r>
              <a:rPr lang="en-US" dirty="0" smtClean="0">
                <a:latin typeface="Calibri"/>
                <a:cs typeface="Calibri"/>
              </a:rPr>
              <a:t>Virtually loss free heat storage system ensures night or bad whether operation. </a:t>
            </a:r>
          </a:p>
          <a:p>
            <a:pPr algn="just"/>
            <a:r>
              <a:rPr lang="en-US" dirty="0" smtClean="0">
                <a:latin typeface="Calibri"/>
                <a:cs typeface="Calibri"/>
              </a:rPr>
              <a:t>Automatic focusing of sun light with proper tracking arrangements.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p:spPr>
      </p:pic>
    </p:spTree>
    <p:extLst>
      <p:ext uri="{BB962C8B-B14F-4D97-AF65-F5344CB8AC3E}">
        <p14:creationId xmlns:p14="http://schemas.microsoft.com/office/powerpoint/2010/main" xmlns="" val="16138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4719.jpg"/>
          <p:cNvPicPr>
            <a:picLocks noGrp="1" noChangeAspect="1"/>
          </p:cNvPicPr>
          <p:nvPr>
            <p:ph idx="1"/>
          </p:nvPr>
        </p:nvPicPr>
        <p:blipFill>
          <a:blip r:embed="rId2"/>
          <a:stretch>
            <a:fillRect/>
          </a:stretch>
        </p:blipFill>
        <p:spPr>
          <a:xfrm>
            <a:off x="0" y="0"/>
            <a:ext cx="12192000" cy="6857999"/>
          </a:xfrm>
        </p:spPr>
      </p:pic>
    </p:spTree>
    <p:extLst>
      <p:ext uri="{BB962C8B-B14F-4D97-AF65-F5344CB8AC3E}">
        <p14:creationId xmlns:p14="http://schemas.microsoft.com/office/powerpoint/2010/main" xmlns="" val="21841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10-16 at 3.24.37 AM.png"/>
          <p:cNvPicPr>
            <a:picLocks noGrp="1" noChangeAspect="1"/>
          </p:cNvPicPr>
          <p:nvPr>
            <p:ph idx="1"/>
          </p:nvPr>
        </p:nvPicPr>
        <p:blipFill>
          <a:blip r:embed="rId2"/>
          <a:stretch>
            <a:fillRect/>
          </a:stretch>
        </p:blipFill>
        <p:spPr>
          <a:xfrm>
            <a:off x="0" y="-1"/>
            <a:ext cx="12192000" cy="6782729"/>
          </a:xfrm>
          <a:prstGeom prst="rect">
            <a:avLst/>
          </a:prstGeom>
        </p:spPr>
      </p:pic>
    </p:spTree>
    <p:extLst>
      <p:ext uri="{BB962C8B-B14F-4D97-AF65-F5344CB8AC3E}">
        <p14:creationId xmlns:p14="http://schemas.microsoft.com/office/powerpoint/2010/main" xmlns="" val="1115411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93892" y="-1784563"/>
            <a:ext cx="8399233" cy="7983344"/>
          </a:xfrm>
        </p:spPr>
      </p:pic>
      <p:sp>
        <p:nvSpPr>
          <p:cNvPr id="8" name="Rectangle 7"/>
          <p:cNvSpPr/>
          <p:nvPr/>
        </p:nvSpPr>
        <p:spPr>
          <a:xfrm>
            <a:off x="942975" y="5429250"/>
            <a:ext cx="1300163" cy="285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99404" y="5723910"/>
            <a:ext cx="513282" cy="230832"/>
          </a:xfrm>
          <a:prstGeom prst="rect">
            <a:avLst/>
          </a:prstGeom>
          <a:noFill/>
        </p:spPr>
        <p:txBody>
          <a:bodyPr wrap="none" rtlCol="0">
            <a:spAutoFit/>
          </a:bodyPr>
          <a:lstStyle/>
          <a:p>
            <a:r>
              <a:rPr lang="en-US" sz="900" b="1" dirty="0" smtClean="0">
                <a:solidFill>
                  <a:schemeClr val="bg1"/>
                </a:solidFill>
              </a:rPr>
              <a:t>270°C</a:t>
            </a:r>
            <a:endParaRPr lang="en-US" sz="900" b="1" dirty="0">
              <a:solidFill>
                <a:schemeClr val="bg1"/>
              </a:solidFill>
            </a:endParaRPr>
          </a:p>
        </p:txBody>
      </p:sp>
      <p:sp>
        <p:nvSpPr>
          <p:cNvPr id="10" name="TextBox 9"/>
          <p:cNvSpPr txBox="1"/>
          <p:nvPr/>
        </p:nvSpPr>
        <p:spPr>
          <a:xfrm>
            <a:off x="8793125" y="1"/>
            <a:ext cx="3122655" cy="6063198"/>
          </a:xfrm>
          <a:prstGeom prst="rect">
            <a:avLst/>
          </a:prstGeom>
          <a:noFill/>
        </p:spPr>
        <p:txBody>
          <a:bodyPr wrap="square" rtlCol="0">
            <a:spAutoFit/>
          </a:bodyPr>
          <a:lstStyle/>
          <a:p>
            <a:r>
              <a:rPr lang="en-US" sz="2200" b="1" dirty="0" smtClean="0"/>
              <a:t>  Technical parameters</a:t>
            </a:r>
          </a:p>
          <a:p>
            <a:pPr marL="285750" indent="-285750">
              <a:buFont typeface="Arial" charset="0"/>
              <a:buChar char="•"/>
            </a:pPr>
            <a:endParaRPr lang="en-US" b="1" dirty="0"/>
          </a:p>
          <a:p>
            <a:pPr marL="285750" indent="-285750">
              <a:buFont typeface="Arial" charset="0"/>
              <a:buChar char="•"/>
            </a:pPr>
            <a:r>
              <a:rPr lang="en-US" dirty="0" smtClean="0"/>
              <a:t>Thermal oil temperature 270°C.</a:t>
            </a:r>
          </a:p>
          <a:p>
            <a:pPr marL="285750" indent="-285750">
              <a:buFont typeface="Arial" charset="0"/>
              <a:buChar char="•"/>
            </a:pPr>
            <a:r>
              <a:rPr lang="en-US" dirty="0" smtClean="0"/>
              <a:t>Steam output temperature 216°C at 20 bar.</a:t>
            </a:r>
          </a:p>
          <a:p>
            <a:pPr marL="285750" indent="-285750">
              <a:buFont typeface="Arial" charset="0"/>
              <a:buChar char="•"/>
            </a:pPr>
            <a:r>
              <a:rPr lang="en-US" dirty="0" smtClean="0"/>
              <a:t>334 kg/hr with total yield of 670 </a:t>
            </a:r>
            <a:r>
              <a:rPr lang="en-US" dirty="0" err="1" smtClean="0"/>
              <a:t>tonnes</a:t>
            </a:r>
            <a:r>
              <a:rPr lang="en-US" dirty="0" smtClean="0"/>
              <a:t> of steam in a typical year.</a:t>
            </a:r>
          </a:p>
          <a:p>
            <a:pPr marL="285750" indent="-285750">
              <a:buFont typeface="Arial" charset="0"/>
              <a:buChar char="•"/>
            </a:pPr>
            <a:endParaRPr lang="en-US" dirty="0" smtClean="0"/>
          </a:p>
          <a:p>
            <a:pPr marL="285750" indent="-285750">
              <a:buFont typeface="Arial" charset="0"/>
              <a:buChar char="•"/>
            </a:pPr>
            <a:r>
              <a:rPr lang="en-US" sz="2400" dirty="0" smtClean="0"/>
              <a:t>Economic factors</a:t>
            </a:r>
          </a:p>
          <a:p>
            <a:pPr marL="285750" indent="-285750">
              <a:buFont typeface="Arial" charset="0"/>
              <a:buChar char="•"/>
            </a:pPr>
            <a:endParaRPr lang="en-US" dirty="0" smtClean="0"/>
          </a:p>
          <a:p>
            <a:pPr marL="285750" indent="-285750">
              <a:buFont typeface="Arial" charset="0"/>
              <a:buChar char="•"/>
            </a:pPr>
            <a:r>
              <a:rPr lang="en-US" dirty="0" smtClean="0"/>
              <a:t>Total cost =1.62 </a:t>
            </a:r>
            <a:r>
              <a:rPr lang="en-US" dirty="0" err="1" smtClean="0"/>
              <a:t>Crore</a:t>
            </a:r>
            <a:endParaRPr lang="en-US" dirty="0" smtClean="0"/>
          </a:p>
          <a:p>
            <a:pPr marL="285750" indent="-285750">
              <a:buFont typeface="Arial" charset="0"/>
              <a:buChar char="•"/>
            </a:pPr>
            <a:r>
              <a:rPr lang="en-US" dirty="0" smtClean="0"/>
              <a:t>(promoter 52 </a:t>
            </a:r>
            <a:r>
              <a:rPr lang="en-US" dirty="0" err="1" smtClean="0"/>
              <a:t>lacs</a:t>
            </a:r>
            <a:r>
              <a:rPr lang="en-US" dirty="0" smtClean="0"/>
              <a:t> and a loan from IRDEA of 110 </a:t>
            </a:r>
            <a:r>
              <a:rPr lang="en-US" dirty="0" err="1" smtClean="0"/>
              <a:t>lacs</a:t>
            </a:r>
            <a:r>
              <a:rPr lang="en-US" dirty="0" smtClean="0"/>
              <a:t>)</a:t>
            </a:r>
          </a:p>
          <a:p>
            <a:pPr marL="285750" indent="-285750">
              <a:buFont typeface="Arial" charset="0"/>
              <a:buChar char="•"/>
            </a:pPr>
            <a:r>
              <a:rPr lang="en-US" dirty="0" smtClean="0"/>
              <a:t>Sale of energy in the form of steam at an average monthly income of Rs. 81,000 /month</a:t>
            </a:r>
          </a:p>
          <a:p>
            <a:pPr marL="285750" indent="-285750">
              <a:buFont typeface="Arial" charset="0"/>
              <a:buChar char="•"/>
            </a:pPr>
            <a:endParaRPr lang="en-US" dirty="0" smtClean="0"/>
          </a:p>
        </p:txBody>
      </p:sp>
      <p:sp>
        <p:nvSpPr>
          <p:cNvPr id="11" name="Up Arrow 10"/>
          <p:cNvSpPr/>
          <p:nvPr/>
        </p:nvSpPr>
        <p:spPr>
          <a:xfrm>
            <a:off x="1557338" y="5243513"/>
            <a:ext cx="45719" cy="185737"/>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00179" y="4993803"/>
            <a:ext cx="770457" cy="230832"/>
          </a:xfrm>
          <a:prstGeom prst="rect">
            <a:avLst/>
          </a:prstGeom>
          <a:noFill/>
        </p:spPr>
        <p:txBody>
          <a:bodyPr wrap="square" rtlCol="0">
            <a:spAutoFit/>
          </a:bodyPr>
          <a:lstStyle/>
          <a:p>
            <a:r>
              <a:rPr lang="en-US" sz="900" b="1" smtClean="0">
                <a:solidFill>
                  <a:schemeClr val="bg1"/>
                </a:solidFill>
              </a:rPr>
              <a:t>220°C</a:t>
            </a:r>
            <a:endParaRPr lang="en-US" sz="900" b="1" dirty="0">
              <a:solidFill>
                <a:schemeClr val="bg1"/>
              </a:solidFill>
            </a:endParaRPr>
          </a:p>
        </p:txBody>
      </p:sp>
    </p:spTree>
    <p:extLst>
      <p:ext uri="{BB962C8B-B14F-4D97-AF65-F5344CB8AC3E}">
        <p14:creationId xmlns:p14="http://schemas.microsoft.com/office/powerpoint/2010/main" xmlns="" val="753150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736517"/>
          </a:xfrm>
        </p:spPr>
        <p:txBody>
          <a:bodyPr>
            <a:normAutofit fontScale="90000"/>
          </a:bodyPr>
          <a:lstStyle/>
          <a:p>
            <a:r>
              <a:rPr lang="en-US" dirty="0" smtClean="0"/>
              <a:t>Technical DETAILS</a:t>
            </a:r>
            <a:endParaRPr lang="en-US" dirty="0"/>
          </a:p>
        </p:txBody>
      </p:sp>
      <p:sp>
        <p:nvSpPr>
          <p:cNvPr id="3" name="Content Placeholder 2"/>
          <p:cNvSpPr>
            <a:spLocks noGrp="1"/>
          </p:cNvSpPr>
          <p:nvPr>
            <p:ph idx="1"/>
          </p:nvPr>
        </p:nvSpPr>
        <p:spPr>
          <a:xfrm>
            <a:off x="2231136" y="1871330"/>
            <a:ext cx="7729728" cy="3868697"/>
          </a:xfrm>
        </p:spPr>
        <p:txBody>
          <a:bodyPr>
            <a:normAutofit fontScale="85000" lnSpcReduction="20000"/>
          </a:bodyPr>
          <a:lstStyle/>
          <a:p>
            <a:r>
              <a:rPr lang="en-US" dirty="0" smtClean="0"/>
              <a:t>The plant contains</a:t>
            </a:r>
          </a:p>
          <a:p>
            <a:pPr>
              <a:buNone/>
            </a:pPr>
            <a:r>
              <a:rPr lang="en-US" dirty="0" smtClean="0"/>
              <a:t>    a) Solar field with parabolic trough collectors (PTC) including pumps, piping  and controls.</a:t>
            </a:r>
          </a:p>
          <a:p>
            <a:pPr>
              <a:buNone/>
            </a:pPr>
            <a:r>
              <a:rPr lang="en-US" dirty="0" smtClean="0"/>
              <a:t>    b) Solar Steam generator  heated by thermal oil and its auxiliary equipments</a:t>
            </a:r>
          </a:p>
          <a:p>
            <a:pPr>
              <a:buNone/>
            </a:pPr>
            <a:r>
              <a:rPr lang="en-US" dirty="0" smtClean="0"/>
              <a:t>    c) Operating area with switch panels with utility equipments. </a:t>
            </a:r>
          </a:p>
          <a:p>
            <a:r>
              <a:rPr lang="en-US" dirty="0" smtClean="0"/>
              <a:t>Site details containing Latitude, Longitude, and its elevation. </a:t>
            </a:r>
          </a:p>
          <a:p>
            <a:r>
              <a:rPr lang="en-US" dirty="0" smtClean="0"/>
              <a:t>Proposed capacity such that this project is as nominal power output of the collector 250 kW measured when the plant is receiving 750 W/</a:t>
            </a:r>
            <a:r>
              <a:rPr lang="en-US" dirty="0" err="1" smtClean="0"/>
              <a:t>sq.meter</a:t>
            </a:r>
            <a:r>
              <a:rPr lang="en-US" dirty="0" smtClean="0"/>
              <a:t> of DNI  and the plant is rated peak thermal output of 300 kW when DNI is 900 W/</a:t>
            </a:r>
            <a:r>
              <a:rPr lang="en-US" dirty="0" err="1" smtClean="0"/>
              <a:t>sq.meter</a:t>
            </a:r>
            <a:r>
              <a:rPr lang="en-US" dirty="0" smtClean="0"/>
              <a:t>. </a:t>
            </a:r>
          </a:p>
          <a:p>
            <a:r>
              <a:rPr lang="en-US" dirty="0" smtClean="0"/>
              <a:t>Energy produced per year  is when DNI 1785 kWh /</a:t>
            </a:r>
            <a:r>
              <a:rPr lang="en-US" dirty="0" err="1" smtClean="0"/>
              <a:t>sq.meter</a:t>
            </a:r>
            <a:r>
              <a:rPr lang="en-US" dirty="0" smtClean="0"/>
              <a:t> the Concentrating Solar field will produce a net yield of 520 </a:t>
            </a:r>
            <a:r>
              <a:rPr lang="en-US" dirty="0" err="1" smtClean="0"/>
              <a:t>MWh</a:t>
            </a:r>
            <a:r>
              <a:rPr lang="en-US" dirty="0" smtClean="0"/>
              <a:t> of thermal energy which will be transformed into steam at the pressure of 20.6 bar G and at 216</a:t>
            </a:r>
            <a:r>
              <a:rPr lang="en-US" dirty="0" smtClean="0">
                <a:latin typeface="Calibri"/>
                <a:cs typeface="Calibri"/>
              </a:rPr>
              <a:t>⁰C. </a:t>
            </a:r>
            <a:r>
              <a:rPr lang="en-US" dirty="0" smtClean="0"/>
              <a:t> This was developed in collaboration with DLR ( German Aerospace Research Centre).</a:t>
            </a:r>
          </a:p>
          <a:p>
            <a:r>
              <a:rPr lang="en-US" dirty="0" smtClean="0"/>
              <a:t>All the products are backed with Performance </a:t>
            </a:r>
            <a:r>
              <a:rPr lang="en-US" dirty="0"/>
              <a:t>G</a:t>
            </a:r>
            <a:r>
              <a:rPr lang="en-US" dirty="0" smtClean="0"/>
              <a:t>uarantee and are TUV certified.</a:t>
            </a:r>
          </a:p>
          <a:p>
            <a:r>
              <a:rPr lang="en-US" dirty="0" err="1" smtClean="0"/>
              <a:t>Levelized</a:t>
            </a:r>
            <a:r>
              <a:rPr lang="en-US" dirty="0" smtClean="0"/>
              <a:t> Cost of steam as low as Rs.0.50.  </a:t>
            </a:r>
          </a:p>
          <a:p>
            <a:endParaRPr lang="en-US" dirty="0"/>
          </a:p>
        </p:txBody>
      </p:sp>
    </p:spTree>
    <p:extLst>
      <p:ext uri="{BB962C8B-B14F-4D97-AF65-F5344CB8AC3E}">
        <p14:creationId xmlns:p14="http://schemas.microsoft.com/office/powerpoint/2010/main" xmlns="" val="632415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534499"/>
          </a:xfrm>
        </p:spPr>
        <p:txBody>
          <a:bodyPr>
            <a:normAutofit fontScale="90000"/>
          </a:bodyPr>
          <a:lstStyle/>
          <a:p>
            <a:r>
              <a:rPr lang="en-US" dirty="0" smtClean="0"/>
              <a:t>Technical details follows</a:t>
            </a:r>
            <a:endParaRPr lang="en-US" dirty="0"/>
          </a:p>
        </p:txBody>
      </p:sp>
      <p:sp>
        <p:nvSpPr>
          <p:cNvPr id="3" name="Content Placeholder 2"/>
          <p:cNvSpPr>
            <a:spLocks noGrp="1"/>
          </p:cNvSpPr>
          <p:nvPr>
            <p:ph idx="1"/>
          </p:nvPr>
        </p:nvSpPr>
        <p:spPr>
          <a:xfrm>
            <a:off x="2231136" y="1679944"/>
            <a:ext cx="7729728" cy="4572000"/>
          </a:xfrm>
        </p:spPr>
        <p:txBody>
          <a:bodyPr>
            <a:normAutofit lnSpcReduction="10000"/>
          </a:bodyPr>
          <a:lstStyle/>
          <a:p>
            <a:pPr algn="just"/>
            <a:r>
              <a:rPr lang="en-US" dirty="0" smtClean="0"/>
              <a:t>Expected life time of entire solar field is 25 years.</a:t>
            </a:r>
          </a:p>
          <a:p>
            <a:pPr algn="just"/>
            <a:r>
              <a:rPr lang="en-US" dirty="0" smtClean="0"/>
              <a:t>Prefabricated mid sized parabolic trough collector  called CF100 is suited for the application at industrial facilities with the need of steam with the temperatures between 100</a:t>
            </a:r>
            <a:r>
              <a:rPr lang="en-US" dirty="0" smtClean="0">
                <a:latin typeface="Calibri"/>
                <a:cs typeface="Calibri"/>
              </a:rPr>
              <a:t>⁰C and 350⁰C  which is qualified by the DLR Test and Qualification Centre for Concentrating Solar Power Technologies designed  in accordance with relevant European regulations.  Number of rows as two with 16 numbers modules with Nominal aperture area is 560 </a:t>
            </a:r>
            <a:r>
              <a:rPr lang="en-US" dirty="0" err="1" smtClean="0">
                <a:latin typeface="Calibri"/>
                <a:cs typeface="Calibri"/>
              </a:rPr>
              <a:t>sq.meter</a:t>
            </a:r>
            <a:r>
              <a:rPr lang="en-US" dirty="0" smtClean="0">
                <a:latin typeface="Calibri"/>
                <a:cs typeface="Calibri"/>
              </a:rPr>
              <a:t> and with Nominal mirror area is as 630 </a:t>
            </a:r>
            <a:r>
              <a:rPr lang="en-US" dirty="0" err="1" smtClean="0">
                <a:latin typeface="Calibri"/>
                <a:cs typeface="Calibri"/>
              </a:rPr>
              <a:t>sq.meter</a:t>
            </a:r>
            <a:r>
              <a:rPr lang="en-US" dirty="0" smtClean="0">
                <a:latin typeface="Calibri"/>
                <a:cs typeface="Calibri"/>
              </a:rPr>
              <a:t>. </a:t>
            </a:r>
          </a:p>
          <a:p>
            <a:pPr algn="just"/>
            <a:r>
              <a:rPr lang="en-US" dirty="0" smtClean="0">
                <a:latin typeface="Calibri"/>
                <a:cs typeface="Calibri"/>
              </a:rPr>
              <a:t>Receiver tube type is Silicone – </a:t>
            </a:r>
            <a:r>
              <a:rPr lang="en-US" dirty="0" err="1" smtClean="0">
                <a:latin typeface="Calibri"/>
                <a:cs typeface="Calibri"/>
              </a:rPr>
              <a:t>Helisol</a:t>
            </a:r>
            <a:r>
              <a:rPr lang="en-US" dirty="0" smtClean="0">
                <a:latin typeface="Calibri"/>
                <a:cs typeface="Calibri"/>
              </a:rPr>
              <a:t> 5a</a:t>
            </a:r>
          </a:p>
          <a:p>
            <a:pPr algn="just"/>
            <a:r>
              <a:rPr lang="en-US" dirty="0" smtClean="0">
                <a:latin typeface="Calibri"/>
                <a:cs typeface="Calibri"/>
              </a:rPr>
              <a:t>Steam boiler – shell and tube heat exchanger type by three rows of coil through which the heated thermal oil at 270⁰C is passed. The oil outlet temperature is 220⁰C after giving the heat to the water to produce steam of having 216⁰C at 20.6 bar G.</a:t>
            </a:r>
          </a:p>
          <a:p>
            <a:pPr algn="just"/>
            <a:r>
              <a:rPr lang="en-US" dirty="0" smtClean="0">
                <a:latin typeface="Calibri"/>
                <a:cs typeface="Calibri"/>
              </a:rPr>
              <a:t>Steam output  is  334 kg/h in nominal and 400 kg/h in peak  when DNI 750 W/</a:t>
            </a:r>
            <a:r>
              <a:rPr lang="en-US" dirty="0" err="1" smtClean="0">
                <a:latin typeface="Calibri"/>
                <a:cs typeface="Calibri"/>
              </a:rPr>
              <a:t>sq.meter</a:t>
            </a:r>
            <a:r>
              <a:rPr lang="en-US" dirty="0" smtClean="0">
                <a:latin typeface="Calibri"/>
                <a:cs typeface="Calibri"/>
              </a:rPr>
              <a:t> and 900 W/</a:t>
            </a:r>
            <a:r>
              <a:rPr lang="en-US" dirty="0" err="1" smtClean="0">
                <a:latin typeface="Calibri"/>
                <a:cs typeface="Calibri"/>
              </a:rPr>
              <a:t>sq.meter</a:t>
            </a:r>
            <a:r>
              <a:rPr lang="en-US" dirty="0" smtClean="0">
                <a:latin typeface="Calibri"/>
                <a:cs typeface="Calibri"/>
              </a:rPr>
              <a:t>  recovered from parabolic plate respectively. </a:t>
            </a:r>
            <a:endParaRPr lang="en-US" dirty="0"/>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635D4D"/>
      </a:dk2>
      <a:lt2>
        <a:srgbClr val="D8D6BA"/>
      </a:lt2>
      <a:accent1>
        <a:srgbClr val="9CBEBD"/>
      </a:accent1>
      <a:accent2>
        <a:srgbClr val="D2CB6C"/>
      </a:accent2>
      <a:accent3>
        <a:srgbClr val="9D9A93"/>
      </a:accent3>
      <a:accent4>
        <a:srgbClr val="C89F5D"/>
      </a:accent4>
      <a:accent5>
        <a:srgbClr val="A9A57C"/>
      </a:accent5>
      <a:accent6>
        <a:srgbClr val="95A39D"/>
      </a:accent6>
      <a:hlink>
        <a:srgbClr val="D25814"/>
      </a:hlink>
      <a:folHlink>
        <a:srgbClr val="849A0A"/>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0BDC4BB7-8AF9-46FD-8C32-AB93AC9C4100}"/>
    </a:ext>
  </a:extLst>
</a:theme>
</file>

<file path=docProps/app.xml><?xml version="1.0" encoding="utf-8"?>
<Properties xmlns="http://schemas.openxmlformats.org/officeDocument/2006/extended-properties" xmlns:vt="http://schemas.openxmlformats.org/officeDocument/2006/docPropsVTypes">
  <Template>Parcel</Template>
  <TotalTime>465</TotalTime>
  <Words>1246</Words>
  <Application>Microsoft Macintosh PowerPoint</Application>
  <PresentationFormat>Custom</PresentationFormat>
  <Paragraphs>82</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Parcel</vt:lpstr>
      <vt:lpstr>SOLAR THERMAL BOILER OPERATION, PERFORMANCE AND CASE Study   </vt:lpstr>
      <vt:lpstr>INTRODUCTION</vt:lpstr>
      <vt:lpstr>Principle</vt:lpstr>
      <vt:lpstr>Slide 4</vt:lpstr>
      <vt:lpstr>Slide 5</vt:lpstr>
      <vt:lpstr>Slide 6</vt:lpstr>
      <vt:lpstr>Slide 7</vt:lpstr>
      <vt:lpstr>Technical DETAILS</vt:lpstr>
      <vt:lpstr>Technical details follows</vt:lpstr>
      <vt:lpstr> Solar thermal project</vt:lpstr>
      <vt:lpstr>Features of our technology</vt:lpstr>
      <vt:lpstr>Target Industries </vt:lpstr>
      <vt:lpstr>Zero Liquid Discharge  systems </vt:lpstr>
      <vt:lpstr>Membrane Distillation System</vt:lpstr>
      <vt:lpstr> Advantages</vt:lpstr>
      <vt:lpstr>Slide 16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Luit renewable solutions </dc:title>
  <dc:creator>anuj kamboj</dc:creator>
  <cp:lastModifiedBy>Boilers</cp:lastModifiedBy>
  <cp:revision>41</cp:revision>
  <dcterms:created xsi:type="dcterms:W3CDTF">2018-01-13T09:49:24Z</dcterms:created>
  <dcterms:modified xsi:type="dcterms:W3CDTF">2018-01-18T04:41:20Z</dcterms:modified>
</cp:coreProperties>
</file>