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7"/>
  </p:notesMasterIdLst>
  <p:sldIdLst>
    <p:sldId id="302" r:id="rId2"/>
    <p:sldId id="327" r:id="rId3"/>
    <p:sldId id="326" r:id="rId4"/>
    <p:sldId id="258" r:id="rId5"/>
    <p:sldId id="259" r:id="rId6"/>
    <p:sldId id="261" r:id="rId7"/>
    <p:sldId id="303" r:id="rId8"/>
    <p:sldId id="314" r:id="rId9"/>
    <p:sldId id="317" r:id="rId10"/>
    <p:sldId id="318" r:id="rId11"/>
    <p:sldId id="319" r:id="rId12"/>
    <p:sldId id="320" r:id="rId13"/>
    <p:sldId id="316" r:id="rId14"/>
    <p:sldId id="315" r:id="rId15"/>
    <p:sldId id="304" r:id="rId16"/>
    <p:sldId id="328" r:id="rId17"/>
    <p:sldId id="305" r:id="rId18"/>
    <p:sldId id="322" r:id="rId19"/>
    <p:sldId id="329" r:id="rId20"/>
    <p:sldId id="306" r:id="rId21"/>
    <p:sldId id="330" r:id="rId22"/>
    <p:sldId id="324" r:id="rId23"/>
    <p:sldId id="323" r:id="rId24"/>
    <p:sldId id="321" r:id="rId25"/>
    <p:sldId id="307" r:id="rId26"/>
    <p:sldId id="332" r:id="rId27"/>
    <p:sldId id="333" r:id="rId28"/>
    <p:sldId id="308" r:id="rId29"/>
    <p:sldId id="309" r:id="rId30"/>
    <p:sldId id="325" r:id="rId31"/>
    <p:sldId id="310" r:id="rId32"/>
    <p:sldId id="311" r:id="rId33"/>
    <p:sldId id="276" r:id="rId34"/>
    <p:sldId id="278" r:id="rId35"/>
    <p:sldId id="331" r:id="rId36"/>
    <p:sldId id="281" r:id="rId37"/>
    <p:sldId id="282" r:id="rId38"/>
    <p:sldId id="283" r:id="rId39"/>
    <p:sldId id="284" r:id="rId40"/>
    <p:sldId id="285" r:id="rId41"/>
    <p:sldId id="286" r:id="rId42"/>
    <p:sldId id="287" r:id="rId43"/>
    <p:sldId id="288" r:id="rId44"/>
    <p:sldId id="289" r:id="rId45"/>
    <p:sldId id="29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9900"/>
    <a:srgbClr val="CCFF33"/>
    <a:srgbClr val="CCCCFF"/>
    <a:srgbClr val="99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9" autoAdjust="0"/>
    <p:restoredTop sz="66331" autoAdjust="0"/>
  </p:normalViewPr>
  <p:slideViewPr>
    <p:cSldViewPr>
      <p:cViewPr varScale="1">
        <p:scale>
          <a:sx n="48" d="100"/>
          <a:sy n="48" d="100"/>
        </p:scale>
        <p:origin x="-756" y="-96"/>
      </p:cViewPr>
      <p:guideLst>
        <p:guide orient="horz" pos="2160"/>
        <p:guide pos="2880"/>
      </p:guideLst>
    </p:cSldViewPr>
  </p:slideViewPr>
  <p:outlineViewPr>
    <p:cViewPr>
      <p:scale>
        <a:sx n="33" d="100"/>
        <a:sy n="33" d="100"/>
      </p:scale>
      <p:origin x="0" y="33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222D6-E135-4AC6-A9AF-F0AD16544252}" type="datetimeFigureOut">
              <a:rPr lang="en-US" smtClean="0"/>
              <a:pPr/>
              <a:t>29/05/2018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CBE2C7-4A9B-4261-B39B-09DC01C28F8C}" type="slidenum">
              <a:rPr lang="en-US" smtClean="0"/>
              <a:pPr/>
              <a:t>‹#›</a:t>
            </a:fld>
            <a:endParaRPr lang="en-US"/>
          </a:p>
        </p:txBody>
      </p:sp>
    </p:spTree>
    <p:extLst>
      <p:ext uri="{BB962C8B-B14F-4D97-AF65-F5344CB8AC3E}">
        <p14:creationId xmlns:p14="http://schemas.microsoft.com/office/powerpoint/2010/main" xmlns="" val="1693679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charset="0"/>
                <a:cs typeface="Arial" charset="0"/>
              </a:rPr>
              <a:t>Energy audit covers all</a:t>
            </a:r>
            <a:r>
              <a:rPr lang="en-US" sz="1200" baseline="0" dirty="0" smtClean="0">
                <a:latin typeface="Arial" charset="0"/>
                <a:cs typeface="Arial" charset="0"/>
              </a:rPr>
              <a:t> stages: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charset="0"/>
                <a:cs typeface="Arial" charset="0"/>
              </a:rPr>
              <a:t>Energy conversion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charset="0"/>
                <a:cs typeface="Arial" charset="0"/>
              </a:rPr>
              <a:t>Energy distribution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charset="0"/>
                <a:cs typeface="Arial" charset="0"/>
              </a:rPr>
              <a:t>Energy utilization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charset="0"/>
                <a:cs typeface="Arial" charset="0"/>
              </a:rPr>
              <a:t>Other areas such as production planning, O&amp;M and housekeeping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charset="0"/>
                <a:cs typeface="Arial" charset="0"/>
              </a:rPr>
              <a:t>Management Information issues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charset="0"/>
                <a:cs typeface="Arial" charset="0"/>
              </a:rPr>
              <a:t>Even HR issues such training and motivation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charset="0"/>
                <a:cs typeface="Arial" charset="0"/>
              </a:rPr>
              <a:t>Sometimes even water audit and waste minimization (cleaner production) is also included. </a:t>
            </a:r>
            <a:endParaRPr lang="en-US" sz="1200" dirty="0" smtClean="0">
              <a:latin typeface="Arial" charset="0"/>
              <a:cs typeface="Arial" charset="0"/>
            </a:endParaRPr>
          </a:p>
          <a:p>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4</a:t>
            </a:fld>
            <a:endParaRPr lang="en-US"/>
          </a:p>
        </p:txBody>
      </p:sp>
    </p:spTree>
    <p:extLst>
      <p:ext uri="{BB962C8B-B14F-4D97-AF65-F5344CB8AC3E}">
        <p14:creationId xmlns:p14="http://schemas.microsoft.com/office/powerpoint/2010/main" xmlns="" val="3660113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AAB9A2B2-DC77-4BAB-8AC5-06EDD285272F}" type="slidenum">
              <a:rPr lang="en-GB" sz="1200">
                <a:latin typeface="Times New Roman" pitchFamily="18" charset="0"/>
              </a:rPr>
              <a:pPr eaLnBrk="1" hangingPunct="1"/>
              <a:t>16</a:t>
            </a:fld>
            <a:endParaRPr lang="en-GB" sz="1200">
              <a:latin typeface="Times New Roman" pitchFamily="18" charset="0"/>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lgn="just" eaLnBrk="1" hangingPunct="1"/>
            <a:r>
              <a:rPr lang="en-US" smtClean="0">
                <a:solidFill>
                  <a:srgbClr val="000000"/>
                </a:solidFill>
                <a:latin typeface="Verdana" pitchFamily="34" charset="0"/>
              </a:rPr>
              <a:t>The auditor should be careful when examining any operating piece of equipment, especially those with open drive shafts, belts or gears, or any form of rotating machinery. The equipment operator or supervisor should be notified that the auditor is going to look at the piece of equipment and might need to get information from some part of the device. If necessary, the auditor may need to come back when the machine or device is idle in order to safely get the data. The auditor should never approach a piece of equipment and inspect it without the operator or supervisor being notified first.</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step-wise methodology is explained here.</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17</a:t>
            </a:fld>
            <a:endParaRPr lang="en-US"/>
          </a:p>
        </p:txBody>
      </p:sp>
    </p:spTree>
    <p:extLst>
      <p:ext uri="{BB962C8B-B14F-4D97-AF65-F5344CB8AC3E}">
        <p14:creationId xmlns:p14="http://schemas.microsoft.com/office/powerpoint/2010/main" xmlns="" val="1300583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list is not exhaustive.</a:t>
            </a:r>
            <a:endParaRPr lang="en-IN"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20</a:t>
            </a:fld>
            <a:endParaRPr lang="en-US"/>
          </a:p>
        </p:txBody>
      </p:sp>
    </p:spTree>
    <p:extLst>
      <p:ext uri="{BB962C8B-B14F-4D97-AF65-F5344CB8AC3E}">
        <p14:creationId xmlns:p14="http://schemas.microsoft.com/office/powerpoint/2010/main" xmlns="" val="1791607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CBE2C7-4A9B-4261-B39B-09DC01C28F8C}" type="slidenum">
              <a:rPr lang="en-US" smtClean="0"/>
              <a:pPr/>
              <a:t>23</a:t>
            </a:fld>
            <a:endParaRPr lang="en-US"/>
          </a:p>
        </p:txBody>
      </p:sp>
    </p:spTree>
    <p:extLst>
      <p:ext uri="{BB962C8B-B14F-4D97-AF65-F5344CB8AC3E}">
        <p14:creationId xmlns:p14="http://schemas.microsoft.com/office/powerpoint/2010/main" xmlns="" val="442271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 questions energy auditor should ponder are these.</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24</a:t>
            </a:fld>
            <a:endParaRPr lang="en-US"/>
          </a:p>
        </p:txBody>
      </p:sp>
    </p:spTree>
    <p:extLst>
      <p:ext uri="{BB962C8B-B14F-4D97-AF65-F5344CB8AC3E}">
        <p14:creationId xmlns:p14="http://schemas.microsoft.com/office/powerpoint/2010/main" xmlns="" val="1241212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step-wise methodology is explained here.</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31</a:t>
            </a:fld>
            <a:endParaRPr lang="en-US"/>
          </a:p>
        </p:txBody>
      </p:sp>
    </p:spTree>
    <p:extLst>
      <p:ext uri="{BB962C8B-B14F-4D97-AF65-F5344CB8AC3E}">
        <p14:creationId xmlns:p14="http://schemas.microsoft.com/office/powerpoint/2010/main" xmlns="" val="1300583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step-wise methodology is explained here.</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32</a:t>
            </a:fld>
            <a:endParaRPr lang="en-US"/>
          </a:p>
        </p:txBody>
      </p:sp>
    </p:spTree>
    <p:extLst>
      <p:ext uri="{BB962C8B-B14F-4D97-AF65-F5344CB8AC3E}">
        <p14:creationId xmlns:p14="http://schemas.microsoft.com/office/powerpoint/2010/main" xmlns="" val="1300583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Introducing solar energy for hot water generation, solar energy for drying etc.</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33</a:t>
            </a:fld>
            <a:endParaRPr lang="en-US"/>
          </a:p>
        </p:txBody>
      </p:sp>
    </p:spTree>
    <p:extLst>
      <p:ext uri="{BB962C8B-B14F-4D97-AF65-F5344CB8AC3E}">
        <p14:creationId xmlns:p14="http://schemas.microsoft.com/office/powerpoint/2010/main" xmlns="" val="2592265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The best cost saving measures usually are boring, i.e.: ordinary and inexpensive.  The staff understand them easily.</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The worst measures usually are ego gratifying, i.e.: “innovative”, complex, and expensive.  </a:t>
            </a:r>
            <a:r>
              <a:rPr lang="en-US" sz="1200" smtClean="0">
                <a:solidFill>
                  <a:schemeClr val="tx1"/>
                </a:solidFill>
              </a:rPr>
              <a:t>The fact that you don’t really understand them is part of the thrill.</a:t>
            </a:r>
            <a:endParaRPr lang="en-US" smtClean="0"/>
          </a:p>
          <a:p>
            <a:endParaRPr lang="en-US"/>
          </a:p>
        </p:txBody>
      </p:sp>
      <p:sp>
        <p:nvSpPr>
          <p:cNvPr id="4" name="Slide Number Placeholder 3"/>
          <p:cNvSpPr>
            <a:spLocks noGrp="1"/>
          </p:cNvSpPr>
          <p:nvPr>
            <p:ph type="sldNum" sz="quarter" idx="10"/>
          </p:nvPr>
        </p:nvSpPr>
        <p:spPr/>
        <p:txBody>
          <a:bodyPr/>
          <a:lstStyle/>
          <a:p>
            <a:fld id="{CDCBE2C7-4A9B-4261-B39B-09DC01C28F8C}" type="slidenum">
              <a:rPr lang="en-US" smtClean="0"/>
              <a:pPr/>
              <a:t>39</a:t>
            </a:fld>
            <a:endParaRPr lang="en-US"/>
          </a:p>
        </p:txBody>
      </p:sp>
    </p:spTree>
    <p:extLst>
      <p:ext uri="{BB962C8B-B14F-4D97-AF65-F5344CB8AC3E}">
        <p14:creationId xmlns:p14="http://schemas.microsoft.com/office/powerpoint/2010/main" xmlns="" val="1816609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6400" indent="-406400">
              <a:spcBef>
                <a:spcPct val="40000"/>
              </a:spcBef>
            </a:pPr>
            <a:r>
              <a:rPr lang="en-US" sz="1200" b="1" dirty="0" smtClean="0"/>
              <a:t>Cost, by itself, is almost never a significant selection factor.</a:t>
            </a:r>
          </a:p>
          <a:p>
            <a:pPr marL="406400" indent="-406400">
              <a:spcBef>
                <a:spcPct val="40000"/>
              </a:spcBef>
            </a:pPr>
            <a:r>
              <a:rPr lang="en-US" sz="1200" b="1" dirty="0" smtClean="0"/>
              <a:t>Because, IF the measure works as expected, it provides a higher rate of return than most other investments.</a:t>
            </a:r>
          </a:p>
          <a:p>
            <a:pPr marL="406400" indent="-406400">
              <a:spcBef>
                <a:spcPct val="40000"/>
              </a:spcBef>
            </a:pPr>
            <a:r>
              <a:rPr lang="en-US" sz="1200" b="1" dirty="0" smtClean="0"/>
              <a:t>So, you can borrow the money, if necessary.</a:t>
            </a:r>
          </a:p>
          <a:p>
            <a:endParaRPr lang="en-US" sz="1200" dirty="0" smtClean="0">
              <a:solidFill>
                <a:schemeClr val="tx1"/>
              </a:solidFill>
            </a:endParaRPr>
          </a:p>
          <a:p>
            <a:endParaRPr lang="en-US" sz="1200" dirty="0" smtClean="0">
              <a:solidFill>
                <a:schemeClr val="tx1"/>
              </a:solidFill>
            </a:endParaRPr>
          </a:p>
          <a:p>
            <a:endParaRPr lang="en-US" sz="1200" dirty="0" smtClean="0">
              <a:solidFill>
                <a:schemeClr val="tx1"/>
              </a:solidFill>
            </a:endParaRPr>
          </a:p>
          <a:p>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CDCBE2C7-4A9B-4261-B39B-09DC01C28F8C}" type="slidenum">
              <a:rPr lang="en-US" smtClean="0"/>
              <a:pPr/>
              <a:t>40</a:t>
            </a:fld>
            <a:endParaRPr lang="en-US"/>
          </a:p>
        </p:txBody>
      </p:sp>
    </p:spTree>
    <p:extLst>
      <p:ext uri="{BB962C8B-B14F-4D97-AF65-F5344CB8AC3E}">
        <p14:creationId xmlns:p14="http://schemas.microsoft.com/office/powerpoint/2010/main" xmlns="" val="3451640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Preliminary energy can</a:t>
            </a:r>
            <a:r>
              <a:rPr lang="en-US" baseline="0" dirty="0" smtClean="0"/>
              <a:t> be simple as a walk-through audit  or audit lasting 2-3 days depending upon the size of the industry. </a:t>
            </a:r>
          </a:p>
          <a:p>
            <a:endParaRPr lang="en-US" baseline="0" dirty="0" smtClean="0"/>
          </a:p>
          <a:p>
            <a:r>
              <a:rPr lang="en-US" baseline="0" dirty="0" smtClean="0"/>
              <a:t>Detailed energy audit involves measurements, energy and material balance to assess energy performance of all major energy using systems, equipment and process.</a:t>
            </a:r>
            <a:endParaRPr lang="en-US" dirty="0" smtClean="0"/>
          </a:p>
          <a:p>
            <a:endParaRPr lang="en-US" dirty="0" smtClean="0"/>
          </a:p>
          <a:p>
            <a:r>
              <a:rPr lang="en-US" dirty="0" smtClean="0"/>
              <a:t>Generally, preliminary audit may lead to submission of proposal which results in detailed energy audit. </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5</a:t>
            </a:fld>
            <a:endParaRPr lang="en-US"/>
          </a:p>
        </p:txBody>
      </p:sp>
    </p:spTree>
    <p:extLst>
      <p:ext uri="{BB962C8B-B14F-4D97-AF65-F5344CB8AC3E}">
        <p14:creationId xmlns:p14="http://schemas.microsoft.com/office/powerpoint/2010/main" xmlns="" val="2867372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 in the term stands for ‘Measurement’ and ‘Not Monitoring’. Monitoring is the process of observing energy use for prediction, cost-control and diagnostic purposes.</a:t>
            </a:r>
          </a:p>
          <a:p>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42</a:t>
            </a:fld>
            <a:endParaRPr lang="en-US"/>
          </a:p>
        </p:txBody>
      </p:sp>
    </p:spTree>
    <p:extLst>
      <p:ext uri="{BB962C8B-B14F-4D97-AF65-F5344CB8AC3E}">
        <p14:creationId xmlns:p14="http://schemas.microsoft.com/office/powerpoint/2010/main" xmlns="" val="3935730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detailed</a:t>
            </a:r>
            <a:r>
              <a:rPr lang="en-US" baseline="0" dirty="0" smtClean="0"/>
              <a:t> audit methodology  has five stages. The fifth stage i.e. implementation is normally outside the purview of energy auditor.</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6</a:t>
            </a:fld>
            <a:endParaRPr lang="en-US"/>
          </a:p>
        </p:txBody>
      </p:sp>
    </p:spTree>
    <p:extLst>
      <p:ext uri="{BB962C8B-B14F-4D97-AF65-F5344CB8AC3E}">
        <p14:creationId xmlns:p14="http://schemas.microsoft.com/office/powerpoint/2010/main" xmlns="" val="1130502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step-wise methodology is explained here.</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7</a:t>
            </a:fld>
            <a:endParaRPr lang="en-US"/>
          </a:p>
        </p:txBody>
      </p:sp>
    </p:spTree>
    <p:extLst>
      <p:ext uri="{BB962C8B-B14F-4D97-AF65-F5344CB8AC3E}">
        <p14:creationId xmlns:p14="http://schemas.microsoft.com/office/powerpoint/2010/main" xmlns="" val="1300583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 coverage of electrical energy audit comprise of electrical system and mechanical system. Mechanical</a:t>
            </a:r>
            <a:r>
              <a:rPr lang="en-US" baseline="0" dirty="0" smtClean="0"/>
              <a:t> system is included in electrical</a:t>
            </a:r>
          </a:p>
          <a:p>
            <a:r>
              <a:rPr lang="en-US" baseline="0" dirty="0" smtClean="0"/>
              <a:t>Energy audit as </a:t>
            </a:r>
            <a:r>
              <a:rPr lang="en-US" baseline="0" dirty="0" err="1" smtClean="0"/>
              <a:t>optimisation</a:t>
            </a:r>
            <a:r>
              <a:rPr lang="en-US" baseline="0" dirty="0" smtClean="0"/>
              <a:t> in mechanical system lead to electrical energy savings.</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9</a:t>
            </a:fld>
            <a:endParaRPr lang="en-US"/>
          </a:p>
        </p:txBody>
      </p:sp>
    </p:spTree>
    <p:extLst>
      <p:ext uri="{BB962C8B-B14F-4D97-AF65-F5344CB8AC3E}">
        <p14:creationId xmlns:p14="http://schemas.microsoft.com/office/powerpoint/2010/main" xmlns="" val="3997253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10</a:t>
            </a:fld>
            <a:endParaRPr lang="en-US"/>
          </a:p>
        </p:txBody>
      </p:sp>
    </p:spTree>
    <p:extLst>
      <p:ext uri="{BB962C8B-B14F-4D97-AF65-F5344CB8AC3E}">
        <p14:creationId xmlns:p14="http://schemas.microsoft.com/office/powerpoint/2010/main" xmlns="" val="3467267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Sample scope of work for energy audit in buildings is</a:t>
            </a:r>
            <a:r>
              <a:rPr lang="en-US" baseline="0" dirty="0" smtClean="0"/>
              <a:t> shown here.</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11</a:t>
            </a:fld>
            <a:endParaRPr lang="en-US"/>
          </a:p>
        </p:txBody>
      </p:sp>
    </p:spTree>
    <p:extLst>
      <p:ext uri="{BB962C8B-B14F-4D97-AF65-F5344CB8AC3E}">
        <p14:creationId xmlns:p14="http://schemas.microsoft.com/office/powerpoint/2010/main" xmlns="" val="697200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step-wise methodology is explained here.</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13</a:t>
            </a:fld>
            <a:endParaRPr lang="en-US"/>
          </a:p>
        </p:txBody>
      </p:sp>
    </p:spTree>
    <p:extLst>
      <p:ext uri="{BB962C8B-B14F-4D97-AF65-F5344CB8AC3E}">
        <p14:creationId xmlns:p14="http://schemas.microsoft.com/office/powerpoint/2010/main" xmlns="" val="1300583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step-wise methodology is explained here.</a:t>
            </a:r>
            <a:endParaRPr lang="en-US" dirty="0"/>
          </a:p>
        </p:txBody>
      </p:sp>
      <p:sp>
        <p:nvSpPr>
          <p:cNvPr id="4" name="Slide Number Placeholder 3"/>
          <p:cNvSpPr>
            <a:spLocks noGrp="1"/>
          </p:cNvSpPr>
          <p:nvPr>
            <p:ph type="sldNum" sz="quarter" idx="10"/>
          </p:nvPr>
        </p:nvSpPr>
        <p:spPr/>
        <p:txBody>
          <a:bodyPr/>
          <a:lstStyle/>
          <a:p>
            <a:fld id="{CDCBE2C7-4A9B-4261-B39B-09DC01C28F8C}" type="slidenum">
              <a:rPr lang="en-US" smtClean="0"/>
              <a:pPr/>
              <a:t>15</a:t>
            </a:fld>
            <a:endParaRPr lang="en-US"/>
          </a:p>
        </p:txBody>
      </p:sp>
    </p:spTree>
    <p:extLst>
      <p:ext uri="{BB962C8B-B14F-4D97-AF65-F5344CB8AC3E}">
        <p14:creationId xmlns:p14="http://schemas.microsoft.com/office/powerpoint/2010/main" xmlns="" val="1300583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1115812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305102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3121766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00188" y="228600"/>
            <a:ext cx="7491412"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00188" y="1524000"/>
            <a:ext cx="7491412" cy="4714875"/>
          </a:xfrm>
        </p:spPr>
        <p:txBody>
          <a:bodyPr/>
          <a:lstStyle/>
          <a:p>
            <a:pPr lvl="0"/>
            <a:endParaRPr lang="en-US" noProof="0" smtClean="0"/>
          </a:p>
        </p:txBody>
      </p:sp>
      <p:sp>
        <p:nvSpPr>
          <p:cNvPr id="4" name="Rectangle 34"/>
          <p:cNvSpPr>
            <a:spLocks noGrp="1" noChangeArrowheads="1"/>
          </p:cNvSpPr>
          <p:nvPr>
            <p:ph type="dt" sz="half" idx="10"/>
          </p:nvPr>
        </p:nvSpPr>
        <p:spPr>
          <a:ln/>
        </p:spPr>
        <p:txBody>
          <a:bodyPr/>
          <a:lstStyle>
            <a:lvl1pPr>
              <a:defRPr/>
            </a:lvl1pPr>
          </a:lstStyle>
          <a:p>
            <a:pPr>
              <a:defRPr/>
            </a:pPr>
            <a:endParaRPr lang="en-GB"/>
          </a:p>
        </p:txBody>
      </p:sp>
      <p:sp>
        <p:nvSpPr>
          <p:cNvPr id="5" name="Rectangle 35"/>
          <p:cNvSpPr>
            <a:spLocks noGrp="1" noChangeArrowheads="1"/>
          </p:cNvSpPr>
          <p:nvPr>
            <p:ph type="ftr" sz="quarter" idx="11"/>
          </p:nvPr>
        </p:nvSpPr>
        <p:spPr>
          <a:ln/>
        </p:spPr>
        <p:txBody>
          <a:bodyPr/>
          <a:lstStyle>
            <a:lvl1pPr>
              <a:defRPr/>
            </a:lvl1pPr>
          </a:lstStyle>
          <a:p>
            <a:pPr>
              <a:defRPr/>
            </a:pPr>
            <a:endParaRPr lang="en-GB"/>
          </a:p>
        </p:txBody>
      </p:sp>
      <p:sp>
        <p:nvSpPr>
          <p:cNvPr id="6" name="Rectangle 36"/>
          <p:cNvSpPr>
            <a:spLocks noGrp="1" noChangeArrowheads="1"/>
          </p:cNvSpPr>
          <p:nvPr>
            <p:ph type="sldNum" sz="quarter" idx="12"/>
          </p:nvPr>
        </p:nvSpPr>
        <p:spPr>
          <a:ln/>
        </p:spPr>
        <p:txBody>
          <a:bodyPr/>
          <a:lstStyle>
            <a:lvl1pPr>
              <a:defRPr/>
            </a:lvl1pPr>
          </a:lstStyle>
          <a:p>
            <a:pPr>
              <a:defRPr/>
            </a:pPr>
            <a:fld id="{C2D99A9E-9A11-4610-9A20-87D9DEFD88CB}" type="slidenum">
              <a:rPr lang="en-GB"/>
              <a:pPr>
                <a:defRPr/>
              </a:pPr>
              <a:t>‹#›</a:t>
            </a:fld>
            <a:endParaRPr lang="en-GB"/>
          </a:p>
        </p:txBody>
      </p:sp>
    </p:spTree>
    <p:extLst>
      <p:ext uri="{BB962C8B-B14F-4D97-AF65-F5344CB8AC3E}">
        <p14:creationId xmlns:p14="http://schemas.microsoft.com/office/powerpoint/2010/main" xmlns="" val="3231860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65844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75791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227243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73890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356879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239338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2312316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9DE27-5AF0-48D6-8BE1-12395A50975A}" type="datetimeFigureOut">
              <a:rPr lang="en-US" smtClean="0"/>
              <a:pPr/>
              <a:t>29/05/2018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3769027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DE27-5AF0-48D6-8BE1-12395A50975A}" type="datetimeFigureOut">
              <a:rPr lang="en-US" smtClean="0"/>
              <a:pPr/>
              <a:t>29/05/2018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4C4F6-7139-46F5-A72A-5CF207168EB8}" type="slidenum">
              <a:rPr lang="en-US" smtClean="0"/>
              <a:pPr/>
              <a:t>‹#›</a:t>
            </a:fld>
            <a:endParaRPr lang="en-US"/>
          </a:p>
        </p:txBody>
      </p:sp>
    </p:spTree>
    <p:extLst>
      <p:ext uri="{BB962C8B-B14F-4D97-AF65-F5344CB8AC3E}">
        <p14:creationId xmlns:p14="http://schemas.microsoft.com/office/powerpoint/2010/main" xmlns="" val="350321217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3200" dirty="0"/>
          </a:p>
        </p:txBody>
      </p:sp>
      <p:sp>
        <p:nvSpPr>
          <p:cNvPr id="3" name="Subtitle 2"/>
          <p:cNvSpPr>
            <a:spLocks noGrp="1"/>
          </p:cNvSpPr>
          <p:nvPr>
            <p:ph type="subTitle" idx="1"/>
          </p:nvPr>
        </p:nvSpPr>
        <p:spPr>
          <a:xfrm>
            <a:off x="1371600" y="3200400"/>
            <a:ext cx="6400800" cy="1752600"/>
          </a:xfrm>
        </p:spPr>
        <p:txBody>
          <a:bodyPr>
            <a:normAutofit/>
          </a:bodyPr>
          <a:lstStyle/>
          <a:p>
            <a:r>
              <a:rPr lang="en-US" sz="4000" b="1" dirty="0">
                <a:solidFill>
                  <a:srgbClr val="00B0F0"/>
                </a:solidFill>
              </a:rPr>
              <a:t>ENERGY AUDITING</a:t>
            </a:r>
            <a:br>
              <a:rPr lang="en-US" sz="4000" b="1" dirty="0">
                <a:solidFill>
                  <a:srgbClr val="00B0F0"/>
                </a:solidFill>
              </a:rPr>
            </a:br>
            <a:endParaRPr lang="en-US" sz="4000" dirty="0">
              <a:solidFill>
                <a:srgbClr val="00B0F0"/>
              </a:solidFill>
            </a:endParaRPr>
          </a:p>
          <a:p>
            <a:endParaRPr lang="en-US" sz="4000" smtClean="0"/>
          </a:p>
          <a:p>
            <a:endParaRPr lang="en-US" sz="4000" dirty="0"/>
          </a:p>
        </p:txBody>
      </p:sp>
    </p:spTree>
    <p:extLst>
      <p:ext uri="{BB962C8B-B14F-4D97-AF65-F5344CB8AC3E}">
        <p14:creationId xmlns:p14="http://schemas.microsoft.com/office/powerpoint/2010/main" xmlns="" val="3757077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914400" y="1367403"/>
            <a:ext cx="7010400" cy="35855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eaLnBrk="0" hangingPunct="0">
              <a:spcAft>
                <a:spcPts val="600"/>
              </a:spcAft>
            </a:pPr>
            <a:r>
              <a:rPr lang="en-US" sz="2400" dirty="0">
                <a:solidFill>
                  <a:srgbClr val="333333"/>
                </a:solidFill>
                <a:latin typeface="Arial" pitchFamily="34" charset="0"/>
                <a:cs typeface="Arial" pitchFamily="34" charset="0"/>
              </a:rPr>
              <a:t>Steam Generation Boilers</a:t>
            </a:r>
          </a:p>
          <a:p>
            <a:pPr eaLnBrk="0" hangingPunct="0">
              <a:spcAft>
                <a:spcPts val="600"/>
              </a:spcAft>
            </a:pPr>
            <a:r>
              <a:rPr lang="en-US" sz="2400" dirty="0">
                <a:solidFill>
                  <a:srgbClr val="333333"/>
                </a:solidFill>
                <a:latin typeface="Arial" pitchFamily="34" charset="0"/>
                <a:cs typeface="Arial" pitchFamily="34" charset="0"/>
              </a:rPr>
              <a:t>Steam Audit and Conversation </a:t>
            </a:r>
          </a:p>
          <a:p>
            <a:pPr eaLnBrk="0" hangingPunct="0">
              <a:spcAft>
                <a:spcPts val="600"/>
              </a:spcAft>
            </a:pPr>
            <a:r>
              <a:rPr lang="en-US" sz="2400" dirty="0">
                <a:solidFill>
                  <a:srgbClr val="333333"/>
                </a:solidFill>
                <a:latin typeface="Arial" pitchFamily="34" charset="0"/>
                <a:cs typeface="Arial" pitchFamily="34" charset="0"/>
              </a:rPr>
              <a:t>Steam Trap Survey </a:t>
            </a:r>
          </a:p>
          <a:p>
            <a:pPr eaLnBrk="0" hangingPunct="0">
              <a:spcAft>
                <a:spcPts val="600"/>
              </a:spcAft>
            </a:pPr>
            <a:r>
              <a:rPr lang="en-US" sz="2400" dirty="0">
                <a:solidFill>
                  <a:srgbClr val="333333"/>
                </a:solidFill>
                <a:latin typeface="Arial" pitchFamily="34" charset="0"/>
                <a:cs typeface="Arial" pitchFamily="34" charset="0"/>
              </a:rPr>
              <a:t>Condensate Recovery System </a:t>
            </a:r>
          </a:p>
          <a:p>
            <a:pPr eaLnBrk="0" hangingPunct="0">
              <a:spcAft>
                <a:spcPts val="600"/>
              </a:spcAft>
            </a:pPr>
            <a:r>
              <a:rPr lang="en-US" sz="2400" dirty="0">
                <a:solidFill>
                  <a:srgbClr val="333333"/>
                </a:solidFill>
                <a:latin typeface="Arial" pitchFamily="34" charset="0"/>
                <a:cs typeface="Arial" pitchFamily="34" charset="0"/>
              </a:rPr>
              <a:t>Insulation Survey </a:t>
            </a:r>
          </a:p>
          <a:p>
            <a:pPr eaLnBrk="0" hangingPunct="0">
              <a:spcAft>
                <a:spcPts val="600"/>
              </a:spcAft>
            </a:pPr>
            <a:r>
              <a:rPr lang="en-US" sz="2400" dirty="0">
                <a:solidFill>
                  <a:srgbClr val="333333"/>
                </a:solidFill>
                <a:latin typeface="Arial" pitchFamily="34" charset="0"/>
                <a:cs typeface="Arial" pitchFamily="34" charset="0"/>
              </a:rPr>
              <a:t>Energy and Material Balance for Unit operation</a:t>
            </a:r>
          </a:p>
          <a:p>
            <a:pPr eaLnBrk="0" hangingPunct="0">
              <a:spcAft>
                <a:spcPts val="600"/>
              </a:spcAft>
            </a:pPr>
            <a:r>
              <a:rPr lang="en-US" sz="2400" dirty="0">
                <a:solidFill>
                  <a:srgbClr val="333333"/>
                </a:solidFill>
                <a:latin typeface="Arial" pitchFamily="34" charset="0"/>
                <a:cs typeface="Arial" pitchFamily="34" charset="0"/>
              </a:rPr>
              <a:t>Heat Exchanger</a:t>
            </a:r>
          </a:p>
          <a:p>
            <a:pPr eaLnBrk="0" hangingPunct="0">
              <a:spcAft>
                <a:spcPts val="600"/>
              </a:spcAft>
            </a:pPr>
            <a:r>
              <a:rPr lang="en-US" sz="2400" dirty="0">
                <a:solidFill>
                  <a:srgbClr val="333333"/>
                </a:solidFill>
                <a:latin typeface="Arial" pitchFamily="34" charset="0"/>
                <a:cs typeface="Arial" pitchFamily="34" charset="0"/>
              </a:rPr>
              <a:t>Waste Heat Recovery System </a:t>
            </a:r>
          </a:p>
        </p:txBody>
      </p:sp>
      <p:sp>
        <p:nvSpPr>
          <p:cNvPr id="3" name="TextBox 2"/>
          <p:cNvSpPr txBox="1"/>
          <p:nvPr/>
        </p:nvSpPr>
        <p:spPr>
          <a:xfrm>
            <a:off x="762000" y="467380"/>
            <a:ext cx="7772400" cy="523220"/>
          </a:xfrm>
          <a:prstGeom prst="rect">
            <a:avLst/>
          </a:prstGeom>
          <a:noFill/>
        </p:spPr>
        <p:txBody>
          <a:bodyPr wrap="square" rtlCol="0">
            <a:spAutoFit/>
          </a:bodyPr>
          <a:lstStyle/>
          <a:p>
            <a:r>
              <a:rPr lang="en-US" sz="2800" dirty="0">
                <a:solidFill>
                  <a:srgbClr val="CC6600"/>
                </a:solidFill>
                <a:latin typeface="Arial" pitchFamily="34" charset="0"/>
                <a:cs typeface="Arial" pitchFamily="34" charset="0"/>
              </a:rPr>
              <a:t>Thermal </a:t>
            </a:r>
            <a:r>
              <a:rPr lang="en-US" sz="2800" dirty="0" smtClean="0">
                <a:solidFill>
                  <a:srgbClr val="CC6600"/>
                </a:solidFill>
                <a:latin typeface="Arial" pitchFamily="34" charset="0"/>
                <a:cs typeface="Arial" pitchFamily="34" charset="0"/>
              </a:rPr>
              <a:t>System Coverage</a:t>
            </a:r>
            <a:endParaRPr lang="en-US" sz="2800" dirty="0">
              <a:solidFill>
                <a:srgbClr val="CC6600"/>
              </a:solidFill>
              <a:latin typeface="Arial" pitchFamily="34" charset="0"/>
              <a:cs typeface="Arial" pitchFamily="34" charset="0"/>
            </a:endParaRPr>
          </a:p>
        </p:txBody>
      </p:sp>
    </p:spTree>
    <p:extLst>
      <p:ext uri="{BB962C8B-B14F-4D97-AF65-F5344CB8AC3E}">
        <p14:creationId xmlns:p14="http://schemas.microsoft.com/office/powerpoint/2010/main" xmlns="" val="4184098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855441135"/>
              </p:ext>
            </p:extLst>
          </p:nvPr>
        </p:nvGraphicFramePr>
        <p:xfrm>
          <a:off x="609600" y="1118616"/>
          <a:ext cx="7848600" cy="4901184"/>
        </p:xfrm>
        <a:graphic>
          <a:graphicData uri="http://schemas.openxmlformats.org/drawingml/2006/table">
            <a:tbl>
              <a:tblPr firstRow="1" firstCol="1" bandRow="1">
                <a:tableStyleId>{5940675A-B579-460E-94D1-54222C63F5DA}</a:tableStyleId>
              </a:tblPr>
              <a:tblGrid>
                <a:gridCol w="387416"/>
                <a:gridCol w="7461184"/>
              </a:tblGrid>
              <a:tr h="114295">
                <a:tc>
                  <a:txBody>
                    <a:bodyPr/>
                    <a:lstStyle/>
                    <a:p>
                      <a:pPr marL="0" marR="0" algn="just">
                        <a:lnSpc>
                          <a:spcPct val="120000"/>
                        </a:lnSpc>
                        <a:spcBef>
                          <a:spcPts val="0"/>
                        </a:spcBef>
                        <a:spcAft>
                          <a:spcPts val="600"/>
                        </a:spcAft>
                      </a:pPr>
                      <a:r>
                        <a:rPr lang="en-US" sz="1600" b="1" dirty="0">
                          <a:effectLst/>
                        </a:rPr>
                        <a:t>A)</a:t>
                      </a:r>
                      <a:endParaRPr lang="en-US" sz="1600" b="1" dirty="0">
                        <a:effectLst/>
                        <a:latin typeface="Calibri"/>
                        <a:ea typeface="Calibri"/>
                        <a:cs typeface="Times New Roman"/>
                      </a:endParaRPr>
                    </a:p>
                  </a:txBody>
                  <a:tcPr marL="38964" marR="38964" marT="0" marB="0">
                    <a:solidFill>
                      <a:srgbClr val="CCFF33"/>
                    </a:solidFill>
                  </a:tcPr>
                </a:tc>
                <a:tc>
                  <a:txBody>
                    <a:bodyPr/>
                    <a:lstStyle/>
                    <a:p>
                      <a:pPr marL="0" marR="0" algn="just">
                        <a:lnSpc>
                          <a:spcPct val="120000"/>
                        </a:lnSpc>
                        <a:spcBef>
                          <a:spcPts val="0"/>
                        </a:spcBef>
                        <a:spcAft>
                          <a:spcPts val="600"/>
                        </a:spcAft>
                      </a:pPr>
                      <a:r>
                        <a:rPr lang="en-US" sz="1600" b="1" dirty="0">
                          <a:effectLst/>
                        </a:rPr>
                        <a:t>Electrical Distribution System</a:t>
                      </a:r>
                      <a:endParaRPr lang="en-US" sz="1600" b="1" dirty="0">
                        <a:effectLst/>
                        <a:latin typeface="Calibri"/>
                        <a:ea typeface="Calibri"/>
                        <a:cs typeface="Times New Roman"/>
                      </a:endParaRPr>
                    </a:p>
                  </a:txBody>
                  <a:tcPr marL="38964" marR="38964" marT="0" marB="0">
                    <a:solidFill>
                      <a:srgbClr val="CCFF33"/>
                    </a:solidFill>
                  </a:tcPr>
                </a:tc>
              </a:tr>
              <a:tr h="219065">
                <a:tc>
                  <a:txBody>
                    <a:bodyPr/>
                    <a:lstStyle/>
                    <a:p>
                      <a:pPr marL="0" marR="0" algn="just">
                        <a:lnSpc>
                          <a:spcPct val="120000"/>
                        </a:lnSpc>
                        <a:spcBef>
                          <a:spcPts val="0"/>
                        </a:spcBef>
                        <a:spcAft>
                          <a:spcPts val="600"/>
                        </a:spcAft>
                      </a:pPr>
                      <a:r>
                        <a:rPr lang="en-US" sz="1600">
                          <a:effectLst/>
                        </a:rPr>
                        <a:t>(i)</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Review electrical distribution like single line diagram for transformer loading, cable loading, </a:t>
                      </a:r>
                      <a:r>
                        <a:rPr lang="en-US" sz="1600" dirty="0" err="1">
                          <a:effectLst/>
                        </a:rPr>
                        <a:t>ormal</a:t>
                      </a:r>
                      <a:r>
                        <a:rPr lang="en-US" sz="1600" dirty="0">
                          <a:effectLst/>
                        </a:rPr>
                        <a:t> and emergency loading, and also electrical distribution in various areas. </a:t>
                      </a:r>
                      <a:endParaRPr lang="en-US" sz="1600" dirty="0">
                        <a:effectLst/>
                        <a:latin typeface="Calibri"/>
                        <a:ea typeface="Calibri"/>
                        <a:cs typeface="Times New Roman"/>
                      </a:endParaRPr>
                    </a:p>
                  </a:txBody>
                  <a:tcPr marL="38964" marR="38964" marT="0" marB="0"/>
                </a:tc>
              </a:tr>
              <a:tr h="114295">
                <a:tc>
                  <a:txBody>
                    <a:bodyPr/>
                    <a:lstStyle/>
                    <a:p>
                      <a:pPr marL="0" marR="0" algn="just">
                        <a:lnSpc>
                          <a:spcPct val="120000"/>
                        </a:lnSpc>
                        <a:spcBef>
                          <a:spcPts val="0"/>
                        </a:spcBef>
                        <a:spcAft>
                          <a:spcPts val="600"/>
                        </a:spcAft>
                      </a:pPr>
                      <a:r>
                        <a:rPr lang="en-US" sz="1600">
                          <a:effectLst/>
                        </a:rPr>
                        <a:t>(ii)</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Study reactive power management and option for power factor improvement.</a:t>
                      </a:r>
                      <a:endParaRPr lang="en-US" sz="1600" dirty="0">
                        <a:effectLst/>
                        <a:latin typeface="Calibri"/>
                        <a:ea typeface="Calibri"/>
                        <a:cs typeface="Times New Roman"/>
                      </a:endParaRPr>
                    </a:p>
                  </a:txBody>
                  <a:tcPr marL="38964" marR="38964" marT="0" marB="0"/>
                </a:tc>
              </a:tr>
              <a:tr h="228589">
                <a:tc>
                  <a:txBody>
                    <a:bodyPr/>
                    <a:lstStyle/>
                    <a:p>
                      <a:pPr marL="0" marR="0" algn="just">
                        <a:lnSpc>
                          <a:spcPct val="120000"/>
                        </a:lnSpc>
                        <a:spcBef>
                          <a:spcPts val="0"/>
                        </a:spcBef>
                        <a:spcAft>
                          <a:spcPts val="600"/>
                        </a:spcAft>
                      </a:pPr>
                      <a:r>
                        <a:rPr lang="en-US" sz="1600">
                          <a:effectLst/>
                        </a:rPr>
                        <a:t>(iii)</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Study  power quality issues like harmonics, current imbalance, voltage imbalance, etc.</a:t>
                      </a:r>
                      <a:endParaRPr lang="en-US" sz="1600" dirty="0">
                        <a:effectLst/>
                        <a:latin typeface="Calibri"/>
                        <a:ea typeface="Calibri"/>
                        <a:cs typeface="Times New Roman"/>
                      </a:endParaRPr>
                    </a:p>
                  </a:txBody>
                  <a:tcPr marL="38964" marR="38964" marT="0" marB="0"/>
                </a:tc>
              </a:tr>
              <a:tr h="228589">
                <a:tc>
                  <a:txBody>
                    <a:bodyPr/>
                    <a:lstStyle/>
                    <a:p>
                      <a:pPr marL="0" marR="0" algn="just">
                        <a:lnSpc>
                          <a:spcPct val="120000"/>
                        </a:lnSpc>
                        <a:spcBef>
                          <a:spcPts val="0"/>
                        </a:spcBef>
                        <a:spcAft>
                          <a:spcPts val="600"/>
                        </a:spcAft>
                      </a:pPr>
                      <a:r>
                        <a:rPr lang="en-US" sz="1600">
                          <a:effectLst/>
                        </a:rPr>
                        <a:t>(iv)</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Explore energy conservation options in electrical distribution system.</a:t>
                      </a:r>
                      <a:endParaRPr lang="en-US" sz="1600" dirty="0">
                        <a:effectLst/>
                        <a:latin typeface="Calibri"/>
                        <a:ea typeface="Calibri"/>
                        <a:cs typeface="Times New Roman"/>
                      </a:endParaRPr>
                    </a:p>
                  </a:txBody>
                  <a:tcPr marL="38964" marR="38964" marT="0" marB="0"/>
                </a:tc>
              </a:tr>
              <a:tr h="114295">
                <a:tc>
                  <a:txBody>
                    <a:bodyPr/>
                    <a:lstStyle/>
                    <a:p>
                      <a:pPr marL="0" marR="0" algn="just">
                        <a:lnSpc>
                          <a:spcPct val="120000"/>
                        </a:lnSpc>
                        <a:spcBef>
                          <a:spcPts val="0"/>
                        </a:spcBef>
                        <a:spcAft>
                          <a:spcPts val="600"/>
                        </a:spcAft>
                      </a:pPr>
                      <a:r>
                        <a:rPr lang="en-US" sz="1600" b="1" dirty="0">
                          <a:effectLst/>
                        </a:rPr>
                        <a:t>B)</a:t>
                      </a:r>
                      <a:endParaRPr lang="en-US" sz="1600" b="1" dirty="0">
                        <a:effectLst/>
                        <a:latin typeface="Calibri"/>
                        <a:ea typeface="Calibri"/>
                        <a:cs typeface="Times New Roman"/>
                      </a:endParaRPr>
                    </a:p>
                  </a:txBody>
                  <a:tcPr marL="38964" marR="38964" marT="0" marB="0">
                    <a:solidFill>
                      <a:srgbClr val="CCFF33"/>
                    </a:solidFill>
                  </a:tcPr>
                </a:tc>
                <a:tc>
                  <a:txBody>
                    <a:bodyPr/>
                    <a:lstStyle/>
                    <a:p>
                      <a:pPr marL="0" marR="0" algn="just">
                        <a:lnSpc>
                          <a:spcPct val="120000"/>
                        </a:lnSpc>
                        <a:spcBef>
                          <a:spcPts val="0"/>
                        </a:spcBef>
                        <a:spcAft>
                          <a:spcPts val="600"/>
                        </a:spcAft>
                      </a:pPr>
                      <a:r>
                        <a:rPr lang="en-US" sz="1600" b="1" dirty="0">
                          <a:effectLst/>
                        </a:rPr>
                        <a:t>Motor Load Survey</a:t>
                      </a:r>
                      <a:endParaRPr lang="en-US" sz="1600" b="1" dirty="0">
                        <a:effectLst/>
                        <a:latin typeface="Calibri"/>
                        <a:ea typeface="Calibri"/>
                        <a:cs typeface="Times New Roman"/>
                      </a:endParaRPr>
                    </a:p>
                  </a:txBody>
                  <a:tcPr marL="38964" marR="38964" marT="0" marB="0">
                    <a:solidFill>
                      <a:srgbClr val="CCFF33"/>
                    </a:solidFill>
                  </a:tcPr>
                </a:tc>
              </a:tr>
              <a:tr h="114295">
                <a:tc>
                  <a:txBody>
                    <a:bodyPr/>
                    <a:lstStyle/>
                    <a:p>
                      <a:pPr marL="0" marR="0" algn="just">
                        <a:lnSpc>
                          <a:spcPct val="120000"/>
                        </a:lnSpc>
                        <a:spcBef>
                          <a:spcPts val="0"/>
                        </a:spcBef>
                        <a:spcAft>
                          <a:spcPts val="600"/>
                        </a:spcAft>
                      </a:pPr>
                      <a:r>
                        <a:rPr lang="en-US" sz="1600">
                          <a:effectLst/>
                        </a:rPr>
                        <a:t> </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Conduct motor load survey of all drives to estimate % loading.</a:t>
                      </a:r>
                      <a:endParaRPr lang="en-US" sz="1600" dirty="0">
                        <a:effectLst/>
                        <a:latin typeface="Calibri"/>
                        <a:ea typeface="Calibri"/>
                        <a:cs typeface="Times New Roman"/>
                      </a:endParaRPr>
                    </a:p>
                  </a:txBody>
                  <a:tcPr marL="38964" marR="38964" marT="0" marB="0"/>
                </a:tc>
              </a:tr>
              <a:tr h="114295">
                <a:tc>
                  <a:txBody>
                    <a:bodyPr/>
                    <a:lstStyle/>
                    <a:p>
                      <a:pPr marL="0" marR="0" algn="just">
                        <a:lnSpc>
                          <a:spcPct val="120000"/>
                        </a:lnSpc>
                        <a:spcBef>
                          <a:spcPts val="0"/>
                        </a:spcBef>
                        <a:spcAft>
                          <a:spcPts val="600"/>
                        </a:spcAft>
                      </a:pPr>
                      <a:r>
                        <a:rPr lang="en-US" sz="1600">
                          <a:effectLst/>
                        </a:rPr>
                        <a:t> </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a:effectLst/>
                        </a:rPr>
                        <a:t>Explore ENCON options in motor driven equipment and system.</a:t>
                      </a:r>
                      <a:endParaRPr lang="en-US" sz="1600">
                        <a:effectLst/>
                        <a:latin typeface="Calibri"/>
                        <a:ea typeface="Calibri"/>
                        <a:cs typeface="Times New Roman"/>
                      </a:endParaRPr>
                    </a:p>
                  </a:txBody>
                  <a:tcPr marL="38964" marR="38964" marT="0" marB="0"/>
                </a:tc>
              </a:tr>
              <a:tr h="114295">
                <a:tc>
                  <a:txBody>
                    <a:bodyPr/>
                    <a:lstStyle/>
                    <a:p>
                      <a:pPr marL="0" marR="0" algn="just">
                        <a:lnSpc>
                          <a:spcPct val="120000"/>
                        </a:lnSpc>
                        <a:spcBef>
                          <a:spcPts val="0"/>
                        </a:spcBef>
                        <a:spcAft>
                          <a:spcPts val="600"/>
                        </a:spcAft>
                      </a:pPr>
                      <a:r>
                        <a:rPr lang="en-US" sz="1600" b="1" dirty="0">
                          <a:effectLst/>
                        </a:rPr>
                        <a:t>C)</a:t>
                      </a:r>
                      <a:endParaRPr lang="en-US" sz="1600" b="1" dirty="0">
                        <a:effectLst/>
                        <a:latin typeface="Calibri"/>
                        <a:ea typeface="Calibri"/>
                        <a:cs typeface="Times New Roman"/>
                      </a:endParaRPr>
                    </a:p>
                  </a:txBody>
                  <a:tcPr marL="38964" marR="38964" marT="0" marB="0">
                    <a:solidFill>
                      <a:srgbClr val="CCFF33"/>
                    </a:solidFill>
                  </a:tcPr>
                </a:tc>
                <a:tc>
                  <a:txBody>
                    <a:bodyPr/>
                    <a:lstStyle/>
                    <a:p>
                      <a:pPr marL="0" marR="0" algn="just">
                        <a:lnSpc>
                          <a:spcPct val="120000"/>
                        </a:lnSpc>
                        <a:spcBef>
                          <a:spcPts val="0"/>
                        </a:spcBef>
                        <a:spcAft>
                          <a:spcPts val="600"/>
                        </a:spcAft>
                      </a:pPr>
                      <a:r>
                        <a:rPr lang="en-US" sz="1600" b="1" dirty="0">
                          <a:effectLst/>
                        </a:rPr>
                        <a:t>Heating, Ventilation, &amp; Air Conditioning System (HVAC System)</a:t>
                      </a:r>
                      <a:endParaRPr lang="en-US" sz="1600" b="1" dirty="0">
                        <a:effectLst/>
                        <a:latin typeface="Calibri"/>
                        <a:ea typeface="Calibri"/>
                        <a:cs typeface="Times New Roman"/>
                      </a:endParaRPr>
                    </a:p>
                  </a:txBody>
                  <a:tcPr marL="38964" marR="38964" marT="0" marB="0">
                    <a:solidFill>
                      <a:srgbClr val="CCFF33"/>
                    </a:solidFill>
                  </a:tcPr>
                </a:tc>
              </a:tr>
              <a:tr h="219065">
                <a:tc>
                  <a:txBody>
                    <a:bodyPr/>
                    <a:lstStyle/>
                    <a:p>
                      <a:pPr marL="171450" marR="0" indent="-171450" algn="just">
                        <a:lnSpc>
                          <a:spcPct val="120000"/>
                        </a:lnSpc>
                        <a:spcBef>
                          <a:spcPts val="0"/>
                        </a:spcBef>
                        <a:spcAft>
                          <a:spcPts val="600"/>
                        </a:spcAft>
                      </a:pPr>
                      <a:r>
                        <a:rPr lang="en-US" sz="1600">
                          <a:effectLst/>
                        </a:rPr>
                        <a:t>(i) </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Review present HVAC system like central AC, split AC, package AC, water coolers, and air heaters.</a:t>
                      </a:r>
                      <a:endParaRPr lang="en-US" sz="1600" dirty="0">
                        <a:effectLst/>
                        <a:latin typeface="Calibri"/>
                        <a:ea typeface="Calibri"/>
                        <a:cs typeface="Times New Roman"/>
                      </a:endParaRPr>
                    </a:p>
                  </a:txBody>
                  <a:tcPr marL="38964" marR="38964" marT="0" marB="0"/>
                </a:tc>
              </a:tr>
              <a:tr h="114295">
                <a:tc>
                  <a:txBody>
                    <a:bodyPr/>
                    <a:lstStyle/>
                    <a:p>
                      <a:pPr marL="285750" marR="0" indent="-285750">
                        <a:lnSpc>
                          <a:spcPct val="120000"/>
                        </a:lnSpc>
                        <a:spcBef>
                          <a:spcPts val="0"/>
                        </a:spcBef>
                        <a:spcAft>
                          <a:spcPts val="600"/>
                        </a:spcAft>
                      </a:pPr>
                      <a:r>
                        <a:rPr lang="en-US" sz="1600">
                          <a:effectLst/>
                        </a:rPr>
                        <a:t>(ii) </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Assess performance of split AC and package AC system.</a:t>
                      </a:r>
                      <a:endParaRPr lang="en-US" sz="1600" dirty="0">
                        <a:effectLst/>
                        <a:latin typeface="Calibri"/>
                        <a:ea typeface="Calibri"/>
                        <a:cs typeface="Times New Roman"/>
                      </a:endParaRPr>
                    </a:p>
                  </a:txBody>
                  <a:tcPr marL="38964" marR="38964" marT="0" marB="0"/>
                </a:tc>
              </a:tr>
              <a:tr h="228589">
                <a:tc>
                  <a:txBody>
                    <a:bodyPr/>
                    <a:lstStyle/>
                    <a:p>
                      <a:pPr marL="228600" marR="0" indent="-228600">
                        <a:lnSpc>
                          <a:spcPct val="120000"/>
                        </a:lnSpc>
                        <a:spcBef>
                          <a:spcPts val="0"/>
                        </a:spcBef>
                        <a:spcAft>
                          <a:spcPts val="600"/>
                        </a:spcAft>
                      </a:pPr>
                      <a:r>
                        <a:rPr lang="en-US" sz="1600">
                          <a:effectLst/>
                        </a:rPr>
                        <a:t>(iii)</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Assess performance of air handling units (AHUs) and central AC system.</a:t>
                      </a:r>
                      <a:endParaRPr lang="en-US" sz="1600" dirty="0">
                        <a:effectLst/>
                        <a:latin typeface="Calibri"/>
                        <a:ea typeface="Calibri"/>
                        <a:cs typeface="Times New Roman"/>
                      </a:endParaRPr>
                    </a:p>
                  </a:txBody>
                  <a:tcPr marL="38964" marR="38964" marT="0" marB="0"/>
                </a:tc>
              </a:tr>
              <a:tr h="228589">
                <a:tc>
                  <a:txBody>
                    <a:bodyPr/>
                    <a:lstStyle/>
                    <a:p>
                      <a:pPr marL="228600" marR="0" indent="-228600">
                        <a:lnSpc>
                          <a:spcPct val="120000"/>
                        </a:lnSpc>
                        <a:spcBef>
                          <a:spcPts val="0"/>
                        </a:spcBef>
                        <a:spcAft>
                          <a:spcPts val="600"/>
                        </a:spcAft>
                      </a:pPr>
                      <a:r>
                        <a:rPr lang="en-US" sz="1600">
                          <a:effectLst/>
                        </a:rPr>
                        <a:t>(iv)</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Compare HVAC performance such as KW/TR, specific energy consumption (SEC) of chilled water pumps, condenser water pumps, AHUs with the design data.</a:t>
                      </a:r>
                      <a:endParaRPr lang="en-US" sz="1600" dirty="0">
                        <a:effectLst/>
                        <a:latin typeface="Calibri"/>
                        <a:ea typeface="Calibri"/>
                        <a:cs typeface="Times New Roman"/>
                      </a:endParaRPr>
                    </a:p>
                  </a:txBody>
                  <a:tcPr marL="38964" marR="38964" marT="0" marB="0"/>
                </a:tc>
              </a:tr>
              <a:tr h="114295">
                <a:tc>
                  <a:txBody>
                    <a:bodyPr/>
                    <a:lstStyle/>
                    <a:p>
                      <a:pPr marL="228600" marR="0" indent="-228600">
                        <a:lnSpc>
                          <a:spcPct val="120000"/>
                        </a:lnSpc>
                        <a:spcBef>
                          <a:spcPts val="0"/>
                        </a:spcBef>
                        <a:spcAft>
                          <a:spcPts val="600"/>
                        </a:spcAft>
                      </a:pPr>
                      <a:r>
                        <a:rPr lang="en-US" sz="1600">
                          <a:effectLst/>
                        </a:rPr>
                        <a:t>(v)</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600"/>
                        </a:spcAft>
                      </a:pPr>
                      <a:r>
                        <a:rPr lang="en-US" sz="1600" dirty="0">
                          <a:effectLst/>
                        </a:rPr>
                        <a:t>Explore energy conservation options (ENCON) in HVAC system.</a:t>
                      </a:r>
                      <a:endParaRPr lang="en-US" sz="1600" dirty="0">
                        <a:effectLst/>
                        <a:latin typeface="Calibri"/>
                        <a:ea typeface="Calibri"/>
                        <a:cs typeface="Times New Roman"/>
                      </a:endParaRPr>
                    </a:p>
                  </a:txBody>
                  <a:tcPr marL="38964" marR="38964" marT="0" marB="0"/>
                </a:tc>
              </a:tr>
            </a:tbl>
          </a:graphicData>
        </a:graphic>
      </p:graphicFrame>
      <p:sp>
        <p:nvSpPr>
          <p:cNvPr id="2" name="TextBox 1"/>
          <p:cNvSpPr txBox="1"/>
          <p:nvPr/>
        </p:nvSpPr>
        <p:spPr>
          <a:xfrm>
            <a:off x="609600" y="228600"/>
            <a:ext cx="7924800" cy="461665"/>
          </a:xfrm>
          <a:prstGeom prst="rect">
            <a:avLst/>
          </a:prstGeom>
          <a:noFill/>
        </p:spPr>
        <p:txBody>
          <a:bodyPr wrap="square" rtlCol="0">
            <a:spAutoFit/>
          </a:bodyPr>
          <a:lstStyle/>
          <a:p>
            <a:r>
              <a:rPr lang="en-US" sz="2400" b="1" dirty="0" smtClean="0"/>
              <a:t>Sample Energy Audit Scope of Work (Building)</a:t>
            </a:r>
            <a:endParaRPr lang="en-US" sz="2400" b="1" dirty="0"/>
          </a:p>
        </p:txBody>
      </p:sp>
    </p:spTree>
    <p:extLst>
      <p:ext uri="{BB962C8B-B14F-4D97-AF65-F5344CB8AC3E}">
        <p14:creationId xmlns:p14="http://schemas.microsoft.com/office/powerpoint/2010/main" xmlns="" val="3550692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841641674"/>
              </p:ext>
            </p:extLst>
          </p:nvPr>
        </p:nvGraphicFramePr>
        <p:xfrm>
          <a:off x="609600" y="2838704"/>
          <a:ext cx="7848600" cy="3084576"/>
        </p:xfrm>
        <a:graphic>
          <a:graphicData uri="http://schemas.openxmlformats.org/drawingml/2006/table">
            <a:tbl>
              <a:tblPr firstRow="1" firstCol="1" bandRow="1">
                <a:tableStyleId>{5940675A-B579-460E-94D1-54222C63F5DA}</a:tableStyleId>
              </a:tblPr>
              <a:tblGrid>
                <a:gridCol w="387416"/>
                <a:gridCol w="7461184"/>
              </a:tblGrid>
              <a:tr h="129519">
                <a:tc>
                  <a:txBody>
                    <a:bodyPr/>
                    <a:lstStyle/>
                    <a:p>
                      <a:pPr marL="0" marR="0" algn="just" defTabSz="914400" rtl="0" eaLnBrk="1" latinLnBrk="0" hangingPunct="1">
                        <a:lnSpc>
                          <a:spcPct val="115000"/>
                        </a:lnSpc>
                        <a:spcBef>
                          <a:spcPts val="0"/>
                        </a:spcBef>
                        <a:spcAft>
                          <a:spcPts val="1000"/>
                        </a:spcAft>
                      </a:pPr>
                      <a:r>
                        <a:rPr lang="en-US" sz="1600" b="1" kern="1200" dirty="0">
                          <a:solidFill>
                            <a:schemeClr val="tx1"/>
                          </a:solidFill>
                          <a:effectLst/>
                          <a:latin typeface="+mn-lt"/>
                          <a:ea typeface="+mn-ea"/>
                          <a:cs typeface="+mn-cs"/>
                        </a:rPr>
                        <a:t>E) </a:t>
                      </a:r>
                    </a:p>
                  </a:txBody>
                  <a:tcPr marL="38964" marR="38964" marT="0" marB="0">
                    <a:solidFill>
                      <a:srgbClr val="CCFF33"/>
                    </a:solidFill>
                  </a:tcPr>
                </a:tc>
                <a:tc>
                  <a:txBody>
                    <a:bodyPr/>
                    <a:lstStyle/>
                    <a:p>
                      <a:pPr marL="0" marR="0" indent="-171450" algn="just" defTabSz="914400" rtl="0" eaLnBrk="1" latinLnBrk="0" hangingPunct="1">
                        <a:lnSpc>
                          <a:spcPct val="115000"/>
                        </a:lnSpc>
                        <a:spcBef>
                          <a:spcPts val="0"/>
                        </a:spcBef>
                        <a:spcAft>
                          <a:spcPts val="1000"/>
                        </a:spcAft>
                      </a:pPr>
                      <a:r>
                        <a:rPr lang="en-US" sz="1600" b="1" kern="1200" dirty="0">
                          <a:solidFill>
                            <a:schemeClr val="tx1"/>
                          </a:solidFill>
                          <a:effectLst/>
                          <a:latin typeface="+mn-lt"/>
                          <a:ea typeface="+mn-ea"/>
                          <a:cs typeface="+mn-cs"/>
                        </a:rPr>
                        <a:t>Lighting System</a:t>
                      </a:r>
                    </a:p>
                  </a:txBody>
                  <a:tcPr marL="38964" marR="38964" marT="0" marB="0">
                    <a:solidFill>
                      <a:srgbClr val="CCFF33"/>
                    </a:solidFill>
                  </a:tcPr>
                </a:tc>
              </a:tr>
              <a:tr h="219065">
                <a:tc>
                  <a:txBody>
                    <a:bodyPr/>
                    <a:lstStyle/>
                    <a:p>
                      <a:pPr marL="0" marR="0" indent="-171450" algn="just" defTabSz="914400" rtl="0" eaLnBrk="1" latinLnBrk="0" hangingPunct="1">
                        <a:lnSpc>
                          <a:spcPct val="115000"/>
                        </a:lnSpc>
                        <a:spcBef>
                          <a:spcPts val="0"/>
                        </a:spcBef>
                        <a:spcAft>
                          <a:spcPts val="1000"/>
                        </a:spcAft>
                      </a:pPr>
                      <a:r>
                        <a:rPr lang="en-US" sz="1600" kern="1200">
                          <a:solidFill>
                            <a:schemeClr val="tx1"/>
                          </a:solidFill>
                          <a:effectLst/>
                          <a:latin typeface="+mn-lt"/>
                          <a:ea typeface="+mn-ea"/>
                          <a:cs typeface="+mn-cs"/>
                        </a:rPr>
                        <a:t>(i)</a:t>
                      </a:r>
                    </a:p>
                  </a:txBody>
                  <a:tcPr marL="38964" marR="38964" marT="0" marB="0"/>
                </a:tc>
                <a:tc>
                  <a:txBody>
                    <a:bodyPr/>
                    <a:lstStyle/>
                    <a:p>
                      <a:pPr marL="0" marR="0" indent="10795" algn="just" defTabSz="914400" rtl="0" eaLnBrk="1" latinLnBrk="0" hangingPunct="1">
                        <a:lnSpc>
                          <a:spcPct val="115000"/>
                        </a:lnSpc>
                        <a:spcBef>
                          <a:spcPts val="0"/>
                        </a:spcBef>
                        <a:spcAft>
                          <a:spcPts val="1000"/>
                        </a:spcAft>
                      </a:pPr>
                      <a:r>
                        <a:rPr lang="en-US" sz="1600" kern="1200" dirty="0">
                          <a:solidFill>
                            <a:schemeClr val="tx1"/>
                          </a:solidFill>
                          <a:effectLst/>
                          <a:latin typeface="+mn-lt"/>
                          <a:ea typeface="+mn-ea"/>
                          <a:cs typeface="+mn-cs"/>
                        </a:rPr>
                        <a:t>Examine present lighting system in all areas and assess lighting load (lighting inventory, lighting equipment, type, rating, </a:t>
                      </a:r>
                      <a:r>
                        <a:rPr lang="en-US" sz="1600" kern="1200" dirty="0" err="1">
                          <a:solidFill>
                            <a:schemeClr val="tx1"/>
                          </a:solidFill>
                          <a:effectLst/>
                          <a:latin typeface="+mn-lt"/>
                          <a:ea typeface="+mn-ea"/>
                          <a:cs typeface="+mn-cs"/>
                        </a:rPr>
                        <a:t>nos</a:t>
                      </a:r>
                      <a:r>
                        <a:rPr lang="en-US" sz="1600" kern="1200" dirty="0">
                          <a:solidFill>
                            <a:schemeClr val="tx1"/>
                          </a:solidFill>
                          <a:effectLst/>
                          <a:latin typeface="+mn-lt"/>
                          <a:ea typeface="+mn-ea"/>
                          <a:cs typeface="+mn-cs"/>
                        </a:rPr>
                        <a:t> and corresponding control gears)</a:t>
                      </a:r>
                    </a:p>
                  </a:txBody>
                  <a:tcPr marL="38964" marR="38964" marT="0" marB="0"/>
                </a:tc>
              </a:tr>
              <a:tr h="219065">
                <a:tc>
                  <a:txBody>
                    <a:bodyPr/>
                    <a:lstStyle/>
                    <a:p>
                      <a:pPr marL="0" marR="0" indent="-285750" algn="just" defTabSz="914400" rtl="0" eaLnBrk="1" latinLnBrk="0" hangingPunct="1">
                        <a:lnSpc>
                          <a:spcPct val="115000"/>
                        </a:lnSpc>
                        <a:spcBef>
                          <a:spcPts val="0"/>
                        </a:spcBef>
                        <a:spcAft>
                          <a:spcPts val="1000"/>
                        </a:spcAft>
                      </a:pPr>
                      <a:r>
                        <a:rPr lang="en-US" sz="1600" kern="1200">
                          <a:solidFill>
                            <a:schemeClr val="tx1"/>
                          </a:solidFill>
                          <a:effectLst/>
                          <a:latin typeface="+mn-lt"/>
                          <a:ea typeface="+mn-ea"/>
                          <a:cs typeface="+mn-cs"/>
                        </a:rPr>
                        <a:t>(ii) </a:t>
                      </a:r>
                    </a:p>
                  </a:txBody>
                  <a:tcPr marL="38964" marR="38964" marT="0" marB="0"/>
                </a:tc>
                <a:tc>
                  <a:txBody>
                    <a:bodyPr/>
                    <a:lstStyle/>
                    <a:p>
                      <a:pPr marL="0" marR="0" indent="10795" algn="just" defTabSz="914400" rtl="0" eaLnBrk="1" latinLnBrk="0" hangingPunct="1">
                        <a:lnSpc>
                          <a:spcPct val="115000"/>
                        </a:lnSpc>
                        <a:spcBef>
                          <a:spcPts val="0"/>
                        </a:spcBef>
                        <a:spcAft>
                          <a:spcPts val="1000"/>
                        </a:spcAft>
                      </a:pPr>
                      <a:r>
                        <a:rPr lang="en-US" sz="1600" kern="1200" dirty="0">
                          <a:solidFill>
                            <a:schemeClr val="tx1"/>
                          </a:solidFill>
                          <a:effectLst/>
                          <a:latin typeface="+mn-lt"/>
                          <a:ea typeface="+mn-ea"/>
                          <a:cs typeface="+mn-cs"/>
                        </a:rPr>
                        <a:t>Measure lux levels at various locations and </a:t>
                      </a:r>
                      <a:r>
                        <a:rPr lang="en-US" sz="1600" kern="1200" dirty="0" err="1">
                          <a:solidFill>
                            <a:schemeClr val="tx1"/>
                          </a:solidFill>
                          <a:effectLst/>
                          <a:latin typeface="+mn-lt"/>
                          <a:ea typeface="+mn-ea"/>
                          <a:cs typeface="+mn-cs"/>
                        </a:rPr>
                        <a:t>analyse</a:t>
                      </a:r>
                      <a:r>
                        <a:rPr lang="en-US" sz="1600" kern="1200" dirty="0">
                          <a:solidFill>
                            <a:schemeClr val="tx1"/>
                          </a:solidFill>
                          <a:effectLst/>
                          <a:latin typeface="+mn-lt"/>
                          <a:ea typeface="+mn-ea"/>
                          <a:cs typeface="+mn-cs"/>
                        </a:rPr>
                        <a:t> lighting performance indices like lux/m2 , lux/watt, lux/watt/m2 and compare with norms</a:t>
                      </a:r>
                    </a:p>
                  </a:txBody>
                  <a:tcPr marL="38964" marR="38964" marT="0" marB="0"/>
                </a:tc>
              </a:tr>
              <a:tr h="228589">
                <a:tc>
                  <a:txBody>
                    <a:bodyPr/>
                    <a:lstStyle/>
                    <a:p>
                      <a:pPr marL="0" marR="0" indent="-285750" algn="just" defTabSz="914400" rtl="0" eaLnBrk="1" latinLnBrk="0" hangingPunct="1">
                        <a:lnSpc>
                          <a:spcPct val="115000"/>
                        </a:lnSpc>
                        <a:spcBef>
                          <a:spcPts val="0"/>
                        </a:spcBef>
                        <a:spcAft>
                          <a:spcPts val="1000"/>
                        </a:spcAft>
                      </a:pPr>
                      <a:r>
                        <a:rPr lang="en-US" sz="1600" kern="1200">
                          <a:solidFill>
                            <a:schemeClr val="tx1"/>
                          </a:solidFill>
                          <a:effectLst/>
                          <a:latin typeface="+mn-lt"/>
                          <a:ea typeface="+mn-ea"/>
                          <a:cs typeface="+mn-cs"/>
                        </a:rPr>
                        <a:t>(iii)</a:t>
                      </a:r>
                    </a:p>
                  </a:txBody>
                  <a:tcPr marL="38964" marR="38964" marT="0" marB="0"/>
                </a:tc>
                <a:tc>
                  <a:txBody>
                    <a:bodyPr/>
                    <a:lstStyle/>
                    <a:p>
                      <a:pPr marL="0" marR="0" indent="10795" algn="just" defTabSz="914400" rtl="0" eaLnBrk="1" latinLnBrk="0" hangingPunct="1">
                        <a:lnSpc>
                          <a:spcPct val="115000"/>
                        </a:lnSpc>
                        <a:spcBef>
                          <a:spcPts val="0"/>
                        </a:spcBef>
                        <a:spcAft>
                          <a:spcPts val="1000"/>
                        </a:spcAft>
                      </a:pPr>
                      <a:r>
                        <a:rPr lang="en-US" sz="1600" kern="1200" dirty="0">
                          <a:solidFill>
                            <a:schemeClr val="tx1"/>
                          </a:solidFill>
                          <a:effectLst/>
                          <a:latin typeface="+mn-lt"/>
                          <a:ea typeface="+mn-ea"/>
                          <a:cs typeface="+mn-cs"/>
                        </a:rPr>
                        <a:t>Evaluate possibilities to reduce energy use by incorporating energy efficient lighting system, equipment's and lay out changes</a:t>
                      </a:r>
                    </a:p>
                  </a:txBody>
                  <a:tcPr marL="38964" marR="38964" marT="0" marB="0"/>
                </a:tc>
              </a:tr>
              <a:tr h="228589">
                <a:tc>
                  <a:txBody>
                    <a:bodyPr/>
                    <a:lstStyle/>
                    <a:p>
                      <a:pPr marL="0" marR="0" indent="-285750" algn="just" defTabSz="914400" rtl="0" eaLnBrk="1" latinLnBrk="0" hangingPunct="1">
                        <a:lnSpc>
                          <a:spcPct val="115000"/>
                        </a:lnSpc>
                        <a:spcBef>
                          <a:spcPts val="0"/>
                        </a:spcBef>
                        <a:spcAft>
                          <a:spcPts val="1000"/>
                        </a:spcAft>
                      </a:pPr>
                      <a:r>
                        <a:rPr lang="en-US" sz="1600" kern="1200">
                          <a:solidFill>
                            <a:schemeClr val="tx1"/>
                          </a:solidFill>
                          <a:effectLst/>
                          <a:latin typeface="+mn-lt"/>
                          <a:ea typeface="+mn-ea"/>
                          <a:cs typeface="+mn-cs"/>
                        </a:rPr>
                        <a:t>(iv)</a:t>
                      </a:r>
                    </a:p>
                  </a:txBody>
                  <a:tcPr marL="38964" marR="38964" marT="0" marB="0"/>
                </a:tc>
                <a:tc>
                  <a:txBody>
                    <a:bodyPr/>
                    <a:lstStyle/>
                    <a:p>
                      <a:pPr marL="0" marR="0" algn="just" defTabSz="914400" rtl="0" eaLnBrk="1" latinLnBrk="0" hangingPunct="1">
                        <a:lnSpc>
                          <a:spcPct val="115000"/>
                        </a:lnSpc>
                        <a:spcBef>
                          <a:spcPts val="0"/>
                        </a:spcBef>
                        <a:spcAft>
                          <a:spcPts val="1000"/>
                        </a:spcAft>
                      </a:pPr>
                      <a:r>
                        <a:rPr lang="en-US" sz="1600" kern="1200" dirty="0">
                          <a:solidFill>
                            <a:schemeClr val="tx1"/>
                          </a:solidFill>
                          <a:effectLst/>
                          <a:latin typeface="+mn-lt"/>
                          <a:ea typeface="+mn-ea"/>
                          <a:cs typeface="+mn-cs"/>
                        </a:rPr>
                        <a:t>Explore Energy Conservation Options (ENCON) in lighting system.</a:t>
                      </a:r>
                    </a:p>
                  </a:txBody>
                  <a:tcPr marL="38964" marR="38964" marT="0" marB="0"/>
                </a:tc>
              </a:tr>
              <a:tr h="129519">
                <a:tc>
                  <a:txBody>
                    <a:bodyPr/>
                    <a:lstStyle/>
                    <a:p>
                      <a:pPr marL="0" marR="0" indent="-285750" algn="just" defTabSz="914400" rtl="0" eaLnBrk="1" latinLnBrk="0" hangingPunct="1">
                        <a:lnSpc>
                          <a:spcPct val="115000"/>
                        </a:lnSpc>
                        <a:spcBef>
                          <a:spcPts val="0"/>
                        </a:spcBef>
                        <a:spcAft>
                          <a:spcPts val="1000"/>
                        </a:spcAft>
                      </a:pPr>
                      <a:r>
                        <a:rPr lang="en-US" sz="1600" b="1" kern="1200">
                          <a:solidFill>
                            <a:schemeClr val="tx1"/>
                          </a:solidFill>
                          <a:effectLst/>
                          <a:latin typeface="+mn-lt"/>
                          <a:ea typeface="+mn-ea"/>
                          <a:cs typeface="+mn-cs"/>
                        </a:rPr>
                        <a:t>F)</a:t>
                      </a:r>
                    </a:p>
                  </a:txBody>
                  <a:tcPr marL="38964" marR="38964" marT="0" marB="0">
                    <a:solidFill>
                      <a:srgbClr val="CCFF33"/>
                    </a:solidFill>
                  </a:tcPr>
                </a:tc>
                <a:tc>
                  <a:txBody>
                    <a:bodyPr/>
                    <a:lstStyle/>
                    <a:p>
                      <a:pPr marL="0" marR="0" algn="just" defTabSz="914400" rtl="0" eaLnBrk="1" latinLnBrk="0" hangingPunct="1">
                        <a:lnSpc>
                          <a:spcPct val="115000"/>
                        </a:lnSpc>
                        <a:spcBef>
                          <a:spcPts val="0"/>
                        </a:spcBef>
                        <a:spcAft>
                          <a:spcPts val="1000"/>
                        </a:spcAft>
                      </a:pPr>
                      <a:r>
                        <a:rPr lang="en-US" sz="1600" b="1" kern="1200" dirty="0">
                          <a:solidFill>
                            <a:schemeClr val="tx1"/>
                          </a:solidFill>
                          <a:effectLst/>
                          <a:latin typeface="+mn-lt"/>
                          <a:ea typeface="+mn-ea"/>
                          <a:cs typeface="+mn-cs"/>
                        </a:rPr>
                        <a:t>Others</a:t>
                      </a:r>
                    </a:p>
                  </a:txBody>
                  <a:tcPr marL="38964" marR="38964" marT="0" marB="0">
                    <a:solidFill>
                      <a:srgbClr val="CCFF33"/>
                    </a:solidFill>
                  </a:tcPr>
                </a:tc>
              </a:tr>
              <a:tr h="129519">
                <a:tc>
                  <a:txBody>
                    <a:bodyPr/>
                    <a:lstStyle/>
                    <a:p>
                      <a:pPr marL="0" marR="0" indent="-171450" algn="just" defTabSz="914400" rtl="0" eaLnBrk="1" latinLnBrk="0" hangingPunct="1">
                        <a:lnSpc>
                          <a:spcPct val="115000"/>
                        </a:lnSpc>
                        <a:spcBef>
                          <a:spcPts val="0"/>
                        </a:spcBef>
                        <a:spcAft>
                          <a:spcPts val="1000"/>
                        </a:spcAft>
                      </a:pPr>
                      <a:r>
                        <a:rPr lang="en-US" sz="1600" kern="1200">
                          <a:solidFill>
                            <a:schemeClr val="tx1"/>
                          </a:solidFill>
                          <a:effectLst/>
                          <a:latin typeface="+mn-lt"/>
                          <a:ea typeface="+mn-ea"/>
                          <a:cs typeface="+mn-cs"/>
                        </a:rPr>
                        <a:t>(i) </a:t>
                      </a:r>
                    </a:p>
                  </a:txBody>
                  <a:tcPr marL="38964" marR="38964" marT="0" marB="0"/>
                </a:tc>
                <a:tc>
                  <a:txBody>
                    <a:bodyPr/>
                    <a:lstStyle/>
                    <a:p>
                      <a:pPr marL="0" marR="0" algn="just" defTabSz="914400" rtl="0" eaLnBrk="1" latinLnBrk="0" hangingPunct="1">
                        <a:lnSpc>
                          <a:spcPct val="115000"/>
                        </a:lnSpc>
                        <a:spcBef>
                          <a:spcPts val="0"/>
                        </a:spcBef>
                        <a:spcAft>
                          <a:spcPts val="1000"/>
                        </a:spcAft>
                      </a:pPr>
                      <a:r>
                        <a:rPr lang="en-US" sz="1600" kern="1200" dirty="0">
                          <a:solidFill>
                            <a:schemeClr val="tx1"/>
                          </a:solidFill>
                          <a:effectLst/>
                          <a:latin typeface="+mn-lt"/>
                          <a:ea typeface="+mn-ea"/>
                          <a:cs typeface="+mn-cs"/>
                        </a:rPr>
                        <a:t>Assess scope for integrating renewable energy into existing building.</a:t>
                      </a:r>
                    </a:p>
                  </a:txBody>
                  <a:tcPr marL="38964" marR="38964" marT="0" marB="0"/>
                </a:tc>
              </a:tr>
              <a:tr h="129519">
                <a:tc>
                  <a:txBody>
                    <a:bodyPr/>
                    <a:lstStyle/>
                    <a:p>
                      <a:pPr marL="0" marR="0" indent="-171450" algn="just" defTabSz="914400" rtl="0" eaLnBrk="1" latinLnBrk="0" hangingPunct="1">
                        <a:lnSpc>
                          <a:spcPct val="115000"/>
                        </a:lnSpc>
                        <a:spcBef>
                          <a:spcPts val="0"/>
                        </a:spcBef>
                        <a:spcAft>
                          <a:spcPts val="1000"/>
                        </a:spcAft>
                      </a:pPr>
                      <a:r>
                        <a:rPr lang="en-US" sz="1600" kern="1200">
                          <a:solidFill>
                            <a:schemeClr val="tx1"/>
                          </a:solidFill>
                          <a:effectLst/>
                          <a:latin typeface="+mn-lt"/>
                          <a:ea typeface="+mn-ea"/>
                          <a:cs typeface="+mn-cs"/>
                        </a:rPr>
                        <a:t>(ii) </a:t>
                      </a:r>
                    </a:p>
                  </a:txBody>
                  <a:tcPr marL="38964" marR="38964" marT="0" marB="0"/>
                </a:tc>
                <a:tc>
                  <a:txBody>
                    <a:bodyPr/>
                    <a:lstStyle/>
                    <a:p>
                      <a:pPr marL="0" marR="0" algn="just" defTabSz="914400" rtl="0" eaLnBrk="1" latinLnBrk="0" hangingPunct="1">
                        <a:lnSpc>
                          <a:spcPct val="115000"/>
                        </a:lnSpc>
                        <a:spcBef>
                          <a:spcPts val="0"/>
                        </a:spcBef>
                        <a:spcAft>
                          <a:spcPts val="1000"/>
                        </a:spcAft>
                      </a:pPr>
                      <a:r>
                        <a:rPr lang="en-US" sz="1600" kern="1200" dirty="0">
                          <a:solidFill>
                            <a:schemeClr val="tx1"/>
                          </a:solidFill>
                          <a:effectLst/>
                          <a:latin typeface="+mn-lt"/>
                          <a:ea typeface="+mn-ea"/>
                          <a:cs typeface="+mn-cs"/>
                        </a:rPr>
                        <a:t>Cost benefit analysis indicating investment, energy saving, and payback period.</a:t>
                      </a:r>
                    </a:p>
                  </a:txBody>
                  <a:tcPr marL="38964" marR="38964" marT="0" marB="0"/>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995087973"/>
              </p:ext>
            </p:extLst>
          </p:nvPr>
        </p:nvGraphicFramePr>
        <p:xfrm>
          <a:off x="609600" y="1403430"/>
          <a:ext cx="7848600" cy="1438656"/>
        </p:xfrm>
        <a:graphic>
          <a:graphicData uri="http://schemas.openxmlformats.org/drawingml/2006/table">
            <a:tbl>
              <a:tblPr firstRow="1" firstCol="1" bandRow="1">
                <a:tableStyleId>{5940675A-B579-460E-94D1-54222C63F5DA}</a:tableStyleId>
              </a:tblPr>
              <a:tblGrid>
                <a:gridCol w="387416"/>
                <a:gridCol w="7461184"/>
              </a:tblGrid>
              <a:tr h="129519">
                <a:tc>
                  <a:txBody>
                    <a:bodyPr/>
                    <a:lstStyle/>
                    <a:p>
                      <a:pPr marL="285750" marR="0" indent="-285750" algn="just">
                        <a:lnSpc>
                          <a:spcPct val="120000"/>
                        </a:lnSpc>
                        <a:spcBef>
                          <a:spcPts val="0"/>
                        </a:spcBef>
                        <a:spcAft>
                          <a:spcPts val="1000"/>
                        </a:spcAft>
                      </a:pPr>
                      <a:r>
                        <a:rPr lang="en-US" sz="1600" b="1" dirty="0">
                          <a:effectLst/>
                        </a:rPr>
                        <a:t>D)</a:t>
                      </a:r>
                      <a:endParaRPr lang="en-US" sz="1600" b="1" dirty="0">
                        <a:effectLst/>
                        <a:latin typeface="Calibri"/>
                        <a:ea typeface="Calibri"/>
                        <a:cs typeface="Times New Roman"/>
                      </a:endParaRPr>
                    </a:p>
                  </a:txBody>
                  <a:tcPr marL="38964" marR="38964" marT="0" marB="0">
                    <a:solidFill>
                      <a:srgbClr val="CCFF33"/>
                    </a:solidFill>
                  </a:tcPr>
                </a:tc>
                <a:tc>
                  <a:txBody>
                    <a:bodyPr/>
                    <a:lstStyle/>
                    <a:p>
                      <a:pPr marL="0" marR="0" algn="just">
                        <a:lnSpc>
                          <a:spcPct val="120000"/>
                        </a:lnSpc>
                        <a:spcBef>
                          <a:spcPts val="0"/>
                        </a:spcBef>
                        <a:spcAft>
                          <a:spcPts val="1000"/>
                        </a:spcAft>
                      </a:pPr>
                      <a:r>
                        <a:rPr lang="en-US" sz="1600" b="1" dirty="0">
                          <a:effectLst/>
                        </a:rPr>
                        <a:t>Water Pumping Systems</a:t>
                      </a:r>
                      <a:endParaRPr lang="en-US" sz="1600" b="1" dirty="0">
                        <a:effectLst/>
                        <a:latin typeface="Calibri"/>
                        <a:ea typeface="Calibri"/>
                        <a:cs typeface="Times New Roman"/>
                      </a:endParaRPr>
                    </a:p>
                  </a:txBody>
                  <a:tcPr marL="38964" marR="38964" marT="0" marB="0">
                    <a:solidFill>
                      <a:srgbClr val="CCFF33"/>
                    </a:solidFill>
                  </a:tcPr>
                </a:tc>
              </a:tr>
              <a:tr h="129519">
                <a:tc>
                  <a:txBody>
                    <a:bodyPr/>
                    <a:lstStyle/>
                    <a:p>
                      <a:pPr marL="171450" marR="0" indent="-171450" algn="just">
                        <a:lnSpc>
                          <a:spcPct val="120000"/>
                        </a:lnSpc>
                        <a:spcBef>
                          <a:spcPts val="0"/>
                        </a:spcBef>
                        <a:spcAft>
                          <a:spcPts val="1000"/>
                        </a:spcAft>
                      </a:pPr>
                      <a:r>
                        <a:rPr lang="en-US" sz="1600">
                          <a:effectLst/>
                        </a:rPr>
                        <a:t>(i)</a:t>
                      </a:r>
                      <a:endParaRPr lang="en-US" sz="1600">
                        <a:effectLst/>
                        <a:latin typeface="Calibri"/>
                        <a:ea typeface="Calibri"/>
                        <a:cs typeface="Times New Roman"/>
                      </a:endParaRPr>
                    </a:p>
                  </a:txBody>
                  <a:tcPr marL="38964" marR="38964" marT="0" marB="0"/>
                </a:tc>
                <a:tc>
                  <a:txBody>
                    <a:bodyPr/>
                    <a:lstStyle/>
                    <a:p>
                      <a:pPr marL="0" marR="0" algn="just">
                        <a:lnSpc>
                          <a:spcPct val="120000"/>
                        </a:lnSpc>
                        <a:spcBef>
                          <a:spcPts val="0"/>
                        </a:spcBef>
                        <a:spcAft>
                          <a:spcPts val="1000"/>
                        </a:spcAft>
                      </a:pPr>
                      <a:r>
                        <a:rPr lang="en-US" sz="1600" dirty="0">
                          <a:effectLst/>
                        </a:rPr>
                        <a:t>Review water pumping, storage, and distribution systems.</a:t>
                      </a:r>
                      <a:endParaRPr lang="en-US" sz="1600" dirty="0">
                        <a:effectLst/>
                        <a:latin typeface="Calibri"/>
                        <a:ea typeface="Calibri"/>
                        <a:cs typeface="Times New Roman"/>
                      </a:endParaRPr>
                    </a:p>
                  </a:txBody>
                  <a:tcPr marL="38964" marR="38964" marT="0" marB="0"/>
                </a:tc>
              </a:tr>
              <a:tr h="129519">
                <a:tc>
                  <a:txBody>
                    <a:bodyPr/>
                    <a:lstStyle/>
                    <a:p>
                      <a:pPr marL="285750" marR="0" indent="-285750">
                        <a:lnSpc>
                          <a:spcPct val="120000"/>
                        </a:lnSpc>
                        <a:spcBef>
                          <a:spcPts val="0"/>
                        </a:spcBef>
                        <a:spcAft>
                          <a:spcPts val="1000"/>
                        </a:spcAft>
                      </a:pPr>
                      <a:r>
                        <a:rPr lang="en-US" sz="1600">
                          <a:effectLst/>
                        </a:rPr>
                        <a:t>(ii) </a:t>
                      </a:r>
                      <a:endParaRPr lang="en-US" sz="160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1000"/>
                        </a:spcAft>
                      </a:pPr>
                      <a:r>
                        <a:rPr lang="en-US" sz="1600" dirty="0">
                          <a:effectLst/>
                        </a:rPr>
                        <a:t>Conduct water balance studies.</a:t>
                      </a:r>
                      <a:endParaRPr lang="en-US" sz="1600" dirty="0">
                        <a:effectLst/>
                        <a:latin typeface="Calibri"/>
                        <a:ea typeface="Calibri"/>
                        <a:cs typeface="Times New Roman"/>
                      </a:endParaRPr>
                    </a:p>
                  </a:txBody>
                  <a:tcPr marL="38964" marR="38964" marT="0" marB="0"/>
                </a:tc>
              </a:tr>
              <a:tr h="228589">
                <a:tc>
                  <a:txBody>
                    <a:bodyPr/>
                    <a:lstStyle/>
                    <a:p>
                      <a:pPr marL="228600" marR="0" indent="-228600">
                        <a:lnSpc>
                          <a:spcPct val="120000"/>
                        </a:lnSpc>
                        <a:spcBef>
                          <a:spcPts val="0"/>
                        </a:spcBef>
                        <a:spcAft>
                          <a:spcPts val="1000"/>
                        </a:spcAft>
                      </a:pPr>
                      <a:r>
                        <a:rPr lang="en-US" sz="1600" dirty="0">
                          <a:effectLst/>
                        </a:rPr>
                        <a:t>(iii)</a:t>
                      </a:r>
                      <a:endParaRPr lang="en-US" sz="1600" dirty="0">
                        <a:effectLst/>
                        <a:latin typeface="Calibri"/>
                        <a:ea typeface="Calibri"/>
                        <a:cs typeface="Times New Roman"/>
                      </a:endParaRPr>
                    </a:p>
                  </a:txBody>
                  <a:tcPr marL="38964" marR="38964" marT="0" marB="0"/>
                </a:tc>
                <a:tc>
                  <a:txBody>
                    <a:bodyPr/>
                    <a:lstStyle/>
                    <a:p>
                      <a:pPr marL="0" marR="0" algn="just">
                        <a:lnSpc>
                          <a:spcPct val="115000"/>
                        </a:lnSpc>
                        <a:spcBef>
                          <a:spcPts val="0"/>
                        </a:spcBef>
                        <a:spcAft>
                          <a:spcPts val="1000"/>
                        </a:spcAft>
                      </a:pPr>
                      <a:r>
                        <a:rPr lang="en-US" sz="1600" dirty="0">
                          <a:effectLst/>
                        </a:rPr>
                        <a:t>Assess performance of all major water pumps i.e. power consumption versus flow delivered, determination of pump efficiency etc.</a:t>
                      </a:r>
                      <a:endParaRPr lang="en-US" sz="1600" dirty="0">
                        <a:effectLst/>
                        <a:latin typeface="Calibri"/>
                        <a:ea typeface="Calibri"/>
                        <a:cs typeface="Times New Roman"/>
                      </a:endParaRPr>
                    </a:p>
                  </a:txBody>
                  <a:tcPr marL="38964" marR="38964" marT="0" marB="0"/>
                </a:tc>
              </a:tr>
            </a:tbl>
          </a:graphicData>
        </a:graphic>
      </p:graphicFrame>
    </p:spTree>
    <p:extLst>
      <p:ext uri="{BB962C8B-B14F-4D97-AF65-F5344CB8AC3E}">
        <p14:creationId xmlns:p14="http://schemas.microsoft.com/office/powerpoint/2010/main" xmlns="" val="1871931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r>
              <a:rPr lang="en-US" sz="2400" b="1" dirty="0"/>
              <a:t>Step-by-Step Methodology for Detailed Energy Audit</a:t>
            </a:r>
            <a:endParaRPr lang="en-US" sz="2400" dirty="0"/>
          </a:p>
        </p:txBody>
      </p:sp>
      <p:sp>
        <p:nvSpPr>
          <p:cNvPr id="6" name="Content Placeholder 4"/>
          <p:cNvSpPr txBox="1">
            <a:spLocks/>
          </p:cNvSpPr>
          <p:nvPr/>
        </p:nvSpPr>
        <p:spPr>
          <a:xfrm>
            <a:off x="465667" y="63261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N" dirty="0"/>
          </a:p>
        </p:txBody>
      </p:sp>
      <p:sp>
        <p:nvSpPr>
          <p:cNvPr id="8" name="Content Placeholder 7"/>
          <p:cNvSpPr>
            <a:spLocks noGrp="1"/>
          </p:cNvSpPr>
          <p:nvPr>
            <p:ph idx="1"/>
          </p:nvPr>
        </p:nvSpPr>
        <p:spPr>
          <a:xfrm>
            <a:off x="563033" y="1016000"/>
            <a:ext cx="8229600" cy="4525963"/>
          </a:xfrm>
        </p:spPr>
        <p:txBody>
          <a:bodyPr>
            <a:normAutofit/>
          </a:bodyPr>
          <a:lstStyle/>
          <a:p>
            <a:pPr marL="0" indent="0">
              <a:lnSpc>
                <a:spcPct val="90000"/>
              </a:lnSpc>
              <a:buNone/>
            </a:pPr>
            <a:r>
              <a:rPr lang="en-US" sz="2800" b="1" dirty="0"/>
              <a:t>Preparing for the Audit</a:t>
            </a:r>
          </a:p>
          <a:p>
            <a:pPr marL="285750" indent="-285750">
              <a:lnSpc>
                <a:spcPct val="150000"/>
              </a:lnSpc>
            </a:pPr>
            <a:r>
              <a:rPr lang="en-US" sz="2400" dirty="0" smtClean="0"/>
              <a:t>Total </a:t>
            </a:r>
            <a:r>
              <a:rPr lang="en-US" sz="2400" dirty="0"/>
              <a:t>time for audit</a:t>
            </a:r>
          </a:p>
          <a:p>
            <a:pPr marL="285750" indent="-285750">
              <a:lnSpc>
                <a:spcPct val="150000"/>
              </a:lnSpc>
            </a:pPr>
            <a:r>
              <a:rPr lang="en-US" sz="2400" dirty="0"/>
              <a:t>Audit team </a:t>
            </a:r>
          </a:p>
          <a:p>
            <a:pPr marL="285750" indent="-285750">
              <a:lnSpc>
                <a:spcPct val="150000"/>
              </a:lnSpc>
            </a:pPr>
            <a:r>
              <a:rPr lang="en-US" sz="2400" dirty="0"/>
              <a:t>Energy Audit instruments</a:t>
            </a:r>
          </a:p>
          <a:p>
            <a:endParaRPr lang="en-IN" dirty="0"/>
          </a:p>
        </p:txBody>
      </p:sp>
    </p:spTree>
    <p:extLst>
      <p:ext uri="{BB962C8B-B14F-4D97-AF65-F5344CB8AC3E}">
        <p14:creationId xmlns:p14="http://schemas.microsoft.com/office/powerpoint/2010/main" xmlns="" val="3304034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43085"/>
            <a:ext cx="7924800" cy="3508653"/>
          </a:xfrm>
          <a:prstGeom prst="rect">
            <a:avLst/>
          </a:prstGeom>
          <a:noFill/>
        </p:spPr>
        <p:txBody>
          <a:bodyPr wrap="square" rtlCol="0">
            <a:spAutoFit/>
          </a:bodyPr>
          <a:lstStyle/>
          <a:p>
            <a:pPr marL="342900" indent="-342900">
              <a:spcAft>
                <a:spcPts val="600"/>
              </a:spcAft>
              <a:buFont typeface="Arial" pitchFamily="34" charset="0"/>
              <a:buChar char="•"/>
            </a:pPr>
            <a:r>
              <a:rPr lang="en-US" sz="2400" dirty="0" smtClean="0"/>
              <a:t>Get common </a:t>
            </a:r>
            <a:r>
              <a:rPr lang="en-US" sz="2400" dirty="0"/>
              <a:t>understanding of client and </a:t>
            </a:r>
            <a:r>
              <a:rPr lang="en-US" sz="2400" dirty="0" smtClean="0"/>
              <a:t>auditor </a:t>
            </a:r>
            <a:endParaRPr lang="en-US" sz="2400" dirty="0"/>
          </a:p>
          <a:p>
            <a:pPr marL="342900" lvl="0" indent="-342900">
              <a:spcAft>
                <a:spcPts val="600"/>
              </a:spcAft>
              <a:buFont typeface="Arial" pitchFamily="34" charset="0"/>
              <a:buChar char="•"/>
            </a:pPr>
            <a:r>
              <a:rPr lang="en-US" sz="2400" dirty="0" smtClean="0"/>
              <a:t>Clarify goals of energy audit and output expected</a:t>
            </a:r>
          </a:p>
          <a:p>
            <a:pPr marL="342900" lvl="0" indent="-342900">
              <a:spcAft>
                <a:spcPts val="600"/>
              </a:spcAft>
              <a:buFont typeface="Arial" pitchFamily="34" charset="0"/>
              <a:buChar char="•"/>
            </a:pPr>
            <a:r>
              <a:rPr lang="en-US" sz="2400" dirty="0" smtClean="0"/>
              <a:t>Discuss economic guidelines associated with energy audit recommendations</a:t>
            </a:r>
          </a:p>
          <a:p>
            <a:pPr marL="342900" lvl="0" indent="-342900">
              <a:spcAft>
                <a:spcPts val="600"/>
              </a:spcAft>
              <a:buFont typeface="Arial" pitchFamily="34" charset="0"/>
              <a:buChar char="•"/>
            </a:pPr>
            <a:r>
              <a:rPr lang="en-US" sz="2400" dirty="0" smtClean="0"/>
              <a:t>Get facility layout/plan</a:t>
            </a:r>
          </a:p>
          <a:p>
            <a:pPr marL="342900" lvl="0" indent="-342900">
              <a:spcAft>
                <a:spcPts val="600"/>
              </a:spcAft>
              <a:buFont typeface="Arial" pitchFamily="34" charset="0"/>
              <a:buChar char="•"/>
            </a:pPr>
            <a:r>
              <a:rPr lang="en-US" sz="2400" dirty="0" smtClean="0"/>
              <a:t>Create </a:t>
            </a:r>
            <a:r>
              <a:rPr lang="en-US" sz="2400" dirty="0"/>
              <a:t>awareness through </a:t>
            </a:r>
            <a:r>
              <a:rPr lang="en-US" sz="2400" dirty="0" smtClean="0"/>
              <a:t>meeting/</a:t>
            </a:r>
            <a:r>
              <a:rPr lang="en-US" sz="2400" dirty="0" err="1" smtClean="0"/>
              <a:t>programme</a:t>
            </a:r>
            <a:endParaRPr lang="en-US" sz="2400" dirty="0" smtClean="0"/>
          </a:p>
          <a:p>
            <a:pPr marL="342900" lvl="0" indent="-342900">
              <a:spcAft>
                <a:spcPts val="600"/>
              </a:spcAft>
              <a:buFont typeface="Arial" pitchFamily="34" charset="0"/>
              <a:buChar char="•"/>
            </a:pPr>
            <a:r>
              <a:rPr lang="en-US" sz="2400" dirty="0" smtClean="0"/>
              <a:t>Get briefed on SAFETY</a:t>
            </a:r>
            <a:endParaRPr lang="en-US" sz="2400" dirty="0"/>
          </a:p>
          <a:p>
            <a:pPr>
              <a:spcAft>
                <a:spcPts val="600"/>
              </a:spcAft>
            </a:pPr>
            <a:endParaRPr lang="en-US" sz="2400" dirty="0"/>
          </a:p>
        </p:txBody>
      </p:sp>
      <p:sp>
        <p:nvSpPr>
          <p:cNvPr id="3" name="TextBox 2"/>
          <p:cNvSpPr txBox="1"/>
          <p:nvPr/>
        </p:nvSpPr>
        <p:spPr>
          <a:xfrm>
            <a:off x="609600" y="344755"/>
            <a:ext cx="7772400" cy="523220"/>
          </a:xfrm>
          <a:prstGeom prst="rect">
            <a:avLst/>
          </a:prstGeom>
          <a:noFill/>
        </p:spPr>
        <p:txBody>
          <a:bodyPr wrap="square" rtlCol="0">
            <a:spAutoFit/>
          </a:bodyPr>
          <a:lstStyle/>
          <a:p>
            <a:r>
              <a:rPr lang="en-US" sz="2800" b="1" dirty="0" smtClean="0"/>
              <a:t>Opening Meeting</a:t>
            </a:r>
            <a:endParaRPr lang="en-US" sz="2800" b="1" dirty="0"/>
          </a:p>
        </p:txBody>
      </p:sp>
    </p:spTree>
    <p:extLst>
      <p:ext uri="{BB962C8B-B14F-4D97-AF65-F5344CB8AC3E}">
        <p14:creationId xmlns:p14="http://schemas.microsoft.com/office/powerpoint/2010/main" xmlns="" val="2706476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r>
              <a:rPr lang="en-US" sz="2400" b="1" dirty="0"/>
              <a:t>Step-by-Step Methodology for Detailed Energy Audit</a:t>
            </a:r>
            <a:endParaRPr lang="en-US" sz="2400" dirty="0"/>
          </a:p>
        </p:txBody>
      </p:sp>
      <p:sp>
        <p:nvSpPr>
          <p:cNvPr id="6" name="Content Placeholder 4"/>
          <p:cNvSpPr txBox="1">
            <a:spLocks/>
          </p:cNvSpPr>
          <p:nvPr/>
        </p:nvSpPr>
        <p:spPr>
          <a:xfrm>
            <a:off x="465667" y="63261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N" dirty="0"/>
          </a:p>
        </p:txBody>
      </p:sp>
      <p:sp>
        <p:nvSpPr>
          <p:cNvPr id="8" name="Content Placeholder 7"/>
          <p:cNvSpPr>
            <a:spLocks noGrp="1"/>
          </p:cNvSpPr>
          <p:nvPr>
            <p:ph idx="1"/>
          </p:nvPr>
        </p:nvSpPr>
        <p:spPr>
          <a:xfrm>
            <a:off x="563033" y="1016000"/>
            <a:ext cx="8229600" cy="4525963"/>
          </a:xfrm>
        </p:spPr>
        <p:txBody>
          <a:bodyPr>
            <a:normAutofit lnSpcReduction="10000"/>
          </a:bodyPr>
          <a:lstStyle/>
          <a:p>
            <a:pPr marL="0" indent="0">
              <a:lnSpc>
                <a:spcPct val="90000"/>
              </a:lnSpc>
              <a:buNone/>
            </a:pPr>
            <a:r>
              <a:rPr lang="en-US" sz="2800" b="1" dirty="0"/>
              <a:t>Preparing for the Audit</a:t>
            </a:r>
          </a:p>
          <a:p>
            <a:pPr marL="285750" indent="-285750">
              <a:lnSpc>
                <a:spcPct val="150000"/>
              </a:lnSpc>
            </a:pPr>
            <a:r>
              <a:rPr lang="en-US" sz="2400" dirty="0" smtClean="0"/>
              <a:t>Estimate total </a:t>
            </a:r>
            <a:r>
              <a:rPr lang="en-US" sz="2400" dirty="0"/>
              <a:t>time for audit</a:t>
            </a:r>
          </a:p>
          <a:p>
            <a:pPr marL="285750" indent="-285750">
              <a:lnSpc>
                <a:spcPct val="150000"/>
              </a:lnSpc>
            </a:pPr>
            <a:r>
              <a:rPr lang="en-US" sz="2400" dirty="0" smtClean="0"/>
              <a:t>Identify Audit </a:t>
            </a:r>
            <a:r>
              <a:rPr lang="en-US" sz="2400" dirty="0"/>
              <a:t>team </a:t>
            </a:r>
          </a:p>
          <a:p>
            <a:pPr marL="285750" indent="-285750">
              <a:lnSpc>
                <a:spcPct val="150000"/>
              </a:lnSpc>
            </a:pPr>
            <a:r>
              <a:rPr lang="en-US" sz="2400" dirty="0" smtClean="0"/>
              <a:t>Mobilize Energy </a:t>
            </a:r>
            <a:r>
              <a:rPr lang="en-US" sz="2400" dirty="0"/>
              <a:t>Audit instruments</a:t>
            </a:r>
          </a:p>
          <a:p>
            <a:pPr marL="285750" indent="-285750">
              <a:lnSpc>
                <a:spcPct val="150000"/>
              </a:lnSpc>
            </a:pPr>
            <a:r>
              <a:rPr lang="en-US" sz="2400" dirty="0" smtClean="0"/>
              <a:t>Call for Opening </a:t>
            </a:r>
            <a:r>
              <a:rPr lang="en-US" sz="2400" dirty="0"/>
              <a:t>Meeting  </a:t>
            </a:r>
            <a:r>
              <a:rPr lang="en-US" sz="2400" dirty="0" smtClean="0"/>
              <a:t>(common understanding of client and auditor) </a:t>
            </a:r>
            <a:endParaRPr lang="en-US" sz="2400" dirty="0"/>
          </a:p>
          <a:p>
            <a:pPr marL="285750" indent="-285750">
              <a:lnSpc>
                <a:spcPct val="150000"/>
              </a:lnSpc>
            </a:pPr>
            <a:r>
              <a:rPr lang="en-US" sz="2400" dirty="0" smtClean="0"/>
              <a:t>Get facility </a:t>
            </a:r>
            <a:r>
              <a:rPr lang="en-US" sz="2400" dirty="0"/>
              <a:t>layout or plan  </a:t>
            </a:r>
          </a:p>
          <a:p>
            <a:pPr marL="285750" indent="-285750">
              <a:lnSpc>
                <a:spcPct val="150000"/>
              </a:lnSpc>
            </a:pPr>
            <a:r>
              <a:rPr lang="en-US" sz="2400" dirty="0" smtClean="0"/>
              <a:t>Get briefed on SAFETY </a:t>
            </a:r>
            <a:endParaRPr lang="en-IN" dirty="0"/>
          </a:p>
        </p:txBody>
      </p:sp>
    </p:spTree>
    <p:extLst>
      <p:ext uri="{BB962C8B-B14F-4D97-AF65-F5344CB8AC3E}">
        <p14:creationId xmlns:p14="http://schemas.microsoft.com/office/powerpoint/2010/main" xmlns="" val="329334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990600"/>
          </a:xfrm>
          <a:solidFill>
            <a:srgbClr val="0066FF"/>
          </a:solidFill>
        </p:spPr>
        <p:txBody>
          <a:bodyPr>
            <a:normAutofit fontScale="90000"/>
          </a:bodyPr>
          <a:lstStyle/>
          <a:p>
            <a:pPr algn="ctr" eaLnBrk="1" hangingPunct="1"/>
            <a:r>
              <a:rPr lang="en-US" dirty="0" smtClean="0">
                <a:solidFill>
                  <a:schemeClr val="bg1"/>
                </a:solidFill>
                <a:latin typeface="Verdana" pitchFamily="34" charset="0"/>
              </a:rPr>
              <a:t/>
            </a:r>
            <a:br>
              <a:rPr lang="en-US" dirty="0" smtClean="0">
                <a:solidFill>
                  <a:schemeClr val="bg1"/>
                </a:solidFill>
                <a:latin typeface="Verdana" pitchFamily="34" charset="0"/>
              </a:rPr>
            </a:br>
            <a:r>
              <a:rPr lang="en-US" b="1" dirty="0"/>
              <a:t>Safety Considerations</a:t>
            </a:r>
            <a:br>
              <a:rPr lang="en-US" b="1" dirty="0"/>
            </a:br>
            <a:endParaRPr lang="en-US" b="1" dirty="0"/>
          </a:p>
        </p:txBody>
      </p:sp>
      <p:sp>
        <p:nvSpPr>
          <p:cNvPr id="13315" name="Rectangle 3"/>
          <p:cNvSpPr>
            <a:spLocks noGrp="1" noChangeArrowheads="1"/>
          </p:cNvSpPr>
          <p:nvPr>
            <p:ph type="body" idx="1"/>
          </p:nvPr>
        </p:nvSpPr>
        <p:spPr>
          <a:xfrm>
            <a:off x="152400" y="1219200"/>
            <a:ext cx="8763000" cy="5257800"/>
          </a:xfrm>
        </p:spPr>
        <p:txBody>
          <a:bodyPr>
            <a:normAutofit/>
          </a:bodyPr>
          <a:lstStyle/>
          <a:p>
            <a:pPr marL="285750" indent="-285750">
              <a:lnSpc>
                <a:spcPct val="150000"/>
              </a:lnSpc>
            </a:pPr>
            <a:r>
              <a:rPr lang="en-US" sz="2400" dirty="0" smtClean="0"/>
              <a:t>Audit team </a:t>
            </a:r>
            <a:r>
              <a:rPr lang="en-US" sz="2400" dirty="0"/>
              <a:t>should be thoroughly briefed on safety equipment and procedures </a:t>
            </a:r>
          </a:p>
          <a:p>
            <a:pPr marL="285750" indent="-285750">
              <a:lnSpc>
                <a:spcPct val="150000"/>
              </a:lnSpc>
            </a:pPr>
            <a:r>
              <a:rPr lang="en-US" sz="2400" dirty="0" smtClean="0"/>
              <a:t>Adequate </a:t>
            </a:r>
            <a:r>
              <a:rPr lang="en-US" sz="2400" dirty="0"/>
              <a:t>safety equipment should be worn at all appropriate times. </a:t>
            </a:r>
          </a:p>
          <a:p>
            <a:pPr marL="285750" indent="-285750">
              <a:lnSpc>
                <a:spcPct val="150000"/>
              </a:lnSpc>
            </a:pPr>
            <a:r>
              <a:rPr lang="en-US" sz="2400" dirty="0" smtClean="0"/>
              <a:t>Auditors </a:t>
            </a:r>
            <a:r>
              <a:rPr lang="en-US" sz="2400" dirty="0"/>
              <a:t>should be extremely careful making any measurements on electrical systems/on high temperature devices.</a:t>
            </a:r>
          </a:p>
        </p:txBody>
      </p:sp>
    </p:spTree>
    <p:extLst>
      <p:ext uri="{BB962C8B-B14F-4D97-AF65-F5344CB8AC3E}">
        <p14:creationId xmlns:p14="http://schemas.microsoft.com/office/powerpoint/2010/main" xmlns="" val="913072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r>
              <a:rPr lang="en-US" sz="2400" b="1" dirty="0"/>
              <a:t>Step-by-Step Methodology for Detailed Energy Audit</a:t>
            </a:r>
            <a:endParaRPr lang="en-US" sz="2400" dirty="0"/>
          </a:p>
        </p:txBody>
      </p:sp>
      <p:sp>
        <p:nvSpPr>
          <p:cNvPr id="6" name="Content Placeholder 4"/>
          <p:cNvSpPr txBox="1">
            <a:spLocks/>
          </p:cNvSpPr>
          <p:nvPr/>
        </p:nvSpPr>
        <p:spPr>
          <a:xfrm>
            <a:off x="465667" y="63261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N" dirty="0"/>
          </a:p>
        </p:txBody>
      </p:sp>
      <p:sp>
        <p:nvSpPr>
          <p:cNvPr id="8" name="Content Placeholder 7"/>
          <p:cNvSpPr>
            <a:spLocks noGrp="1"/>
          </p:cNvSpPr>
          <p:nvPr>
            <p:ph idx="1"/>
          </p:nvPr>
        </p:nvSpPr>
        <p:spPr>
          <a:xfrm>
            <a:off x="563033" y="1016000"/>
            <a:ext cx="8229600" cy="4525963"/>
          </a:xfrm>
        </p:spPr>
        <p:txBody>
          <a:bodyPr>
            <a:normAutofit/>
          </a:bodyPr>
          <a:lstStyle/>
          <a:p>
            <a:pPr marL="0" indent="0">
              <a:lnSpc>
                <a:spcPct val="90000"/>
              </a:lnSpc>
              <a:buNone/>
            </a:pPr>
            <a:r>
              <a:rPr lang="en-US" sz="2800" b="1" dirty="0" smtClean="0"/>
              <a:t>Executing the Audit</a:t>
            </a:r>
          </a:p>
          <a:p>
            <a:r>
              <a:rPr lang="en-US" sz="2400" dirty="0" smtClean="0"/>
              <a:t>Walk-through visit</a:t>
            </a:r>
          </a:p>
          <a:p>
            <a:pPr lvl="0"/>
            <a:r>
              <a:rPr lang="en-US" sz="2400" dirty="0" smtClean="0"/>
              <a:t>Know the plant (process </a:t>
            </a:r>
            <a:r>
              <a:rPr lang="en-US" sz="2400" dirty="0"/>
              <a:t>activities, current operating practices, metering, monitoring and energy reporting </a:t>
            </a:r>
            <a:r>
              <a:rPr lang="en-US" sz="2400" dirty="0" smtClean="0"/>
              <a:t>system)</a:t>
            </a:r>
          </a:p>
          <a:p>
            <a:pPr lvl="0"/>
            <a:r>
              <a:rPr lang="en-US" sz="2400" dirty="0" smtClean="0"/>
              <a:t>Interview key personnel</a:t>
            </a:r>
          </a:p>
          <a:p>
            <a:pPr lvl="0"/>
            <a:r>
              <a:rPr lang="en-US" sz="2400" dirty="0" smtClean="0"/>
              <a:t>Draw broad process flow diagram</a:t>
            </a:r>
          </a:p>
          <a:p>
            <a:pPr lvl="0"/>
            <a:r>
              <a:rPr lang="en-US" sz="2400" dirty="0" smtClean="0"/>
              <a:t>Draw broad electrical utility diagram</a:t>
            </a:r>
          </a:p>
          <a:p>
            <a:pPr lvl="0"/>
            <a:r>
              <a:rPr lang="en-US" sz="2400" dirty="0" smtClean="0"/>
              <a:t>Prepare fine-tuned questionnaire for each department</a:t>
            </a:r>
          </a:p>
          <a:p>
            <a:pPr lvl="0"/>
            <a:endParaRPr lang="en-US" sz="2400" dirty="0" smtClean="0"/>
          </a:p>
          <a:p>
            <a:pPr lvl="0"/>
            <a:endParaRPr lang="en-US" sz="2400" dirty="0" smtClean="0"/>
          </a:p>
          <a:p>
            <a:pPr lvl="0"/>
            <a:endParaRPr lang="en-US" sz="2400" dirty="0" smtClean="0"/>
          </a:p>
          <a:p>
            <a:pPr lvl="0"/>
            <a:endParaRPr lang="en-US" sz="2400" dirty="0"/>
          </a:p>
          <a:p>
            <a:endParaRPr lang="en-IN" sz="2400" dirty="0"/>
          </a:p>
        </p:txBody>
      </p:sp>
    </p:spTree>
    <p:extLst>
      <p:ext uri="{BB962C8B-B14F-4D97-AF65-F5344CB8AC3E}">
        <p14:creationId xmlns:p14="http://schemas.microsoft.com/office/powerpoint/2010/main" xmlns="" val="346815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1225689"/>
            <a:ext cx="5334000" cy="3416320"/>
          </a:xfrm>
          <a:prstGeom prst="rect">
            <a:avLst/>
          </a:prstGeom>
          <a:noFill/>
        </p:spPr>
        <p:txBody>
          <a:bodyPr wrap="square" rtlCol="0">
            <a:spAutoFit/>
          </a:bodyPr>
          <a:lstStyle/>
          <a:p>
            <a:pPr marL="342900" lvl="0" indent="-342900">
              <a:spcAft>
                <a:spcPts val="600"/>
              </a:spcAft>
              <a:buFont typeface="Arial" pitchFamily="34" charset="0"/>
              <a:buChar char="•"/>
            </a:pPr>
            <a:r>
              <a:rPr lang="en-US" sz="2400" dirty="0" smtClean="0"/>
              <a:t>Key process steps</a:t>
            </a:r>
          </a:p>
          <a:p>
            <a:pPr marL="342900" lvl="0" indent="-342900">
              <a:spcAft>
                <a:spcPts val="600"/>
              </a:spcAft>
              <a:buFont typeface="Arial" pitchFamily="34" charset="0"/>
              <a:buChar char="•"/>
            </a:pPr>
            <a:r>
              <a:rPr lang="en-US" sz="2400" dirty="0" smtClean="0"/>
              <a:t>Inputs and outputs at each  process step</a:t>
            </a:r>
          </a:p>
          <a:p>
            <a:pPr marL="342900" lvl="0" indent="-342900">
              <a:spcAft>
                <a:spcPts val="600"/>
              </a:spcAft>
              <a:buFont typeface="Arial" pitchFamily="34" charset="0"/>
              <a:buChar char="•"/>
            </a:pPr>
            <a:r>
              <a:rPr lang="en-US" sz="2400" dirty="0" smtClean="0"/>
              <a:t>Sources of energy and other wastes at each step </a:t>
            </a:r>
          </a:p>
          <a:p>
            <a:pPr marL="342900" lvl="0" indent="-342900">
              <a:spcAft>
                <a:spcPts val="600"/>
              </a:spcAft>
              <a:buFont typeface="Arial" pitchFamily="34" charset="0"/>
              <a:buChar char="•"/>
            </a:pPr>
            <a:r>
              <a:rPr lang="en-US" sz="2400" dirty="0" smtClean="0"/>
              <a:t>Existing drawings, shop floor walk-through for  preparing flow chart</a:t>
            </a:r>
          </a:p>
          <a:p>
            <a:pPr marL="342900" lvl="0" indent="-342900">
              <a:buFont typeface="Arial" pitchFamily="34" charset="0"/>
              <a:buChar char="•"/>
            </a:pPr>
            <a:endParaRPr lang="en-US" sz="2800" dirty="0"/>
          </a:p>
        </p:txBody>
      </p:sp>
      <p:sp>
        <p:nvSpPr>
          <p:cNvPr id="3" name="TextBox 2"/>
          <p:cNvSpPr txBox="1"/>
          <p:nvPr/>
        </p:nvSpPr>
        <p:spPr>
          <a:xfrm>
            <a:off x="609600" y="344755"/>
            <a:ext cx="7772400" cy="523220"/>
          </a:xfrm>
          <a:prstGeom prst="rect">
            <a:avLst/>
          </a:prstGeom>
          <a:noFill/>
        </p:spPr>
        <p:txBody>
          <a:bodyPr wrap="square" rtlCol="0">
            <a:spAutoFit/>
          </a:bodyPr>
          <a:lstStyle/>
          <a:p>
            <a:r>
              <a:rPr lang="en-US" sz="2800" b="1" i="1" dirty="0" smtClean="0"/>
              <a:t>Process flow diagram</a:t>
            </a:r>
            <a:endParaRPr lang="en-US" sz="2800" b="1" dirty="0"/>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xmlns="">
                  <a14:imgLayer r:embed="rId3">
                    <a14:imgEffect>
                      <a14:colorTemperature colorTemp="4700"/>
                    </a14:imgEffect>
                    <a14:imgEffect>
                      <a14:saturation sat="0"/>
                    </a14:imgEffect>
                  </a14:imgLayer>
                </a14:imgProps>
              </a:ext>
            </a:extLst>
          </a:blip>
          <a:stretch>
            <a:fillRect/>
          </a:stretch>
        </p:blipFill>
        <p:spPr>
          <a:xfrm>
            <a:off x="1066800" y="1371600"/>
            <a:ext cx="1524000" cy="2743200"/>
          </a:xfrm>
          <a:prstGeom prst="rect">
            <a:avLst/>
          </a:prstGeom>
          <a:solidFill>
            <a:schemeClr val="accent1"/>
          </a:solidFill>
        </p:spPr>
      </p:pic>
    </p:spTree>
    <p:extLst>
      <p:ext uri="{BB962C8B-B14F-4D97-AF65-F5344CB8AC3E}">
        <p14:creationId xmlns:p14="http://schemas.microsoft.com/office/powerpoint/2010/main" xmlns="" val="901982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0"/>
            <a:ext cx="8229600" cy="609600"/>
          </a:xfrm>
          <a:noFill/>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pPr eaLnBrk="1" hangingPunct="1"/>
            <a:r>
              <a:rPr lang="en-US" sz="3200" smtClean="0"/>
              <a:t>Process Flow Diagram Spinning Mils</a:t>
            </a:r>
          </a:p>
        </p:txBody>
      </p:sp>
      <p:sp>
        <p:nvSpPr>
          <p:cNvPr id="17411" name="Freeform 3"/>
          <p:cNvSpPr>
            <a:spLocks/>
          </p:cNvSpPr>
          <p:nvPr/>
        </p:nvSpPr>
        <p:spPr bwMode="auto">
          <a:xfrm>
            <a:off x="522288" y="1066800"/>
            <a:ext cx="1841500" cy="1068388"/>
          </a:xfrm>
          <a:custGeom>
            <a:avLst/>
            <a:gdLst>
              <a:gd name="T0" fmla="*/ 250825 w 1160"/>
              <a:gd name="T1" fmla="*/ 0 h 673"/>
              <a:gd name="T2" fmla="*/ 1601788 w 1160"/>
              <a:gd name="T3" fmla="*/ 0 h 673"/>
              <a:gd name="T4" fmla="*/ 1643063 w 1160"/>
              <a:gd name="T5" fmla="*/ 17463 h 673"/>
              <a:gd name="T6" fmla="*/ 1681163 w 1160"/>
              <a:gd name="T7" fmla="*/ 41275 h 673"/>
              <a:gd name="T8" fmla="*/ 1716088 w 1160"/>
              <a:gd name="T9" fmla="*/ 80963 h 673"/>
              <a:gd name="T10" fmla="*/ 1751013 w 1160"/>
              <a:gd name="T11" fmla="*/ 128588 h 673"/>
              <a:gd name="T12" fmla="*/ 1782763 w 1160"/>
              <a:gd name="T13" fmla="*/ 198438 h 673"/>
              <a:gd name="T14" fmla="*/ 1804988 w 1160"/>
              <a:gd name="T15" fmla="*/ 268288 h 673"/>
              <a:gd name="T16" fmla="*/ 1820863 w 1160"/>
              <a:gd name="T17" fmla="*/ 344488 h 673"/>
              <a:gd name="T18" fmla="*/ 1833563 w 1160"/>
              <a:gd name="T19" fmla="*/ 419100 h 673"/>
              <a:gd name="T20" fmla="*/ 1839913 w 1160"/>
              <a:gd name="T21" fmla="*/ 484188 h 673"/>
              <a:gd name="T22" fmla="*/ 1839913 w 1160"/>
              <a:gd name="T23" fmla="*/ 557213 h 673"/>
              <a:gd name="T24" fmla="*/ 1833563 w 1160"/>
              <a:gd name="T25" fmla="*/ 641350 h 673"/>
              <a:gd name="T26" fmla="*/ 1824038 w 1160"/>
              <a:gd name="T27" fmla="*/ 711200 h 673"/>
              <a:gd name="T28" fmla="*/ 1808163 w 1160"/>
              <a:gd name="T29" fmla="*/ 787400 h 673"/>
              <a:gd name="T30" fmla="*/ 1785938 w 1160"/>
              <a:gd name="T31" fmla="*/ 860425 h 673"/>
              <a:gd name="T32" fmla="*/ 1763713 w 1160"/>
              <a:gd name="T33" fmla="*/ 912813 h 673"/>
              <a:gd name="T34" fmla="*/ 1731963 w 1160"/>
              <a:gd name="T35" fmla="*/ 969963 h 673"/>
              <a:gd name="T36" fmla="*/ 1697038 w 1160"/>
              <a:gd name="T37" fmla="*/ 1011238 h 673"/>
              <a:gd name="T38" fmla="*/ 1674813 w 1160"/>
              <a:gd name="T39" fmla="*/ 1031875 h 673"/>
              <a:gd name="T40" fmla="*/ 1639888 w 1160"/>
              <a:gd name="T41" fmla="*/ 1052513 h 673"/>
              <a:gd name="T42" fmla="*/ 1598613 w 1160"/>
              <a:gd name="T43" fmla="*/ 1066800 h 673"/>
              <a:gd name="T44" fmla="*/ 231775 w 1160"/>
              <a:gd name="T45" fmla="*/ 1066800 h 673"/>
              <a:gd name="T46" fmla="*/ 196850 w 1160"/>
              <a:gd name="T47" fmla="*/ 1055688 h 673"/>
              <a:gd name="T48" fmla="*/ 158750 w 1160"/>
              <a:gd name="T49" fmla="*/ 1031875 h 673"/>
              <a:gd name="T50" fmla="*/ 107950 w 1160"/>
              <a:gd name="T51" fmla="*/ 973138 h 673"/>
              <a:gd name="T52" fmla="*/ 136525 w 1160"/>
              <a:gd name="T53" fmla="*/ 1008063 h 673"/>
              <a:gd name="T54" fmla="*/ 88900 w 1160"/>
              <a:gd name="T55" fmla="*/ 944563 h 673"/>
              <a:gd name="T56" fmla="*/ 66675 w 1160"/>
              <a:gd name="T57" fmla="*/ 895350 h 673"/>
              <a:gd name="T58" fmla="*/ 44450 w 1160"/>
              <a:gd name="T59" fmla="*/ 833438 h 673"/>
              <a:gd name="T60" fmla="*/ 25400 w 1160"/>
              <a:gd name="T61" fmla="*/ 763588 h 673"/>
              <a:gd name="T62" fmla="*/ 6350 w 1160"/>
              <a:gd name="T63" fmla="*/ 690563 h 673"/>
              <a:gd name="T64" fmla="*/ 0 w 1160"/>
              <a:gd name="T65" fmla="*/ 603250 h 673"/>
              <a:gd name="T66" fmla="*/ 0 w 1160"/>
              <a:gd name="T67" fmla="*/ 530225 h 673"/>
              <a:gd name="T68" fmla="*/ 0 w 1160"/>
              <a:gd name="T69" fmla="*/ 431800 h 673"/>
              <a:gd name="T70" fmla="*/ 9525 w 1160"/>
              <a:gd name="T71" fmla="*/ 361950 h 673"/>
              <a:gd name="T72" fmla="*/ 25400 w 1160"/>
              <a:gd name="T73" fmla="*/ 300038 h 673"/>
              <a:gd name="T74" fmla="*/ 44450 w 1160"/>
              <a:gd name="T75" fmla="*/ 227013 h 673"/>
              <a:gd name="T76" fmla="*/ 69850 w 1160"/>
              <a:gd name="T77" fmla="*/ 166688 h 673"/>
              <a:gd name="T78" fmla="*/ 104775 w 1160"/>
              <a:gd name="T79" fmla="*/ 111125 h 673"/>
              <a:gd name="T80" fmla="*/ 133350 w 1160"/>
              <a:gd name="T81" fmla="*/ 69850 h 673"/>
              <a:gd name="T82" fmla="*/ 161925 w 1160"/>
              <a:gd name="T83" fmla="*/ 41275 h 673"/>
              <a:gd name="T84" fmla="*/ 200025 w 1160"/>
              <a:gd name="T85" fmla="*/ 17463 h 673"/>
              <a:gd name="T86" fmla="*/ 250825 w 1160"/>
              <a:gd name="T87" fmla="*/ 0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60" h="673">
                <a:moveTo>
                  <a:pt x="158" y="0"/>
                </a:moveTo>
                <a:lnTo>
                  <a:pt x="1009" y="0"/>
                </a:lnTo>
                <a:lnTo>
                  <a:pt x="1035" y="11"/>
                </a:lnTo>
                <a:lnTo>
                  <a:pt x="1059" y="26"/>
                </a:lnTo>
                <a:lnTo>
                  <a:pt x="1081" y="51"/>
                </a:lnTo>
                <a:lnTo>
                  <a:pt x="1103" y="81"/>
                </a:lnTo>
                <a:lnTo>
                  <a:pt x="1123" y="125"/>
                </a:lnTo>
                <a:lnTo>
                  <a:pt x="1137" y="169"/>
                </a:lnTo>
                <a:lnTo>
                  <a:pt x="1147" y="217"/>
                </a:lnTo>
                <a:lnTo>
                  <a:pt x="1155" y="264"/>
                </a:lnTo>
                <a:lnTo>
                  <a:pt x="1159" y="305"/>
                </a:lnTo>
                <a:lnTo>
                  <a:pt x="1159" y="351"/>
                </a:lnTo>
                <a:lnTo>
                  <a:pt x="1155" y="404"/>
                </a:lnTo>
                <a:lnTo>
                  <a:pt x="1149" y="448"/>
                </a:lnTo>
                <a:lnTo>
                  <a:pt x="1139" y="496"/>
                </a:lnTo>
                <a:lnTo>
                  <a:pt x="1125" y="542"/>
                </a:lnTo>
                <a:lnTo>
                  <a:pt x="1111" y="575"/>
                </a:lnTo>
                <a:lnTo>
                  <a:pt x="1091" y="611"/>
                </a:lnTo>
                <a:lnTo>
                  <a:pt x="1069" y="637"/>
                </a:lnTo>
                <a:lnTo>
                  <a:pt x="1055" y="650"/>
                </a:lnTo>
                <a:lnTo>
                  <a:pt x="1033" y="663"/>
                </a:lnTo>
                <a:lnTo>
                  <a:pt x="1007" y="672"/>
                </a:lnTo>
                <a:lnTo>
                  <a:pt x="146" y="672"/>
                </a:lnTo>
                <a:lnTo>
                  <a:pt x="124" y="665"/>
                </a:lnTo>
                <a:lnTo>
                  <a:pt x="100" y="650"/>
                </a:lnTo>
                <a:lnTo>
                  <a:pt x="68" y="613"/>
                </a:lnTo>
                <a:lnTo>
                  <a:pt x="86" y="635"/>
                </a:lnTo>
                <a:lnTo>
                  <a:pt x="56" y="595"/>
                </a:lnTo>
                <a:lnTo>
                  <a:pt x="42" y="564"/>
                </a:lnTo>
                <a:lnTo>
                  <a:pt x="28" y="525"/>
                </a:lnTo>
                <a:lnTo>
                  <a:pt x="16" y="481"/>
                </a:lnTo>
                <a:lnTo>
                  <a:pt x="4" y="435"/>
                </a:lnTo>
                <a:lnTo>
                  <a:pt x="0" y="380"/>
                </a:lnTo>
                <a:lnTo>
                  <a:pt x="0" y="334"/>
                </a:lnTo>
                <a:lnTo>
                  <a:pt x="0" y="272"/>
                </a:lnTo>
                <a:lnTo>
                  <a:pt x="6" y="228"/>
                </a:lnTo>
                <a:lnTo>
                  <a:pt x="16" y="189"/>
                </a:lnTo>
                <a:lnTo>
                  <a:pt x="28" y="143"/>
                </a:lnTo>
                <a:lnTo>
                  <a:pt x="44" y="105"/>
                </a:lnTo>
                <a:lnTo>
                  <a:pt x="66" y="70"/>
                </a:lnTo>
                <a:lnTo>
                  <a:pt x="84" y="44"/>
                </a:lnTo>
                <a:lnTo>
                  <a:pt x="102" y="26"/>
                </a:lnTo>
                <a:lnTo>
                  <a:pt x="126" y="11"/>
                </a:lnTo>
                <a:lnTo>
                  <a:pt x="158"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17412" name="Rectangle 4"/>
          <p:cNvSpPr>
            <a:spLocks noChangeArrowheads="1"/>
          </p:cNvSpPr>
          <p:nvPr/>
        </p:nvSpPr>
        <p:spPr bwMode="auto">
          <a:xfrm>
            <a:off x="1350963" y="1046163"/>
            <a:ext cx="1092200" cy="831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b="1">
                <a:latin typeface="Times New Roman" pitchFamily="18" charset="0"/>
              </a:rPr>
              <a:t>Raw </a:t>
            </a:r>
          </a:p>
          <a:p>
            <a:pPr eaLnBrk="0" hangingPunct="0"/>
            <a:r>
              <a:rPr lang="en-US" b="1">
                <a:latin typeface="Times New Roman" pitchFamily="18" charset="0"/>
              </a:rPr>
              <a:t>Cotton</a:t>
            </a:r>
          </a:p>
        </p:txBody>
      </p:sp>
      <p:sp>
        <p:nvSpPr>
          <p:cNvPr id="17413" name="Line 5"/>
          <p:cNvSpPr>
            <a:spLocks noChangeShapeType="1"/>
          </p:cNvSpPr>
          <p:nvPr/>
        </p:nvSpPr>
        <p:spPr bwMode="auto">
          <a:xfrm>
            <a:off x="1371600" y="2139950"/>
            <a:ext cx="0" cy="3683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14" name="AutoShape 6"/>
          <p:cNvSpPr>
            <a:spLocks noChangeArrowheads="1"/>
          </p:cNvSpPr>
          <p:nvPr/>
        </p:nvSpPr>
        <p:spPr bwMode="auto">
          <a:xfrm rot="10800000" flipH="1" flipV="1">
            <a:off x="463550" y="2520950"/>
            <a:ext cx="1739900" cy="1206500"/>
          </a:xfrm>
          <a:custGeom>
            <a:avLst/>
            <a:gdLst>
              <a:gd name="T0" fmla="*/ 1522413 w 21600"/>
              <a:gd name="T1" fmla="*/ 603250 h 21600"/>
              <a:gd name="T2" fmla="*/ 869950 w 21600"/>
              <a:gd name="T3" fmla="*/ 1206500 h 21600"/>
              <a:gd name="T4" fmla="*/ 217488 w 21600"/>
              <a:gd name="T5" fmla="*/ 603250 h 21600"/>
              <a:gd name="T6" fmla="*/ 86995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15" name="Rectangle 7"/>
          <p:cNvSpPr>
            <a:spLocks noChangeArrowheads="1"/>
          </p:cNvSpPr>
          <p:nvPr/>
        </p:nvSpPr>
        <p:spPr bwMode="auto">
          <a:xfrm>
            <a:off x="3130550" y="4883150"/>
            <a:ext cx="1358900" cy="9017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16" name="Rectangle 8"/>
          <p:cNvSpPr>
            <a:spLocks noChangeArrowheads="1"/>
          </p:cNvSpPr>
          <p:nvPr/>
        </p:nvSpPr>
        <p:spPr bwMode="auto">
          <a:xfrm>
            <a:off x="615950" y="4197350"/>
            <a:ext cx="1587500" cy="8255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17" name="Rectangle 9"/>
          <p:cNvSpPr>
            <a:spLocks noChangeArrowheads="1"/>
          </p:cNvSpPr>
          <p:nvPr/>
        </p:nvSpPr>
        <p:spPr bwMode="auto">
          <a:xfrm>
            <a:off x="615950" y="5340350"/>
            <a:ext cx="1587500" cy="9017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18" name="Line 10"/>
          <p:cNvSpPr>
            <a:spLocks noChangeShapeType="1"/>
          </p:cNvSpPr>
          <p:nvPr/>
        </p:nvSpPr>
        <p:spPr bwMode="auto">
          <a:xfrm>
            <a:off x="1371600" y="3740150"/>
            <a:ext cx="0" cy="4445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19" name="Rectangle 11"/>
          <p:cNvSpPr>
            <a:spLocks noChangeArrowheads="1"/>
          </p:cNvSpPr>
          <p:nvPr/>
        </p:nvSpPr>
        <p:spPr bwMode="auto">
          <a:xfrm>
            <a:off x="969963" y="2646363"/>
            <a:ext cx="854075" cy="831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Blow</a:t>
            </a:r>
          </a:p>
          <a:p>
            <a:pPr eaLnBrk="0" hangingPunct="0"/>
            <a:r>
              <a:rPr lang="en-US">
                <a:latin typeface="Times New Roman" pitchFamily="18" charset="0"/>
              </a:rPr>
              <a:t>room</a:t>
            </a:r>
          </a:p>
        </p:txBody>
      </p:sp>
      <p:sp>
        <p:nvSpPr>
          <p:cNvPr id="17420" name="Rectangle 12"/>
          <p:cNvSpPr>
            <a:spLocks noChangeArrowheads="1"/>
          </p:cNvSpPr>
          <p:nvPr/>
        </p:nvSpPr>
        <p:spPr bwMode="auto">
          <a:xfrm>
            <a:off x="741363" y="4322763"/>
            <a:ext cx="1174750"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Carding</a:t>
            </a:r>
          </a:p>
        </p:txBody>
      </p:sp>
      <p:sp>
        <p:nvSpPr>
          <p:cNvPr id="17421" name="Line 13"/>
          <p:cNvSpPr>
            <a:spLocks noChangeShapeType="1"/>
          </p:cNvSpPr>
          <p:nvPr/>
        </p:nvSpPr>
        <p:spPr bwMode="auto">
          <a:xfrm>
            <a:off x="1371600" y="5035550"/>
            <a:ext cx="0" cy="2921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22" name="Rectangle 14"/>
          <p:cNvSpPr>
            <a:spLocks noChangeArrowheads="1"/>
          </p:cNvSpPr>
          <p:nvPr/>
        </p:nvSpPr>
        <p:spPr bwMode="auto">
          <a:xfrm>
            <a:off x="817563" y="5618163"/>
            <a:ext cx="1260475"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Drawing</a:t>
            </a:r>
          </a:p>
        </p:txBody>
      </p:sp>
      <p:sp>
        <p:nvSpPr>
          <p:cNvPr id="17423" name="Rectangle 15"/>
          <p:cNvSpPr>
            <a:spLocks noChangeArrowheads="1"/>
          </p:cNvSpPr>
          <p:nvPr/>
        </p:nvSpPr>
        <p:spPr bwMode="auto">
          <a:xfrm>
            <a:off x="3179763" y="5008563"/>
            <a:ext cx="1327150"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Combing</a:t>
            </a:r>
          </a:p>
        </p:txBody>
      </p:sp>
      <p:sp>
        <p:nvSpPr>
          <p:cNvPr id="17424" name="Line 16"/>
          <p:cNvSpPr>
            <a:spLocks noChangeShapeType="1"/>
          </p:cNvSpPr>
          <p:nvPr/>
        </p:nvSpPr>
        <p:spPr bwMode="auto">
          <a:xfrm>
            <a:off x="2216150" y="4648200"/>
            <a:ext cx="17399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25" name="Line 17"/>
          <p:cNvSpPr>
            <a:spLocks noChangeShapeType="1"/>
          </p:cNvSpPr>
          <p:nvPr/>
        </p:nvSpPr>
        <p:spPr bwMode="auto">
          <a:xfrm>
            <a:off x="3962400" y="4654550"/>
            <a:ext cx="0" cy="2159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26" name="Line 18"/>
          <p:cNvSpPr>
            <a:spLocks noChangeShapeType="1"/>
          </p:cNvSpPr>
          <p:nvPr/>
        </p:nvSpPr>
        <p:spPr bwMode="auto">
          <a:xfrm>
            <a:off x="3962400" y="5797550"/>
            <a:ext cx="0" cy="2921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27" name="Line 19"/>
          <p:cNvSpPr>
            <a:spLocks noChangeShapeType="1"/>
          </p:cNvSpPr>
          <p:nvPr/>
        </p:nvSpPr>
        <p:spPr bwMode="auto">
          <a:xfrm flipH="1">
            <a:off x="2203450" y="6096000"/>
            <a:ext cx="1765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28" name="Line 20"/>
          <p:cNvSpPr>
            <a:spLocks noChangeShapeType="1"/>
          </p:cNvSpPr>
          <p:nvPr/>
        </p:nvSpPr>
        <p:spPr bwMode="auto">
          <a:xfrm>
            <a:off x="2216150" y="5410200"/>
            <a:ext cx="901700" cy="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29" name="Line 21"/>
          <p:cNvSpPr>
            <a:spLocks noChangeShapeType="1"/>
          </p:cNvSpPr>
          <p:nvPr/>
        </p:nvSpPr>
        <p:spPr bwMode="auto">
          <a:xfrm flipH="1">
            <a:off x="2203450" y="5638800"/>
            <a:ext cx="927100" cy="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30" name="Line 22"/>
          <p:cNvSpPr>
            <a:spLocks noChangeShapeType="1"/>
          </p:cNvSpPr>
          <p:nvPr/>
        </p:nvSpPr>
        <p:spPr bwMode="auto">
          <a:xfrm>
            <a:off x="1371600" y="6254750"/>
            <a:ext cx="0" cy="3683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31" name="Line 23"/>
          <p:cNvSpPr>
            <a:spLocks noChangeShapeType="1"/>
          </p:cNvSpPr>
          <p:nvPr/>
        </p:nvSpPr>
        <p:spPr bwMode="auto">
          <a:xfrm>
            <a:off x="1377950" y="6629400"/>
            <a:ext cx="33401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32" name="Line 24"/>
          <p:cNvSpPr>
            <a:spLocks noChangeShapeType="1"/>
          </p:cNvSpPr>
          <p:nvPr/>
        </p:nvSpPr>
        <p:spPr bwMode="auto">
          <a:xfrm flipV="1">
            <a:off x="4724400" y="1365250"/>
            <a:ext cx="0" cy="52705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33" name="Line 25"/>
          <p:cNvSpPr>
            <a:spLocks noChangeShapeType="1"/>
          </p:cNvSpPr>
          <p:nvPr/>
        </p:nvSpPr>
        <p:spPr bwMode="auto">
          <a:xfrm>
            <a:off x="4730750" y="1371600"/>
            <a:ext cx="11303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34" name="Line 26"/>
          <p:cNvSpPr>
            <a:spLocks noChangeShapeType="1"/>
          </p:cNvSpPr>
          <p:nvPr/>
        </p:nvSpPr>
        <p:spPr bwMode="auto">
          <a:xfrm>
            <a:off x="5867400" y="1377950"/>
            <a:ext cx="0" cy="3683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35" name="Rectangle 27"/>
          <p:cNvSpPr>
            <a:spLocks noChangeArrowheads="1"/>
          </p:cNvSpPr>
          <p:nvPr/>
        </p:nvSpPr>
        <p:spPr bwMode="auto">
          <a:xfrm>
            <a:off x="5035550" y="1682750"/>
            <a:ext cx="1587500" cy="8255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36" name="Rectangle 28"/>
          <p:cNvSpPr>
            <a:spLocks noChangeArrowheads="1"/>
          </p:cNvSpPr>
          <p:nvPr/>
        </p:nvSpPr>
        <p:spPr bwMode="auto">
          <a:xfrm>
            <a:off x="5313363" y="1884363"/>
            <a:ext cx="1208087"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Simplex</a:t>
            </a:r>
          </a:p>
        </p:txBody>
      </p:sp>
      <p:sp>
        <p:nvSpPr>
          <p:cNvPr id="17437" name="Oval 29"/>
          <p:cNvSpPr>
            <a:spLocks noChangeArrowheads="1"/>
          </p:cNvSpPr>
          <p:nvPr/>
        </p:nvSpPr>
        <p:spPr bwMode="auto">
          <a:xfrm>
            <a:off x="5187950" y="2978150"/>
            <a:ext cx="1358900" cy="1206500"/>
          </a:xfrm>
          <a:prstGeom prst="ellipse">
            <a:avLst/>
          </a:pr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38" name="Line 30"/>
          <p:cNvSpPr>
            <a:spLocks noChangeShapeType="1"/>
          </p:cNvSpPr>
          <p:nvPr/>
        </p:nvSpPr>
        <p:spPr bwMode="auto">
          <a:xfrm>
            <a:off x="5867400" y="2520950"/>
            <a:ext cx="0" cy="4445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39" name="Rectangle 31"/>
          <p:cNvSpPr>
            <a:spLocks noChangeArrowheads="1"/>
          </p:cNvSpPr>
          <p:nvPr/>
        </p:nvSpPr>
        <p:spPr bwMode="auto">
          <a:xfrm>
            <a:off x="5389563" y="3073400"/>
            <a:ext cx="10668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2000">
                <a:latin typeface="Times New Roman" pitchFamily="18" charset="0"/>
              </a:rPr>
              <a:t>Ring </a:t>
            </a:r>
          </a:p>
          <a:p>
            <a:pPr eaLnBrk="0" hangingPunct="0"/>
            <a:r>
              <a:rPr lang="en-US" sz="2000">
                <a:latin typeface="Times New Roman" pitchFamily="18" charset="0"/>
              </a:rPr>
              <a:t>frame</a:t>
            </a:r>
          </a:p>
          <a:p>
            <a:pPr eaLnBrk="0" hangingPunct="0"/>
            <a:r>
              <a:rPr lang="en-US" sz="2000">
                <a:latin typeface="Times New Roman" pitchFamily="18" charset="0"/>
              </a:rPr>
              <a:t>spinning</a:t>
            </a:r>
          </a:p>
        </p:txBody>
      </p:sp>
      <p:sp>
        <p:nvSpPr>
          <p:cNvPr id="17440" name="Rectangle 32"/>
          <p:cNvSpPr>
            <a:spLocks noChangeArrowheads="1"/>
          </p:cNvSpPr>
          <p:nvPr/>
        </p:nvSpPr>
        <p:spPr bwMode="auto">
          <a:xfrm>
            <a:off x="5187950" y="4502150"/>
            <a:ext cx="1358900" cy="6731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41" name="Rectangle 33"/>
          <p:cNvSpPr>
            <a:spLocks noChangeArrowheads="1"/>
          </p:cNvSpPr>
          <p:nvPr/>
        </p:nvSpPr>
        <p:spPr bwMode="auto">
          <a:xfrm>
            <a:off x="5313363" y="4475163"/>
            <a:ext cx="1258887" cy="831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Cheese</a:t>
            </a:r>
          </a:p>
          <a:p>
            <a:pPr eaLnBrk="0" hangingPunct="0"/>
            <a:r>
              <a:rPr lang="en-US">
                <a:latin typeface="Times New Roman" pitchFamily="18" charset="0"/>
              </a:rPr>
              <a:t>Winding</a:t>
            </a:r>
          </a:p>
        </p:txBody>
      </p:sp>
      <p:sp>
        <p:nvSpPr>
          <p:cNvPr id="17442" name="Rectangle 34"/>
          <p:cNvSpPr>
            <a:spLocks noChangeArrowheads="1"/>
          </p:cNvSpPr>
          <p:nvPr/>
        </p:nvSpPr>
        <p:spPr bwMode="auto">
          <a:xfrm>
            <a:off x="5264150" y="5568950"/>
            <a:ext cx="1358900" cy="7493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43" name="Rectangle 35"/>
          <p:cNvSpPr>
            <a:spLocks noChangeArrowheads="1"/>
          </p:cNvSpPr>
          <p:nvPr/>
        </p:nvSpPr>
        <p:spPr bwMode="auto">
          <a:xfrm>
            <a:off x="5313363" y="5770563"/>
            <a:ext cx="1344612"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Doubling</a:t>
            </a:r>
          </a:p>
        </p:txBody>
      </p:sp>
      <p:sp>
        <p:nvSpPr>
          <p:cNvPr id="17444" name="Line 36"/>
          <p:cNvSpPr>
            <a:spLocks noChangeShapeType="1"/>
          </p:cNvSpPr>
          <p:nvPr/>
        </p:nvSpPr>
        <p:spPr bwMode="auto">
          <a:xfrm>
            <a:off x="5867400" y="5187950"/>
            <a:ext cx="0" cy="3683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45" name="Line 37"/>
          <p:cNvSpPr>
            <a:spLocks noChangeShapeType="1"/>
          </p:cNvSpPr>
          <p:nvPr/>
        </p:nvSpPr>
        <p:spPr bwMode="auto">
          <a:xfrm>
            <a:off x="5867400" y="4197350"/>
            <a:ext cx="0" cy="3683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46" name="AutoShape 38"/>
          <p:cNvSpPr>
            <a:spLocks noChangeArrowheads="1"/>
          </p:cNvSpPr>
          <p:nvPr/>
        </p:nvSpPr>
        <p:spPr bwMode="auto">
          <a:xfrm rot="10800000" flipH="1" flipV="1">
            <a:off x="7550150" y="5645150"/>
            <a:ext cx="977900" cy="749300"/>
          </a:xfrm>
          <a:custGeom>
            <a:avLst/>
            <a:gdLst>
              <a:gd name="T0" fmla="*/ 855663 w 21600"/>
              <a:gd name="T1" fmla="*/ 374650 h 21600"/>
              <a:gd name="T2" fmla="*/ 488950 w 21600"/>
              <a:gd name="T3" fmla="*/ 749300 h 21600"/>
              <a:gd name="T4" fmla="*/ 122237 w 21600"/>
              <a:gd name="T5" fmla="*/ 374650 h 21600"/>
              <a:gd name="T6" fmla="*/ 48895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47" name="Line 39"/>
          <p:cNvSpPr>
            <a:spLocks noChangeShapeType="1"/>
          </p:cNvSpPr>
          <p:nvPr/>
        </p:nvSpPr>
        <p:spPr bwMode="auto">
          <a:xfrm flipH="1">
            <a:off x="7689850" y="5645150"/>
            <a:ext cx="317500" cy="2921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48" name="Line 40"/>
          <p:cNvSpPr>
            <a:spLocks noChangeShapeType="1"/>
          </p:cNvSpPr>
          <p:nvPr/>
        </p:nvSpPr>
        <p:spPr bwMode="auto">
          <a:xfrm flipH="1">
            <a:off x="7766050" y="5721350"/>
            <a:ext cx="774700" cy="5969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49" name="Line 41"/>
          <p:cNvSpPr>
            <a:spLocks noChangeShapeType="1"/>
          </p:cNvSpPr>
          <p:nvPr/>
        </p:nvSpPr>
        <p:spPr bwMode="auto">
          <a:xfrm flipH="1">
            <a:off x="7918450" y="6102350"/>
            <a:ext cx="469900" cy="2921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50" name="Rectangle 42"/>
          <p:cNvSpPr>
            <a:spLocks noChangeArrowheads="1"/>
          </p:cNvSpPr>
          <p:nvPr/>
        </p:nvSpPr>
        <p:spPr bwMode="auto">
          <a:xfrm>
            <a:off x="8007350" y="5416550"/>
            <a:ext cx="63500" cy="2159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51" name="Rectangle 43"/>
          <p:cNvSpPr>
            <a:spLocks noChangeArrowheads="1"/>
          </p:cNvSpPr>
          <p:nvPr/>
        </p:nvSpPr>
        <p:spPr bwMode="auto">
          <a:xfrm>
            <a:off x="8007350" y="6407150"/>
            <a:ext cx="63500" cy="2159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52" name="Rectangle 44"/>
          <p:cNvSpPr>
            <a:spLocks noChangeArrowheads="1"/>
          </p:cNvSpPr>
          <p:nvPr/>
        </p:nvSpPr>
        <p:spPr bwMode="auto">
          <a:xfrm>
            <a:off x="7245350" y="5111750"/>
            <a:ext cx="1816100" cy="15875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53" name="Rectangle 45"/>
          <p:cNvSpPr>
            <a:spLocks noChangeArrowheads="1"/>
          </p:cNvSpPr>
          <p:nvPr/>
        </p:nvSpPr>
        <p:spPr bwMode="auto">
          <a:xfrm>
            <a:off x="7218363" y="5084763"/>
            <a:ext cx="1911350"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Cone winding</a:t>
            </a:r>
          </a:p>
        </p:txBody>
      </p:sp>
      <p:graphicFrame>
        <p:nvGraphicFramePr>
          <p:cNvPr id="17454" name="Object 46">
            <a:hlinkClick r:id="" action="ppaction://ole?verb=0"/>
          </p:cNvPr>
          <p:cNvGraphicFramePr>
            <a:graphicFrameLocks/>
          </p:cNvGraphicFramePr>
          <p:nvPr/>
        </p:nvGraphicFramePr>
        <p:xfrm>
          <a:off x="468313" y="1082675"/>
          <a:ext cx="979487" cy="974725"/>
        </p:xfrm>
        <a:graphic>
          <a:graphicData uri="http://schemas.openxmlformats.org/presentationml/2006/ole">
            <p:oleObj spid="_x0000_s1028" name="Microsoft ClipArt Gallery" r:id="rId3" imgW="2803525" imgH="2787650" progId="">
              <p:embed/>
            </p:oleObj>
          </a:graphicData>
        </a:graphic>
      </p:graphicFrame>
      <p:sp>
        <p:nvSpPr>
          <p:cNvPr id="17455" name="Rectangle 47"/>
          <p:cNvSpPr>
            <a:spLocks noChangeArrowheads="1"/>
          </p:cNvSpPr>
          <p:nvPr/>
        </p:nvSpPr>
        <p:spPr bwMode="auto">
          <a:xfrm>
            <a:off x="7751763" y="969963"/>
            <a:ext cx="1022350"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b="1">
                <a:latin typeface="Times New Roman" pitchFamily="18" charset="0"/>
              </a:rPr>
              <a:t>Utility</a:t>
            </a:r>
          </a:p>
        </p:txBody>
      </p:sp>
      <p:sp>
        <p:nvSpPr>
          <p:cNvPr id="17456" name="Rectangle 48"/>
          <p:cNvSpPr>
            <a:spLocks noChangeArrowheads="1"/>
          </p:cNvSpPr>
          <p:nvPr/>
        </p:nvSpPr>
        <p:spPr bwMode="auto">
          <a:xfrm>
            <a:off x="7397750" y="1377950"/>
            <a:ext cx="1587500" cy="21209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57" name="Rectangle 49"/>
          <p:cNvSpPr>
            <a:spLocks noChangeArrowheads="1"/>
          </p:cNvSpPr>
          <p:nvPr/>
        </p:nvSpPr>
        <p:spPr bwMode="auto">
          <a:xfrm>
            <a:off x="7523163" y="1427163"/>
            <a:ext cx="1458912"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Electricity</a:t>
            </a:r>
          </a:p>
        </p:txBody>
      </p:sp>
      <p:sp>
        <p:nvSpPr>
          <p:cNvPr id="17458" name="Line 50"/>
          <p:cNvSpPr>
            <a:spLocks noChangeShapeType="1"/>
          </p:cNvSpPr>
          <p:nvPr/>
        </p:nvSpPr>
        <p:spPr bwMode="auto">
          <a:xfrm>
            <a:off x="7397750" y="1981200"/>
            <a:ext cx="15875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59" name="Rectangle 51"/>
          <p:cNvSpPr>
            <a:spLocks noChangeArrowheads="1"/>
          </p:cNvSpPr>
          <p:nvPr/>
        </p:nvSpPr>
        <p:spPr bwMode="auto">
          <a:xfrm>
            <a:off x="7446963" y="2036763"/>
            <a:ext cx="1601787"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Humidifin..</a:t>
            </a:r>
          </a:p>
        </p:txBody>
      </p:sp>
      <p:sp>
        <p:nvSpPr>
          <p:cNvPr id="17460" name="Line 52"/>
          <p:cNvSpPr>
            <a:spLocks noChangeShapeType="1"/>
          </p:cNvSpPr>
          <p:nvPr/>
        </p:nvSpPr>
        <p:spPr bwMode="auto">
          <a:xfrm>
            <a:off x="7397750" y="2514600"/>
            <a:ext cx="15875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61" name="Rectangle 53"/>
          <p:cNvSpPr>
            <a:spLocks noChangeArrowheads="1"/>
          </p:cNvSpPr>
          <p:nvPr/>
        </p:nvSpPr>
        <p:spPr bwMode="auto">
          <a:xfrm>
            <a:off x="7523163" y="2493963"/>
            <a:ext cx="1335087"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Comp.air</a:t>
            </a:r>
          </a:p>
        </p:txBody>
      </p:sp>
      <p:sp>
        <p:nvSpPr>
          <p:cNvPr id="17462" name="Line 54"/>
          <p:cNvSpPr>
            <a:spLocks noChangeShapeType="1"/>
          </p:cNvSpPr>
          <p:nvPr/>
        </p:nvSpPr>
        <p:spPr bwMode="auto">
          <a:xfrm>
            <a:off x="7397750" y="2971800"/>
            <a:ext cx="15875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63" name="Rectangle 55"/>
          <p:cNvSpPr>
            <a:spLocks noChangeArrowheads="1"/>
          </p:cNvSpPr>
          <p:nvPr/>
        </p:nvSpPr>
        <p:spPr bwMode="auto">
          <a:xfrm>
            <a:off x="7523163" y="3027363"/>
            <a:ext cx="1241425"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Lighting</a:t>
            </a:r>
          </a:p>
        </p:txBody>
      </p:sp>
      <p:sp>
        <p:nvSpPr>
          <p:cNvPr id="17464" name="Rectangle 56"/>
          <p:cNvSpPr>
            <a:spLocks noChangeArrowheads="1"/>
          </p:cNvSpPr>
          <p:nvPr/>
        </p:nvSpPr>
        <p:spPr bwMode="auto">
          <a:xfrm>
            <a:off x="2798763" y="969963"/>
            <a:ext cx="1649412"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b="1">
                <a:latin typeface="Times New Roman" pitchFamily="18" charset="0"/>
              </a:rPr>
              <a:t>Production</a:t>
            </a:r>
          </a:p>
        </p:txBody>
      </p:sp>
      <p:sp>
        <p:nvSpPr>
          <p:cNvPr id="17465" name="Rectangle 57"/>
          <p:cNvSpPr>
            <a:spLocks noChangeArrowheads="1"/>
          </p:cNvSpPr>
          <p:nvPr/>
        </p:nvSpPr>
        <p:spPr bwMode="auto">
          <a:xfrm>
            <a:off x="8285163" y="6303963"/>
            <a:ext cx="947737" cy="46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atin typeface="Times New Roman" pitchFamily="18" charset="0"/>
              </a:rPr>
              <a:t> </a:t>
            </a:r>
            <a:r>
              <a:rPr lang="en-US" b="1">
                <a:latin typeface="Times New Roman" pitchFamily="18" charset="0"/>
              </a:rPr>
              <a:t>Yarn</a:t>
            </a:r>
          </a:p>
        </p:txBody>
      </p:sp>
      <p:sp>
        <p:nvSpPr>
          <p:cNvPr id="17466" name="Line 58"/>
          <p:cNvSpPr>
            <a:spLocks noChangeShapeType="1"/>
          </p:cNvSpPr>
          <p:nvPr/>
        </p:nvSpPr>
        <p:spPr bwMode="auto">
          <a:xfrm flipH="1">
            <a:off x="6927850" y="1752600"/>
            <a:ext cx="4699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67" name="Line 59"/>
          <p:cNvSpPr>
            <a:spLocks noChangeShapeType="1"/>
          </p:cNvSpPr>
          <p:nvPr/>
        </p:nvSpPr>
        <p:spPr bwMode="auto">
          <a:xfrm flipH="1">
            <a:off x="6927850" y="2286000"/>
            <a:ext cx="4699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68" name="Line 60"/>
          <p:cNvSpPr>
            <a:spLocks noChangeShapeType="1"/>
          </p:cNvSpPr>
          <p:nvPr/>
        </p:nvSpPr>
        <p:spPr bwMode="auto">
          <a:xfrm flipH="1">
            <a:off x="6927850" y="2819400"/>
            <a:ext cx="4699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69" name="Line 61"/>
          <p:cNvSpPr>
            <a:spLocks noChangeShapeType="1"/>
          </p:cNvSpPr>
          <p:nvPr/>
        </p:nvSpPr>
        <p:spPr bwMode="auto">
          <a:xfrm flipH="1">
            <a:off x="6927850" y="3200400"/>
            <a:ext cx="4699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70" name="Line 62"/>
          <p:cNvSpPr>
            <a:spLocks noChangeShapeType="1"/>
          </p:cNvSpPr>
          <p:nvPr/>
        </p:nvSpPr>
        <p:spPr bwMode="auto">
          <a:xfrm>
            <a:off x="6635750" y="6019800"/>
            <a:ext cx="5969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71" name="Line 63"/>
          <p:cNvSpPr>
            <a:spLocks noChangeShapeType="1"/>
          </p:cNvSpPr>
          <p:nvPr/>
        </p:nvSpPr>
        <p:spPr bwMode="auto">
          <a:xfrm>
            <a:off x="6559550" y="3740150"/>
            <a:ext cx="1358900" cy="13589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17472" name="Line 64"/>
          <p:cNvSpPr>
            <a:spLocks noChangeShapeType="1"/>
          </p:cNvSpPr>
          <p:nvPr/>
        </p:nvSpPr>
        <p:spPr bwMode="auto">
          <a:xfrm flipV="1">
            <a:off x="7778750" y="5632450"/>
            <a:ext cx="520700" cy="4699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Tree>
    <p:extLst>
      <p:ext uri="{BB962C8B-B14F-4D97-AF65-F5344CB8AC3E}">
        <p14:creationId xmlns:p14="http://schemas.microsoft.com/office/powerpoint/2010/main" xmlns="" val="413162543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0" y="0"/>
            <a:ext cx="8686800" cy="685800"/>
          </a:xfrm>
          <a:solidFill>
            <a:srgbClr val="0066FF"/>
          </a:solidFill>
        </p:spPr>
        <p:txBody>
          <a:bodyPr>
            <a:noAutofit/>
          </a:bodyPr>
          <a:lstStyle/>
          <a:p>
            <a:r>
              <a:rPr lang="en-US" sz="4000" dirty="0">
                <a:solidFill>
                  <a:schemeClr val="bg1"/>
                </a:solidFill>
              </a:rPr>
              <a:t>ENERGY AUDIT…..</a:t>
            </a:r>
          </a:p>
        </p:txBody>
      </p:sp>
      <p:sp>
        <p:nvSpPr>
          <p:cNvPr id="11267" name="Text Box 1029"/>
          <p:cNvSpPr txBox="1">
            <a:spLocks noChangeArrowheads="1"/>
          </p:cNvSpPr>
          <p:nvPr/>
        </p:nvSpPr>
        <p:spPr bwMode="auto">
          <a:xfrm>
            <a:off x="152400" y="838200"/>
            <a:ext cx="8839200" cy="43858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just" eaLnBrk="1" hangingPunct="1">
              <a:spcAft>
                <a:spcPts val="600"/>
              </a:spcAft>
            </a:pPr>
            <a:r>
              <a:rPr lang="en-US" dirty="0" smtClean="0">
                <a:latin typeface="+mn-lt"/>
              </a:rPr>
              <a:t>Technical Survey </a:t>
            </a:r>
            <a:r>
              <a:rPr lang="en-US" dirty="0">
                <a:latin typeface="+mn-lt"/>
              </a:rPr>
              <a:t>to analyze existing energy </a:t>
            </a:r>
            <a:r>
              <a:rPr lang="en-US" dirty="0" smtClean="0">
                <a:latin typeface="+mn-lt"/>
              </a:rPr>
              <a:t>utilization </a:t>
            </a:r>
            <a:r>
              <a:rPr lang="en-US" dirty="0">
                <a:latin typeface="+mn-lt"/>
              </a:rPr>
              <a:t>practice, pinpoint areas of wastage and to evolve energy saving schemes</a:t>
            </a:r>
            <a:r>
              <a:rPr lang="en-US" dirty="0" smtClean="0">
                <a:latin typeface="+mn-lt"/>
              </a:rPr>
              <a:t>.</a:t>
            </a:r>
          </a:p>
          <a:p>
            <a:pPr algn="just" eaLnBrk="1" hangingPunct="1">
              <a:spcAft>
                <a:spcPts val="600"/>
              </a:spcAft>
            </a:pPr>
            <a:r>
              <a:rPr lang="en-US" dirty="0" smtClean="0">
                <a:latin typeface="+mn-lt"/>
              </a:rPr>
              <a:t> </a:t>
            </a:r>
            <a:endParaRPr lang="en-US" dirty="0">
              <a:latin typeface="+mn-lt"/>
            </a:endParaRPr>
          </a:p>
          <a:p>
            <a:pPr algn="just" eaLnBrk="1" hangingPunct="1">
              <a:spcAft>
                <a:spcPts val="600"/>
              </a:spcAft>
            </a:pPr>
            <a:r>
              <a:rPr lang="en-US" dirty="0" smtClean="0">
                <a:latin typeface="+mn-lt"/>
              </a:rPr>
              <a:t>Organized </a:t>
            </a:r>
            <a:r>
              <a:rPr lang="en-US" dirty="0">
                <a:latin typeface="+mn-lt"/>
              </a:rPr>
              <a:t>and systematic  exercise with top management support</a:t>
            </a:r>
          </a:p>
          <a:p>
            <a:pPr algn="just" eaLnBrk="1" hangingPunct="1"/>
            <a:endParaRPr lang="en-US" sz="2800" dirty="0">
              <a:solidFill>
                <a:srgbClr val="000000"/>
              </a:solidFill>
            </a:endParaRPr>
          </a:p>
          <a:p>
            <a:pPr algn="just" eaLnBrk="1" hangingPunct="1">
              <a:spcAft>
                <a:spcPts val="600"/>
              </a:spcAft>
            </a:pPr>
            <a:r>
              <a:rPr lang="en-US" dirty="0">
                <a:latin typeface="+mn-lt"/>
              </a:rPr>
              <a:t>Energy audit addresses </a:t>
            </a:r>
          </a:p>
          <a:p>
            <a:pPr marL="439738" lvl="1" indent="-439738" algn="just" eaLnBrk="1" hangingPunct="1">
              <a:spcAft>
                <a:spcPts val="600"/>
              </a:spcAft>
              <a:buFontTx/>
              <a:buChar char="•"/>
            </a:pPr>
            <a:r>
              <a:rPr lang="en-US" dirty="0">
                <a:latin typeface="+mn-lt"/>
              </a:rPr>
              <a:t>House keeping </a:t>
            </a:r>
          </a:p>
          <a:p>
            <a:pPr marL="439738" lvl="1" indent="-439738" algn="just" eaLnBrk="1" hangingPunct="1">
              <a:spcAft>
                <a:spcPts val="600"/>
              </a:spcAft>
              <a:buFontTx/>
              <a:buChar char="•"/>
            </a:pPr>
            <a:r>
              <a:rPr lang="en-US" dirty="0">
                <a:latin typeface="+mn-lt"/>
              </a:rPr>
              <a:t>Operational improvement/retrofits</a:t>
            </a:r>
          </a:p>
          <a:p>
            <a:pPr marL="439738" lvl="1" indent="-439738" algn="just" eaLnBrk="1" hangingPunct="1">
              <a:spcAft>
                <a:spcPts val="600"/>
              </a:spcAft>
              <a:buFontTx/>
              <a:buChar char="•"/>
            </a:pPr>
            <a:r>
              <a:rPr lang="en-US" dirty="0">
                <a:latin typeface="+mn-lt"/>
              </a:rPr>
              <a:t>Capital projects requiring investment</a:t>
            </a:r>
          </a:p>
          <a:p>
            <a:pPr marL="439738" lvl="1" indent="-439738" algn="just" eaLnBrk="1" hangingPunct="1">
              <a:spcAft>
                <a:spcPts val="600"/>
              </a:spcAft>
              <a:buFontTx/>
              <a:buChar char="•"/>
            </a:pPr>
            <a:r>
              <a:rPr lang="en-US" dirty="0">
                <a:latin typeface="+mn-lt"/>
              </a:rPr>
              <a:t>New </a:t>
            </a:r>
            <a:r>
              <a:rPr lang="en-US" dirty="0" smtClean="0">
                <a:latin typeface="+mn-lt"/>
              </a:rPr>
              <a:t>technologies</a:t>
            </a:r>
            <a:endParaRPr lang="en-US" dirty="0">
              <a:latin typeface="+mn-lt"/>
            </a:endParaRPr>
          </a:p>
        </p:txBody>
      </p:sp>
      <p:sp>
        <p:nvSpPr>
          <p:cNvPr id="2" name="Rectangle 1"/>
          <p:cNvSpPr/>
          <p:nvPr/>
        </p:nvSpPr>
        <p:spPr>
          <a:xfrm>
            <a:off x="381000" y="5486400"/>
            <a:ext cx="8229600" cy="1200329"/>
          </a:xfrm>
          <a:prstGeom prst="rect">
            <a:avLst/>
          </a:prstGeom>
        </p:spPr>
        <p:txBody>
          <a:bodyPr wrap="square">
            <a:spAutoFit/>
          </a:bodyPr>
          <a:lstStyle/>
          <a:p>
            <a:pPr algn="just">
              <a:spcAft>
                <a:spcPts val="600"/>
              </a:spcAft>
            </a:pPr>
            <a:r>
              <a:rPr lang="en-US" sz="2400" dirty="0" smtClean="0"/>
              <a:t>Results in viable </a:t>
            </a:r>
            <a:r>
              <a:rPr lang="en-US" sz="2400" dirty="0"/>
              <a:t>and cost-effective energy saving measures to reduce energy consumption per unit of product output and lower operating costs.</a:t>
            </a:r>
          </a:p>
        </p:txBody>
      </p:sp>
      <p:pic>
        <p:nvPicPr>
          <p:cNvPr id="5" name="Picture 4" descr="plan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15663" y="2819400"/>
            <a:ext cx="1781707" cy="1938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74859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dirty="0" smtClean="0"/>
              <a:t>Details to be collected</a:t>
            </a:r>
            <a:endParaRPr lang="en-IN" sz="3200" b="1" dirty="0"/>
          </a:p>
        </p:txBody>
      </p:sp>
      <p:sp>
        <p:nvSpPr>
          <p:cNvPr id="3" name="Content Placeholder 2"/>
          <p:cNvSpPr>
            <a:spLocks noGrp="1"/>
          </p:cNvSpPr>
          <p:nvPr>
            <p:ph idx="1"/>
          </p:nvPr>
        </p:nvSpPr>
        <p:spPr>
          <a:xfrm>
            <a:off x="457200" y="1422400"/>
            <a:ext cx="7924800" cy="4525963"/>
          </a:xfrm>
        </p:spPr>
        <p:txBody>
          <a:bodyPr>
            <a:noAutofit/>
          </a:bodyPr>
          <a:lstStyle/>
          <a:p>
            <a:pPr lvl="0">
              <a:lnSpc>
                <a:spcPct val="130000"/>
              </a:lnSpc>
              <a:spcBef>
                <a:spcPts val="0"/>
              </a:spcBef>
              <a:buFont typeface="Symbol"/>
              <a:buChar char=""/>
              <a:tabLst>
                <a:tab pos="217170" algn="l"/>
              </a:tabLst>
            </a:pPr>
            <a:r>
              <a:rPr lang="en-US" sz="1800" dirty="0" smtClean="0">
                <a:solidFill>
                  <a:srgbClr val="000000"/>
                </a:solidFill>
                <a:latin typeface="Arial"/>
                <a:ea typeface="Verdana"/>
                <a:cs typeface="Times New Roman"/>
              </a:rPr>
              <a:t>Sources of energy supply (Grid/self-generation)</a:t>
            </a:r>
          </a:p>
          <a:p>
            <a:pPr lvl="0">
              <a:lnSpc>
                <a:spcPct val="130000"/>
              </a:lnSpc>
              <a:spcBef>
                <a:spcPts val="0"/>
              </a:spcBef>
              <a:buFont typeface="Symbol"/>
              <a:buChar char=""/>
              <a:tabLst>
                <a:tab pos="217170" algn="l"/>
              </a:tabLst>
            </a:pPr>
            <a:r>
              <a:rPr lang="en-US" sz="1800" dirty="0" smtClean="0">
                <a:solidFill>
                  <a:srgbClr val="000000"/>
                </a:solidFill>
                <a:latin typeface="Arial"/>
                <a:ea typeface="Verdana"/>
                <a:cs typeface="Times New Roman"/>
              </a:rPr>
              <a:t>Energy cost and tariffs </a:t>
            </a:r>
            <a:endParaRPr lang="en-US" sz="1800" dirty="0">
              <a:solidFill>
                <a:srgbClr val="000000"/>
              </a:solidFill>
              <a:latin typeface="Arial"/>
              <a:ea typeface="Verdana"/>
              <a:cs typeface="Times New Roman"/>
            </a:endParaRPr>
          </a:p>
          <a:p>
            <a:pPr lvl="0">
              <a:lnSpc>
                <a:spcPct val="130000"/>
              </a:lnSpc>
              <a:spcBef>
                <a:spcPts val="0"/>
              </a:spcBef>
              <a:buFont typeface="Symbol"/>
              <a:buChar char=""/>
              <a:tabLst>
                <a:tab pos="217170" algn="l"/>
              </a:tabLst>
            </a:pPr>
            <a:r>
              <a:rPr lang="en-US" sz="1800" dirty="0" smtClean="0">
                <a:solidFill>
                  <a:srgbClr val="000000"/>
                </a:solidFill>
                <a:latin typeface="Arial"/>
                <a:ea typeface="Verdana"/>
                <a:cs typeface="Times New Roman"/>
              </a:rPr>
              <a:t>Month-wise energy consumption and cost and corresponding production </a:t>
            </a:r>
            <a:r>
              <a:rPr lang="en-US" sz="1800" dirty="0">
                <a:solidFill>
                  <a:srgbClr val="000000"/>
                </a:solidFill>
                <a:latin typeface="Arial"/>
                <a:ea typeface="Verdana"/>
                <a:cs typeface="Times New Roman"/>
              </a:rPr>
              <a:t>data (1-3 years</a:t>
            </a:r>
            <a:r>
              <a:rPr lang="en-US" sz="1800" dirty="0" smtClean="0">
                <a:solidFill>
                  <a:srgbClr val="000000"/>
                </a:solidFill>
                <a:latin typeface="Arial"/>
                <a:ea typeface="Verdana"/>
                <a:cs typeface="Times New Roman"/>
              </a:rPr>
              <a:t>)</a:t>
            </a:r>
            <a:endParaRPr lang="en-US" sz="1800" dirty="0">
              <a:solidFill>
                <a:srgbClr val="000000"/>
              </a:solidFill>
              <a:latin typeface="Arial"/>
              <a:ea typeface="Verdana"/>
              <a:cs typeface="Times New Roman"/>
            </a:endParaRPr>
          </a:p>
          <a:p>
            <a:pPr>
              <a:lnSpc>
                <a:spcPct val="130000"/>
              </a:lnSpc>
              <a:spcBef>
                <a:spcPts val="0"/>
              </a:spcBef>
              <a:buFont typeface="Symbol"/>
              <a:buChar char=""/>
              <a:tabLst>
                <a:tab pos="217170" algn="l"/>
              </a:tabLst>
            </a:pPr>
            <a:r>
              <a:rPr lang="en-US" sz="1800" dirty="0" smtClean="0">
                <a:solidFill>
                  <a:srgbClr val="000000"/>
                </a:solidFill>
                <a:latin typeface="Arial"/>
                <a:ea typeface="Verdana"/>
                <a:cs typeface="Times New Roman"/>
              </a:rPr>
              <a:t>Process flow diagram</a:t>
            </a:r>
          </a:p>
          <a:p>
            <a:pPr>
              <a:lnSpc>
                <a:spcPct val="130000"/>
              </a:lnSpc>
              <a:spcBef>
                <a:spcPts val="0"/>
              </a:spcBef>
              <a:buFont typeface="Symbol"/>
              <a:buChar char=""/>
              <a:tabLst>
                <a:tab pos="217170" algn="l"/>
              </a:tabLst>
            </a:pPr>
            <a:r>
              <a:rPr lang="en-US" sz="1800" dirty="0" smtClean="0">
                <a:solidFill>
                  <a:srgbClr val="000000"/>
                </a:solidFill>
                <a:latin typeface="Arial"/>
                <a:ea typeface="Verdana"/>
                <a:cs typeface="Times New Roman"/>
              </a:rPr>
              <a:t>Utility services (steam/compressed air/chilled water/cooling water etc.)</a:t>
            </a:r>
          </a:p>
          <a:p>
            <a:pPr>
              <a:lnSpc>
                <a:spcPct val="130000"/>
              </a:lnSpc>
              <a:spcBef>
                <a:spcPts val="0"/>
              </a:spcBef>
              <a:buFont typeface="Symbol"/>
              <a:buChar char=""/>
              <a:tabLst>
                <a:tab pos="217170" algn="l"/>
              </a:tabLst>
            </a:pPr>
            <a:r>
              <a:rPr lang="en-US" sz="1800" dirty="0" smtClean="0">
                <a:solidFill>
                  <a:srgbClr val="000000"/>
                </a:solidFill>
                <a:latin typeface="Arial"/>
                <a:ea typeface="Verdana"/>
                <a:cs typeface="Times New Roman"/>
              </a:rPr>
              <a:t>Baseline </a:t>
            </a:r>
            <a:r>
              <a:rPr lang="en-US" sz="1800" dirty="0">
                <a:solidFill>
                  <a:srgbClr val="000000"/>
                </a:solidFill>
                <a:latin typeface="Arial"/>
                <a:ea typeface="Verdana"/>
                <a:cs typeface="Times New Roman"/>
              </a:rPr>
              <a:t>energy consumption.</a:t>
            </a:r>
          </a:p>
          <a:p>
            <a:pPr>
              <a:lnSpc>
                <a:spcPct val="130000"/>
              </a:lnSpc>
              <a:spcBef>
                <a:spcPts val="0"/>
              </a:spcBef>
              <a:buFont typeface="Symbol"/>
              <a:buChar char=""/>
              <a:tabLst>
                <a:tab pos="217170" algn="l"/>
              </a:tabLst>
            </a:pPr>
            <a:r>
              <a:rPr lang="en-US" sz="1800" dirty="0">
                <a:solidFill>
                  <a:srgbClr val="000000"/>
                </a:solidFill>
                <a:latin typeface="Arial"/>
                <a:ea typeface="Verdana"/>
                <a:cs typeface="Times New Roman"/>
              </a:rPr>
              <a:t>Breakdown of energy consumption by department/section.</a:t>
            </a:r>
          </a:p>
          <a:p>
            <a:pPr lvl="0">
              <a:lnSpc>
                <a:spcPct val="130000"/>
              </a:lnSpc>
              <a:spcBef>
                <a:spcPts val="0"/>
              </a:spcBef>
              <a:buFont typeface="Symbol"/>
              <a:buChar char=""/>
              <a:tabLst>
                <a:tab pos="217170" algn="l"/>
              </a:tabLst>
            </a:pPr>
            <a:r>
              <a:rPr lang="en-US" sz="1800" dirty="0" smtClean="0">
                <a:solidFill>
                  <a:srgbClr val="000000"/>
                </a:solidFill>
                <a:latin typeface="Arial"/>
                <a:ea typeface="Verdana"/>
                <a:cs typeface="Times New Roman"/>
              </a:rPr>
              <a:t>Share </a:t>
            </a:r>
            <a:r>
              <a:rPr lang="en-US" sz="1800" dirty="0">
                <a:solidFill>
                  <a:srgbClr val="000000"/>
                </a:solidFill>
                <a:latin typeface="Arial"/>
                <a:ea typeface="Verdana"/>
                <a:cs typeface="Times New Roman"/>
              </a:rPr>
              <a:t>of different energy sources when compared with total energy consumption </a:t>
            </a:r>
            <a:r>
              <a:rPr lang="en-US" sz="1800" dirty="0" smtClean="0">
                <a:solidFill>
                  <a:srgbClr val="000000"/>
                </a:solidFill>
                <a:latin typeface="Arial"/>
                <a:ea typeface="Verdana"/>
                <a:cs typeface="Times New Roman"/>
              </a:rPr>
              <a:t>(current year) as </a:t>
            </a:r>
            <a:r>
              <a:rPr lang="en-US" sz="1800" dirty="0">
                <a:solidFill>
                  <a:srgbClr val="000000"/>
                </a:solidFill>
                <a:latin typeface="Arial"/>
                <a:ea typeface="Verdana"/>
                <a:cs typeface="Times New Roman"/>
              </a:rPr>
              <a:t>pie-chart.</a:t>
            </a:r>
          </a:p>
          <a:p>
            <a:pPr>
              <a:lnSpc>
                <a:spcPct val="130000"/>
              </a:lnSpc>
              <a:spcBef>
                <a:spcPts val="0"/>
              </a:spcBef>
              <a:buFont typeface="Symbol"/>
              <a:buChar char=""/>
              <a:tabLst>
                <a:tab pos="217170" algn="l"/>
              </a:tabLst>
            </a:pPr>
            <a:r>
              <a:rPr lang="en-US" sz="1800" dirty="0" smtClean="0">
                <a:solidFill>
                  <a:srgbClr val="000000"/>
                </a:solidFill>
                <a:latin typeface="Arial"/>
                <a:ea typeface="Verdana"/>
                <a:cs typeface="Times New Roman"/>
              </a:rPr>
              <a:t>Energy consumption and Production </a:t>
            </a:r>
            <a:r>
              <a:rPr lang="en-US" sz="1800" dirty="0">
                <a:solidFill>
                  <a:srgbClr val="000000"/>
                </a:solidFill>
                <a:latin typeface="Arial"/>
                <a:ea typeface="Verdana"/>
                <a:cs typeface="Times New Roman"/>
              </a:rPr>
              <a:t>performance </a:t>
            </a:r>
            <a:r>
              <a:rPr lang="en-US" sz="1800" dirty="0" smtClean="0">
                <a:solidFill>
                  <a:srgbClr val="000000"/>
                </a:solidFill>
                <a:latin typeface="Arial"/>
                <a:ea typeface="Verdana"/>
                <a:cs typeface="Times New Roman"/>
              </a:rPr>
              <a:t> under </a:t>
            </a:r>
            <a:r>
              <a:rPr lang="en-US" sz="1800" dirty="0">
                <a:solidFill>
                  <a:srgbClr val="000000"/>
                </a:solidFill>
                <a:latin typeface="Arial"/>
                <a:ea typeface="Verdana"/>
                <a:cs typeface="Times New Roman"/>
              </a:rPr>
              <a:t>varying conditions: days, months, </a:t>
            </a:r>
            <a:r>
              <a:rPr lang="en-US" sz="1800" dirty="0" smtClean="0">
                <a:solidFill>
                  <a:srgbClr val="000000"/>
                </a:solidFill>
                <a:latin typeface="Arial"/>
                <a:ea typeface="Verdana"/>
                <a:cs typeface="Times New Roman"/>
              </a:rPr>
              <a:t>seasons (for building)</a:t>
            </a:r>
          </a:p>
          <a:p>
            <a:pPr>
              <a:lnSpc>
                <a:spcPct val="130000"/>
              </a:lnSpc>
              <a:spcBef>
                <a:spcPts val="0"/>
              </a:spcBef>
              <a:buFont typeface="Symbol"/>
              <a:buChar char=""/>
              <a:tabLst>
                <a:tab pos="217170" algn="l"/>
              </a:tabLst>
            </a:pPr>
            <a:r>
              <a:rPr lang="en-US" sz="1800" dirty="0" smtClean="0">
                <a:solidFill>
                  <a:srgbClr val="000000"/>
                </a:solidFill>
                <a:latin typeface="Arial"/>
                <a:ea typeface="Verdana"/>
                <a:cs typeface="Times New Roman"/>
              </a:rPr>
              <a:t>Design </a:t>
            </a:r>
            <a:r>
              <a:rPr lang="en-US" sz="1800" dirty="0">
                <a:solidFill>
                  <a:srgbClr val="000000"/>
                </a:solidFill>
                <a:latin typeface="Arial"/>
                <a:ea typeface="Verdana"/>
                <a:cs typeface="Times New Roman"/>
              </a:rPr>
              <a:t>/ Operating data of various </a:t>
            </a:r>
            <a:r>
              <a:rPr lang="en-US" sz="1800" dirty="0" smtClean="0">
                <a:solidFill>
                  <a:srgbClr val="000000"/>
                </a:solidFill>
                <a:latin typeface="Arial"/>
                <a:ea typeface="Verdana"/>
                <a:cs typeface="Times New Roman"/>
              </a:rPr>
              <a:t>equipment </a:t>
            </a:r>
            <a:endParaRPr lang="en-US" sz="1800" dirty="0">
              <a:solidFill>
                <a:srgbClr val="000000"/>
              </a:solidFill>
              <a:latin typeface="Arial"/>
              <a:ea typeface="Verdana"/>
              <a:cs typeface="Times New Roman"/>
            </a:endParaRPr>
          </a:p>
          <a:p>
            <a:pPr lvl="0">
              <a:lnSpc>
                <a:spcPct val="120000"/>
              </a:lnSpc>
              <a:spcBef>
                <a:spcPts val="0"/>
              </a:spcBef>
              <a:buFont typeface="Symbol"/>
              <a:buChar char=""/>
              <a:tabLst>
                <a:tab pos="217170" algn="l"/>
              </a:tabLst>
            </a:pPr>
            <a:endParaRPr lang="en-US" sz="1100" dirty="0">
              <a:solidFill>
                <a:srgbClr val="000000"/>
              </a:solidFill>
              <a:latin typeface="Arial"/>
              <a:ea typeface="Verdana"/>
              <a:cs typeface="Times New Roman"/>
            </a:endParaRPr>
          </a:p>
        </p:txBody>
      </p:sp>
      <p:sp>
        <p:nvSpPr>
          <p:cNvPr id="4" name="Content Placeholder 2"/>
          <p:cNvSpPr txBox="1">
            <a:spLocks/>
          </p:cNvSpPr>
          <p:nvPr/>
        </p:nvSpPr>
        <p:spPr>
          <a:xfrm>
            <a:off x="4572000" y="1524000"/>
            <a:ext cx="3657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N" dirty="0"/>
          </a:p>
        </p:txBody>
      </p:sp>
    </p:spTree>
    <p:extLst>
      <p:ext uri="{BB962C8B-B14F-4D97-AF65-F5344CB8AC3E}">
        <p14:creationId xmlns:p14="http://schemas.microsoft.com/office/powerpoint/2010/main" xmlns="" val="2487976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0"/>
            <a:ext cx="7772400" cy="1143000"/>
          </a:xfrm>
          <a:noFill/>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normAutofit fontScale="90000"/>
          </a:bodyPr>
          <a:lstStyle/>
          <a:p>
            <a:pPr eaLnBrk="1" hangingPunct="1"/>
            <a:r>
              <a:rPr lang="en-US" sz="3600" dirty="0" smtClean="0"/>
              <a:t>Power Consumption Pattern in</a:t>
            </a:r>
            <a:br>
              <a:rPr lang="en-US" sz="3600" dirty="0" smtClean="0"/>
            </a:br>
            <a:r>
              <a:rPr lang="en-US" sz="3600" dirty="0" smtClean="0"/>
              <a:t>Spinning Mills</a:t>
            </a:r>
          </a:p>
        </p:txBody>
      </p:sp>
      <p:graphicFrame>
        <p:nvGraphicFramePr>
          <p:cNvPr id="18435" name="Object 3">
            <a:hlinkClick r:id="" action="ppaction://ole?verb=0"/>
          </p:cNvPr>
          <p:cNvGraphicFramePr>
            <a:graphicFrameLocks/>
          </p:cNvGraphicFramePr>
          <p:nvPr>
            <p:ph type="chart" idx="1"/>
          </p:nvPr>
        </p:nvGraphicFramePr>
        <p:xfrm>
          <a:off x="547688" y="1466850"/>
          <a:ext cx="8145462" cy="5138738"/>
        </p:xfrm>
        <a:graphic>
          <a:graphicData uri="http://schemas.openxmlformats.org/presentationml/2006/ole">
            <p:oleObj spid="_x0000_s2052" name="Chart" r:id="rId3" imgW="8048700" imgH="5076915" progId="MSGraph.Chart.8">
              <p:embed followColorScheme="full"/>
            </p:oleObj>
          </a:graphicData>
        </a:graphic>
      </p:graphicFrame>
    </p:spTree>
    <p:extLst>
      <p:ext uri="{BB962C8B-B14F-4D97-AF65-F5344CB8AC3E}">
        <p14:creationId xmlns:p14="http://schemas.microsoft.com/office/powerpoint/2010/main" xmlns="" val="126697660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265693535"/>
              </p:ext>
            </p:extLst>
          </p:nvPr>
        </p:nvGraphicFramePr>
        <p:xfrm>
          <a:off x="609600" y="1295400"/>
          <a:ext cx="8229600" cy="5417820"/>
        </p:xfrm>
        <a:graphic>
          <a:graphicData uri="http://schemas.openxmlformats.org/drawingml/2006/table">
            <a:tbl>
              <a:tblPr firstRow="1" firstCol="1" bandRow="1">
                <a:tableStyleId>{5940675A-B579-460E-94D1-54222C63F5DA}</a:tableStyleId>
              </a:tblPr>
              <a:tblGrid>
                <a:gridCol w="3991110"/>
                <a:gridCol w="4238490"/>
              </a:tblGrid>
              <a:tr h="2308225">
                <a:tc>
                  <a:txBody>
                    <a:bodyPr/>
                    <a:lstStyle/>
                    <a:p>
                      <a:pPr marL="342900" marR="0" lvl="0" indent="-342900">
                        <a:lnSpc>
                          <a:spcPct val="130000"/>
                        </a:lnSpc>
                        <a:spcBef>
                          <a:spcPts val="0"/>
                        </a:spcBef>
                        <a:spcAft>
                          <a:spcPts val="300"/>
                        </a:spcAft>
                        <a:buFont typeface="Symbol"/>
                        <a:buChar char=""/>
                        <a:tabLst>
                          <a:tab pos="342900" algn="l"/>
                        </a:tabLst>
                      </a:pPr>
                      <a:r>
                        <a:rPr lang="en-US" sz="2000" dirty="0">
                          <a:effectLst/>
                        </a:rPr>
                        <a:t>Power </a:t>
                      </a:r>
                      <a:r>
                        <a:rPr lang="en-US" sz="2000" dirty="0" err="1">
                          <a:effectLst/>
                        </a:rPr>
                        <a:t>analyser</a:t>
                      </a:r>
                      <a:r>
                        <a:rPr lang="en-US" sz="2000" dirty="0">
                          <a:effectLst/>
                        </a:rPr>
                        <a:t>–3</a:t>
                      </a:r>
                      <a:r>
                        <a:rPr lang="en-US" sz="2000" dirty="0">
                          <a:effectLst/>
                          <a:sym typeface="Symbol"/>
                        </a:rPr>
                        <a:t></a:t>
                      </a:r>
                      <a:r>
                        <a:rPr lang="en-US" sz="2000" dirty="0">
                          <a:effectLst/>
                        </a:rPr>
                        <a:t> and 1</a:t>
                      </a:r>
                      <a:r>
                        <a:rPr lang="en-US" sz="2000" dirty="0">
                          <a:effectLst/>
                          <a:sym typeface="Symbol"/>
                        </a:rPr>
                        <a:t></a:t>
                      </a:r>
                      <a:r>
                        <a:rPr lang="en-US" sz="2000" dirty="0">
                          <a:effectLst/>
                        </a:rPr>
                        <a:t> (data logger optional)</a:t>
                      </a:r>
                    </a:p>
                    <a:p>
                      <a:pPr marL="342900" marR="0" lvl="0" indent="-342900">
                        <a:lnSpc>
                          <a:spcPct val="130000"/>
                        </a:lnSpc>
                        <a:spcBef>
                          <a:spcPts val="0"/>
                        </a:spcBef>
                        <a:spcAft>
                          <a:spcPts val="300"/>
                        </a:spcAft>
                        <a:buFont typeface="Symbol"/>
                        <a:buChar char=""/>
                        <a:tabLst>
                          <a:tab pos="342900" algn="l"/>
                        </a:tabLst>
                      </a:pPr>
                      <a:r>
                        <a:rPr lang="en-US" sz="2000" dirty="0">
                          <a:effectLst/>
                        </a:rPr>
                        <a:t>Combustion </a:t>
                      </a:r>
                      <a:r>
                        <a:rPr lang="en-US" sz="2000" dirty="0" err="1">
                          <a:effectLst/>
                        </a:rPr>
                        <a:t>analyser</a:t>
                      </a:r>
                      <a:r>
                        <a:rPr lang="en-US" sz="2000" dirty="0">
                          <a:effectLst/>
                        </a:rPr>
                        <a:t>/Flue gas </a:t>
                      </a:r>
                      <a:r>
                        <a:rPr lang="en-US" sz="2000" dirty="0" err="1">
                          <a:effectLst/>
                        </a:rPr>
                        <a:t>analyser</a:t>
                      </a:r>
                      <a:endParaRPr lang="en-US" sz="2000" dirty="0">
                        <a:effectLst/>
                      </a:endParaRPr>
                    </a:p>
                    <a:p>
                      <a:pPr marL="342900" marR="0" lvl="0" indent="-342900">
                        <a:lnSpc>
                          <a:spcPct val="130000"/>
                        </a:lnSpc>
                        <a:spcBef>
                          <a:spcPts val="0"/>
                        </a:spcBef>
                        <a:spcAft>
                          <a:spcPts val="300"/>
                        </a:spcAft>
                        <a:buFont typeface="Symbol"/>
                        <a:buChar char=""/>
                        <a:tabLst>
                          <a:tab pos="342900" algn="l"/>
                        </a:tabLst>
                      </a:pPr>
                      <a:r>
                        <a:rPr lang="en-US" sz="2000" dirty="0">
                          <a:effectLst/>
                        </a:rPr>
                        <a:t>Power quality </a:t>
                      </a:r>
                      <a:r>
                        <a:rPr lang="en-US" sz="2000" dirty="0" err="1">
                          <a:effectLst/>
                        </a:rPr>
                        <a:t>analyser</a:t>
                      </a:r>
                      <a:r>
                        <a:rPr lang="en-US" sz="2000" dirty="0">
                          <a:effectLst/>
                        </a:rPr>
                        <a:t> / Harmonic </a:t>
                      </a:r>
                      <a:r>
                        <a:rPr lang="en-US" sz="2000" dirty="0" err="1">
                          <a:effectLst/>
                        </a:rPr>
                        <a:t>analyser</a:t>
                      </a:r>
                      <a:endParaRPr lang="en-US" sz="2000" dirty="0">
                        <a:effectLst/>
                      </a:endParaRPr>
                    </a:p>
                    <a:p>
                      <a:pPr marL="342900" marR="0" lvl="0" indent="-342900">
                        <a:lnSpc>
                          <a:spcPct val="130000"/>
                        </a:lnSpc>
                        <a:spcBef>
                          <a:spcPts val="0"/>
                        </a:spcBef>
                        <a:spcAft>
                          <a:spcPts val="300"/>
                        </a:spcAft>
                        <a:buFont typeface="Symbol"/>
                        <a:buChar char=""/>
                        <a:tabLst>
                          <a:tab pos="342900" algn="l"/>
                        </a:tabLst>
                      </a:pPr>
                      <a:r>
                        <a:rPr lang="en-US" sz="2000" dirty="0">
                          <a:effectLst/>
                        </a:rPr>
                        <a:t>Lux meter </a:t>
                      </a:r>
                    </a:p>
                    <a:p>
                      <a:pPr marL="342900" marR="0" lvl="0" indent="-342900">
                        <a:lnSpc>
                          <a:spcPct val="130000"/>
                        </a:lnSpc>
                        <a:spcBef>
                          <a:spcPts val="0"/>
                        </a:spcBef>
                        <a:spcAft>
                          <a:spcPts val="300"/>
                        </a:spcAft>
                        <a:buFont typeface="Symbol"/>
                        <a:buChar char=""/>
                        <a:tabLst>
                          <a:tab pos="342900" algn="l"/>
                        </a:tabLst>
                      </a:pPr>
                      <a:r>
                        <a:rPr lang="en-US" sz="2000" dirty="0">
                          <a:effectLst/>
                        </a:rPr>
                        <a:t>Contact thermometers</a:t>
                      </a:r>
                    </a:p>
                    <a:p>
                      <a:pPr marL="342900" marR="0" lvl="0" indent="-342900">
                        <a:lnSpc>
                          <a:spcPct val="130000"/>
                        </a:lnSpc>
                        <a:spcBef>
                          <a:spcPts val="0"/>
                        </a:spcBef>
                        <a:spcAft>
                          <a:spcPts val="300"/>
                        </a:spcAft>
                        <a:buFont typeface="Symbol"/>
                        <a:buChar char=""/>
                        <a:tabLst>
                          <a:tab pos="342900" algn="l"/>
                        </a:tabLst>
                      </a:pPr>
                      <a:r>
                        <a:rPr lang="en-US" sz="2000" dirty="0">
                          <a:effectLst/>
                        </a:rPr>
                        <a:t>Infrared non-contact temperature sensor</a:t>
                      </a:r>
                    </a:p>
                    <a:p>
                      <a:pPr marL="342900" marR="0" lvl="0" indent="-342900">
                        <a:lnSpc>
                          <a:spcPct val="130000"/>
                        </a:lnSpc>
                        <a:spcBef>
                          <a:spcPts val="0"/>
                        </a:spcBef>
                        <a:spcAft>
                          <a:spcPts val="300"/>
                        </a:spcAft>
                        <a:buFont typeface="Symbol"/>
                        <a:buChar char=""/>
                        <a:tabLst>
                          <a:tab pos="342900" algn="l"/>
                        </a:tabLst>
                      </a:pPr>
                      <a:r>
                        <a:rPr lang="en-US" sz="2000" dirty="0">
                          <a:effectLst/>
                        </a:rPr>
                        <a:t>Manometers</a:t>
                      </a:r>
                    </a:p>
                    <a:p>
                      <a:pPr marL="342900" marR="0" lvl="0" indent="-342900">
                        <a:lnSpc>
                          <a:spcPct val="130000"/>
                        </a:lnSpc>
                        <a:spcBef>
                          <a:spcPts val="0"/>
                        </a:spcBef>
                        <a:spcAft>
                          <a:spcPts val="300"/>
                        </a:spcAft>
                        <a:buFont typeface="Symbol"/>
                        <a:buChar char=""/>
                        <a:tabLst>
                          <a:tab pos="342900" algn="l"/>
                        </a:tabLst>
                      </a:pPr>
                      <a:r>
                        <a:rPr lang="en-US" sz="2000" dirty="0" err="1">
                          <a:effectLst/>
                        </a:rPr>
                        <a:t>Pitot</a:t>
                      </a:r>
                      <a:r>
                        <a:rPr lang="en-US" sz="2000" dirty="0">
                          <a:effectLst/>
                        </a:rPr>
                        <a:t> tube with micro manometer or Digital manometer</a:t>
                      </a:r>
                      <a:endParaRPr lang="en-US" sz="2000" dirty="0">
                        <a:effectLst/>
                        <a:latin typeface="Calibri"/>
                        <a:ea typeface="Calibri"/>
                        <a:cs typeface="Times New Roman"/>
                      </a:endParaRPr>
                    </a:p>
                  </a:txBody>
                  <a:tcPr marL="68580" marR="68580" marT="0" marB="0"/>
                </a:tc>
                <a:tc>
                  <a:txBody>
                    <a:bodyPr/>
                    <a:lstStyle/>
                    <a:p>
                      <a:pPr marL="342900" marR="0" lvl="0" indent="-342900" algn="just">
                        <a:lnSpc>
                          <a:spcPct val="130000"/>
                        </a:lnSpc>
                        <a:spcBef>
                          <a:spcPts val="0"/>
                        </a:spcBef>
                        <a:spcAft>
                          <a:spcPts val="300"/>
                        </a:spcAft>
                        <a:buFont typeface="Symbol"/>
                        <a:buChar char=""/>
                        <a:tabLst>
                          <a:tab pos="342900" algn="l"/>
                        </a:tabLst>
                      </a:pPr>
                      <a:r>
                        <a:rPr lang="en-US" sz="2000" dirty="0">
                          <a:effectLst/>
                        </a:rPr>
                        <a:t>Vane anemometer</a:t>
                      </a:r>
                    </a:p>
                    <a:p>
                      <a:pPr marL="342900" marR="0" lvl="0" indent="-342900">
                        <a:lnSpc>
                          <a:spcPct val="130000"/>
                        </a:lnSpc>
                        <a:spcBef>
                          <a:spcPts val="0"/>
                        </a:spcBef>
                        <a:spcAft>
                          <a:spcPts val="300"/>
                        </a:spcAft>
                        <a:buFont typeface="Symbol"/>
                        <a:buChar char=""/>
                        <a:tabLst>
                          <a:tab pos="342900" algn="l"/>
                        </a:tabLst>
                      </a:pPr>
                      <a:r>
                        <a:rPr lang="en-US" sz="2000" dirty="0">
                          <a:effectLst/>
                        </a:rPr>
                        <a:t>Tachometers - Stroboscopic tachometer </a:t>
                      </a:r>
                    </a:p>
                    <a:p>
                      <a:pPr marL="342900" marR="0" lvl="0" indent="-342900">
                        <a:lnSpc>
                          <a:spcPct val="130000"/>
                        </a:lnSpc>
                        <a:spcBef>
                          <a:spcPts val="0"/>
                        </a:spcBef>
                        <a:spcAft>
                          <a:spcPts val="300"/>
                        </a:spcAft>
                        <a:buFont typeface="Symbol"/>
                        <a:buChar char=""/>
                        <a:tabLst>
                          <a:tab pos="342900" algn="l"/>
                        </a:tabLst>
                      </a:pPr>
                      <a:r>
                        <a:rPr lang="en-US" sz="2000" dirty="0">
                          <a:effectLst/>
                        </a:rPr>
                        <a:t>Ultrasonic Flow Meter</a:t>
                      </a:r>
                    </a:p>
                    <a:p>
                      <a:pPr marL="342900" marR="0" lvl="0" indent="-342900">
                        <a:lnSpc>
                          <a:spcPct val="130000"/>
                        </a:lnSpc>
                        <a:spcBef>
                          <a:spcPts val="0"/>
                        </a:spcBef>
                        <a:spcAft>
                          <a:spcPts val="300"/>
                        </a:spcAft>
                        <a:buFont typeface="Symbol"/>
                        <a:buChar char=""/>
                        <a:tabLst>
                          <a:tab pos="342900" algn="l"/>
                        </a:tabLst>
                      </a:pPr>
                      <a:r>
                        <a:rPr lang="en-US" sz="2000" dirty="0">
                          <a:effectLst/>
                        </a:rPr>
                        <a:t>Anemometer</a:t>
                      </a:r>
                    </a:p>
                    <a:p>
                      <a:pPr marL="342900" marR="0" lvl="0" indent="-342900">
                        <a:lnSpc>
                          <a:spcPct val="130000"/>
                        </a:lnSpc>
                        <a:spcBef>
                          <a:spcPts val="0"/>
                        </a:spcBef>
                        <a:spcAft>
                          <a:spcPts val="300"/>
                        </a:spcAft>
                        <a:buFont typeface="Symbol"/>
                        <a:buChar char=""/>
                        <a:tabLst>
                          <a:tab pos="342900" algn="l"/>
                        </a:tabLst>
                      </a:pPr>
                      <a:r>
                        <a:rPr lang="en-US" sz="2000" dirty="0" err="1">
                          <a:effectLst/>
                        </a:rPr>
                        <a:t>Psychrometer</a:t>
                      </a:r>
                      <a:r>
                        <a:rPr lang="en-US" sz="2000" dirty="0">
                          <a:effectLst/>
                        </a:rPr>
                        <a:t> (Humidity measurements)</a:t>
                      </a:r>
                    </a:p>
                    <a:p>
                      <a:pPr marL="342900" marR="0" lvl="0" indent="-342900">
                        <a:lnSpc>
                          <a:spcPct val="130000"/>
                        </a:lnSpc>
                        <a:spcBef>
                          <a:spcPts val="0"/>
                        </a:spcBef>
                        <a:spcAft>
                          <a:spcPts val="300"/>
                        </a:spcAft>
                        <a:buFont typeface="Symbol"/>
                        <a:buChar char=""/>
                        <a:tabLst>
                          <a:tab pos="342900" algn="l"/>
                        </a:tabLst>
                      </a:pPr>
                      <a:r>
                        <a:rPr lang="en-US" sz="2000" dirty="0">
                          <a:effectLst/>
                        </a:rPr>
                        <a:t>Temperature Probe</a:t>
                      </a:r>
                    </a:p>
                    <a:p>
                      <a:pPr marL="342900" marR="0" lvl="0" indent="-342900">
                        <a:lnSpc>
                          <a:spcPct val="130000"/>
                        </a:lnSpc>
                        <a:spcBef>
                          <a:spcPts val="0"/>
                        </a:spcBef>
                        <a:spcAft>
                          <a:spcPts val="300"/>
                        </a:spcAft>
                        <a:buFont typeface="Symbol"/>
                        <a:buChar char=""/>
                        <a:tabLst>
                          <a:tab pos="342900" algn="l"/>
                        </a:tabLst>
                      </a:pPr>
                      <a:r>
                        <a:rPr lang="en-US" sz="2000" dirty="0">
                          <a:effectLst/>
                        </a:rPr>
                        <a:t>Ultrasonic stream trap tester</a:t>
                      </a:r>
                    </a:p>
                    <a:p>
                      <a:pPr marL="342900" marR="0" lvl="0" indent="-342900">
                        <a:lnSpc>
                          <a:spcPct val="130000"/>
                        </a:lnSpc>
                        <a:spcBef>
                          <a:spcPts val="0"/>
                        </a:spcBef>
                        <a:spcAft>
                          <a:spcPts val="300"/>
                        </a:spcAft>
                        <a:buFont typeface="Symbol"/>
                        <a:buChar char=""/>
                        <a:tabLst>
                          <a:tab pos="342900" algn="l"/>
                        </a:tabLst>
                      </a:pPr>
                      <a:r>
                        <a:rPr lang="en-US" sz="2000" dirty="0">
                          <a:effectLst/>
                        </a:rPr>
                        <a:t>Thermal imaging devices</a:t>
                      </a:r>
                    </a:p>
                    <a:p>
                      <a:pPr marL="342900" marR="0" lvl="0" indent="-342900">
                        <a:lnSpc>
                          <a:spcPct val="130000"/>
                        </a:lnSpc>
                        <a:spcBef>
                          <a:spcPts val="0"/>
                        </a:spcBef>
                        <a:spcAft>
                          <a:spcPts val="300"/>
                        </a:spcAft>
                        <a:buFont typeface="Symbol"/>
                        <a:buChar char=""/>
                        <a:tabLst>
                          <a:tab pos="342900" algn="l"/>
                        </a:tabLst>
                      </a:pPr>
                      <a:r>
                        <a:rPr lang="en-US" sz="2000" dirty="0">
                          <a:effectLst/>
                        </a:rPr>
                        <a:t>Miscellaneous instruments–leak detectors, pH meter, and TDS meter</a:t>
                      </a:r>
                      <a:endParaRPr lang="en-US" sz="2000" dirty="0">
                        <a:effectLst/>
                        <a:latin typeface="Calibri"/>
                        <a:ea typeface="Calibri"/>
                        <a:cs typeface="Times New Roman"/>
                      </a:endParaRPr>
                    </a:p>
                  </a:txBody>
                  <a:tcPr marL="68580" marR="68580" marT="0" marB="0"/>
                </a:tc>
              </a:tr>
            </a:tbl>
          </a:graphicData>
        </a:graphic>
      </p:graphicFrame>
      <p:sp>
        <p:nvSpPr>
          <p:cNvPr id="3" name="TextBox 2"/>
          <p:cNvSpPr txBox="1"/>
          <p:nvPr/>
        </p:nvSpPr>
        <p:spPr>
          <a:xfrm>
            <a:off x="609600" y="344755"/>
            <a:ext cx="7772400" cy="523220"/>
          </a:xfrm>
          <a:prstGeom prst="rect">
            <a:avLst/>
          </a:prstGeom>
          <a:noFill/>
        </p:spPr>
        <p:txBody>
          <a:bodyPr wrap="square" rtlCol="0">
            <a:spAutoFit/>
          </a:bodyPr>
          <a:lstStyle/>
          <a:p>
            <a:r>
              <a:rPr lang="en-US" sz="2800" b="1" i="1" dirty="0"/>
              <a:t>Energy Audit Instruments</a:t>
            </a:r>
            <a:endParaRPr lang="en-US" sz="2800" i="1" dirty="0"/>
          </a:p>
        </p:txBody>
      </p:sp>
      <p:pic>
        <p:nvPicPr>
          <p:cNvPr id="2050" name="Picture 2" descr="Image result for energy audit scop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29200" y="128392"/>
            <a:ext cx="1021854" cy="9785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52241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99056401"/>
              </p:ext>
            </p:extLst>
          </p:nvPr>
        </p:nvGraphicFramePr>
        <p:xfrm>
          <a:off x="609600" y="1600200"/>
          <a:ext cx="7924800" cy="2865120"/>
        </p:xfrm>
        <a:graphic>
          <a:graphicData uri="http://schemas.openxmlformats.org/drawingml/2006/table">
            <a:tbl>
              <a:tblPr firstRow="1" firstCol="1" bandRow="1">
                <a:tableStyleId>{5940675A-B579-460E-94D1-54222C63F5DA}</a:tableStyleId>
              </a:tblPr>
              <a:tblGrid>
                <a:gridCol w="3962400"/>
                <a:gridCol w="3962400"/>
              </a:tblGrid>
              <a:tr h="0">
                <a:tc>
                  <a:txBody>
                    <a:bodyPr/>
                    <a:lstStyle/>
                    <a:p>
                      <a:pPr marL="342900" marR="0" lvl="0" indent="-342900">
                        <a:lnSpc>
                          <a:spcPct val="100000"/>
                        </a:lnSpc>
                        <a:spcBef>
                          <a:spcPts val="0"/>
                        </a:spcBef>
                        <a:spcAft>
                          <a:spcPts val="600"/>
                        </a:spcAft>
                        <a:buFont typeface="Symbol"/>
                        <a:buChar char=""/>
                        <a:tabLst>
                          <a:tab pos="342900" algn="l"/>
                        </a:tabLst>
                      </a:pPr>
                      <a:r>
                        <a:rPr lang="en-US" sz="2400" kern="1200" dirty="0">
                          <a:solidFill>
                            <a:schemeClr val="tx1"/>
                          </a:solidFill>
                          <a:latin typeface="+mn-lt"/>
                          <a:ea typeface="+mn-ea"/>
                          <a:cs typeface="+mn-cs"/>
                        </a:rPr>
                        <a:t>Technology,  </a:t>
                      </a:r>
                      <a:r>
                        <a:rPr lang="en-US" sz="2400" kern="1200" dirty="0" smtClean="0">
                          <a:solidFill>
                            <a:schemeClr val="tx1"/>
                          </a:solidFill>
                          <a:latin typeface="+mn-lt"/>
                          <a:ea typeface="+mn-ea"/>
                          <a:cs typeface="+mn-cs"/>
                        </a:rPr>
                        <a:t>processes, </a:t>
                      </a:r>
                      <a:r>
                        <a:rPr lang="en-US" sz="2400" kern="1200" dirty="0">
                          <a:solidFill>
                            <a:schemeClr val="tx1"/>
                          </a:solidFill>
                          <a:latin typeface="+mn-lt"/>
                          <a:ea typeface="+mn-ea"/>
                          <a:cs typeface="+mn-cs"/>
                        </a:rPr>
                        <a:t>and equipment details</a:t>
                      </a:r>
                    </a:p>
                    <a:p>
                      <a:pPr marL="342900" marR="0" lvl="0" indent="-342900">
                        <a:lnSpc>
                          <a:spcPct val="100000"/>
                        </a:lnSpc>
                        <a:spcBef>
                          <a:spcPts val="0"/>
                        </a:spcBef>
                        <a:spcAft>
                          <a:spcPts val="600"/>
                        </a:spcAft>
                        <a:buFont typeface="Symbol"/>
                        <a:buChar char=""/>
                        <a:tabLst>
                          <a:tab pos="342900" algn="l"/>
                        </a:tabLst>
                      </a:pPr>
                      <a:r>
                        <a:rPr lang="en-US" sz="2400" kern="1200" dirty="0">
                          <a:solidFill>
                            <a:schemeClr val="tx1"/>
                          </a:solidFill>
                          <a:latin typeface="+mn-lt"/>
                          <a:ea typeface="+mn-ea"/>
                          <a:cs typeface="+mn-cs"/>
                        </a:rPr>
                        <a:t>Capacity </a:t>
                      </a:r>
                      <a:r>
                        <a:rPr lang="en-US" sz="2400" kern="1200" dirty="0" err="1">
                          <a:solidFill>
                            <a:schemeClr val="tx1"/>
                          </a:solidFill>
                          <a:latin typeface="+mn-lt"/>
                          <a:ea typeface="+mn-ea"/>
                          <a:cs typeface="+mn-cs"/>
                        </a:rPr>
                        <a:t>utilisation</a:t>
                      </a:r>
                      <a:endParaRPr lang="en-US" sz="2400" kern="1200" dirty="0">
                        <a:solidFill>
                          <a:schemeClr val="tx1"/>
                        </a:solidFill>
                        <a:latin typeface="+mn-lt"/>
                        <a:ea typeface="+mn-ea"/>
                        <a:cs typeface="+mn-cs"/>
                      </a:endParaRPr>
                    </a:p>
                    <a:p>
                      <a:pPr marL="342900" marR="0" lvl="0" indent="-342900">
                        <a:lnSpc>
                          <a:spcPct val="100000"/>
                        </a:lnSpc>
                        <a:spcBef>
                          <a:spcPts val="0"/>
                        </a:spcBef>
                        <a:spcAft>
                          <a:spcPts val="600"/>
                        </a:spcAft>
                        <a:buFont typeface="Symbol"/>
                        <a:buChar char=""/>
                        <a:tabLst>
                          <a:tab pos="342900" algn="l"/>
                        </a:tabLst>
                      </a:pPr>
                      <a:r>
                        <a:rPr lang="en-US" sz="2400" kern="1200" dirty="0">
                          <a:solidFill>
                            <a:schemeClr val="tx1"/>
                          </a:solidFill>
                          <a:latin typeface="+mn-lt"/>
                          <a:ea typeface="+mn-ea"/>
                          <a:cs typeface="+mn-cs"/>
                        </a:rPr>
                        <a:t>Amount and type of input materials used</a:t>
                      </a:r>
                    </a:p>
                    <a:p>
                      <a:pPr marL="342900" marR="0" lvl="0" indent="-342900">
                        <a:lnSpc>
                          <a:spcPct val="100000"/>
                        </a:lnSpc>
                        <a:spcBef>
                          <a:spcPts val="0"/>
                        </a:spcBef>
                        <a:spcAft>
                          <a:spcPts val="600"/>
                        </a:spcAft>
                        <a:buFont typeface="Symbol"/>
                        <a:buChar char=""/>
                        <a:tabLst>
                          <a:tab pos="342900" algn="l"/>
                        </a:tabLst>
                      </a:pPr>
                      <a:r>
                        <a:rPr lang="en-US" sz="2400" kern="1200" dirty="0">
                          <a:solidFill>
                            <a:schemeClr val="tx1"/>
                          </a:solidFill>
                          <a:latin typeface="+mn-lt"/>
                          <a:ea typeface="+mn-ea"/>
                          <a:cs typeface="+mn-cs"/>
                        </a:rPr>
                        <a:t>Water consumption </a:t>
                      </a:r>
                    </a:p>
                    <a:p>
                      <a:pPr marL="342900" marR="0" lvl="0" indent="-342900">
                        <a:lnSpc>
                          <a:spcPct val="100000"/>
                        </a:lnSpc>
                        <a:spcBef>
                          <a:spcPts val="0"/>
                        </a:spcBef>
                        <a:spcAft>
                          <a:spcPts val="600"/>
                        </a:spcAft>
                        <a:buFont typeface="Symbol"/>
                        <a:buChar char=""/>
                        <a:tabLst>
                          <a:tab pos="342900" algn="l"/>
                        </a:tabLst>
                      </a:pPr>
                      <a:r>
                        <a:rPr lang="en-US" sz="2400" kern="1200" dirty="0">
                          <a:solidFill>
                            <a:schemeClr val="tx1"/>
                          </a:solidFill>
                          <a:latin typeface="+mn-lt"/>
                          <a:ea typeface="+mn-ea"/>
                          <a:cs typeface="+mn-cs"/>
                        </a:rPr>
                        <a:t>Fuel consumption</a:t>
                      </a:r>
                    </a:p>
                  </a:txBody>
                  <a:tcPr marL="68580" marR="68580" marT="0" marB="0"/>
                </a:tc>
                <a:tc>
                  <a:txBody>
                    <a:bodyPr/>
                    <a:lstStyle/>
                    <a:p>
                      <a:pPr marL="342900" marR="0" lvl="0" indent="-342900">
                        <a:lnSpc>
                          <a:spcPct val="100000"/>
                        </a:lnSpc>
                        <a:spcBef>
                          <a:spcPts val="0"/>
                        </a:spcBef>
                        <a:spcAft>
                          <a:spcPts val="600"/>
                        </a:spcAft>
                        <a:buFont typeface="Symbol"/>
                        <a:buChar char=""/>
                        <a:tabLst>
                          <a:tab pos="266065" algn="l"/>
                          <a:tab pos="342900" algn="l"/>
                        </a:tabLst>
                      </a:pPr>
                      <a:r>
                        <a:rPr lang="en-US" sz="2400" kern="1200" dirty="0" smtClean="0">
                          <a:solidFill>
                            <a:schemeClr val="tx1"/>
                          </a:solidFill>
                          <a:latin typeface="+mn-lt"/>
                          <a:ea typeface="+mn-ea"/>
                          <a:cs typeface="+mn-cs"/>
                        </a:rPr>
                        <a:t>Power consumption</a:t>
                      </a:r>
                      <a:endParaRPr lang="en-US" sz="2400" kern="1200" dirty="0">
                        <a:solidFill>
                          <a:schemeClr val="tx1"/>
                        </a:solidFill>
                        <a:latin typeface="+mn-lt"/>
                        <a:ea typeface="+mn-ea"/>
                        <a:cs typeface="+mn-cs"/>
                      </a:endParaRPr>
                    </a:p>
                    <a:p>
                      <a:pPr marL="342900" marR="0" lvl="0" indent="-342900">
                        <a:lnSpc>
                          <a:spcPct val="100000"/>
                        </a:lnSpc>
                        <a:spcBef>
                          <a:spcPts val="0"/>
                        </a:spcBef>
                        <a:spcAft>
                          <a:spcPts val="600"/>
                        </a:spcAft>
                        <a:buFont typeface="Symbol"/>
                        <a:buChar char=""/>
                        <a:tabLst>
                          <a:tab pos="266065" algn="l"/>
                          <a:tab pos="342900" algn="l"/>
                        </a:tabLst>
                      </a:pPr>
                      <a:r>
                        <a:rPr lang="en-US" sz="2400" kern="1200" dirty="0">
                          <a:solidFill>
                            <a:schemeClr val="tx1"/>
                          </a:solidFill>
                          <a:latin typeface="+mn-lt"/>
                          <a:ea typeface="+mn-ea"/>
                          <a:cs typeface="+mn-cs"/>
                        </a:rPr>
                        <a:t>Steam consumption</a:t>
                      </a:r>
                    </a:p>
                    <a:p>
                      <a:pPr marL="342900" marR="0" lvl="0" indent="-342900">
                        <a:lnSpc>
                          <a:spcPct val="100000"/>
                        </a:lnSpc>
                        <a:spcBef>
                          <a:spcPts val="0"/>
                        </a:spcBef>
                        <a:spcAft>
                          <a:spcPts val="600"/>
                        </a:spcAft>
                        <a:buFont typeface="Symbol"/>
                        <a:buChar char=""/>
                        <a:tabLst>
                          <a:tab pos="266065" algn="l"/>
                          <a:tab pos="342900" algn="l"/>
                        </a:tabLst>
                      </a:pPr>
                      <a:r>
                        <a:rPr lang="en-US" sz="2400" kern="1200" dirty="0">
                          <a:solidFill>
                            <a:schemeClr val="tx1"/>
                          </a:solidFill>
                          <a:latin typeface="+mn-lt"/>
                          <a:ea typeface="+mn-ea"/>
                          <a:cs typeface="+mn-cs"/>
                        </a:rPr>
                        <a:t>Type and quantity of wastes generated</a:t>
                      </a:r>
                    </a:p>
                    <a:p>
                      <a:pPr marL="342900" marR="0" lvl="0" indent="-342900" algn="l" defTabSz="914400" rtl="0" eaLnBrk="1" fontAlgn="auto" latinLnBrk="0" hangingPunct="1">
                        <a:lnSpc>
                          <a:spcPct val="100000"/>
                        </a:lnSpc>
                        <a:spcBef>
                          <a:spcPts val="0"/>
                        </a:spcBef>
                        <a:spcAft>
                          <a:spcPts val="600"/>
                        </a:spcAft>
                        <a:buClrTx/>
                        <a:buSzTx/>
                        <a:buFont typeface="Symbol"/>
                        <a:buChar char=""/>
                        <a:tabLst>
                          <a:tab pos="266065" algn="l"/>
                          <a:tab pos="342900" algn="l"/>
                        </a:tabLst>
                        <a:defRPr/>
                      </a:pPr>
                      <a:r>
                        <a:rPr lang="en-US" sz="2400" kern="1200" dirty="0" smtClean="0">
                          <a:solidFill>
                            <a:schemeClr val="tx1"/>
                          </a:solidFill>
                          <a:latin typeface="+mn-lt"/>
                          <a:ea typeface="+mn-ea"/>
                          <a:cs typeface="+mn-cs"/>
                        </a:rPr>
                        <a:t>Efficiencies / yield</a:t>
                      </a:r>
                    </a:p>
                    <a:p>
                      <a:pPr marL="342900" marR="0" lvl="0" indent="-342900">
                        <a:lnSpc>
                          <a:spcPct val="100000"/>
                        </a:lnSpc>
                        <a:spcBef>
                          <a:spcPts val="0"/>
                        </a:spcBef>
                        <a:spcAft>
                          <a:spcPts val="600"/>
                        </a:spcAft>
                        <a:buFont typeface="Symbol"/>
                        <a:buChar char=""/>
                        <a:tabLst>
                          <a:tab pos="266065" algn="l"/>
                          <a:tab pos="342900" algn="l"/>
                        </a:tabLst>
                      </a:pPr>
                      <a:r>
                        <a:rPr lang="en-US" sz="2400" kern="1200" dirty="0" smtClean="0">
                          <a:solidFill>
                            <a:schemeClr val="tx1"/>
                          </a:solidFill>
                          <a:latin typeface="+mn-lt"/>
                          <a:ea typeface="+mn-ea"/>
                          <a:cs typeface="+mn-cs"/>
                        </a:rPr>
                        <a:t>Percentage </a:t>
                      </a:r>
                      <a:r>
                        <a:rPr lang="en-US" sz="2400" kern="1200" dirty="0">
                          <a:solidFill>
                            <a:schemeClr val="tx1"/>
                          </a:solidFill>
                          <a:latin typeface="+mn-lt"/>
                          <a:ea typeface="+mn-ea"/>
                          <a:cs typeface="+mn-cs"/>
                        </a:rPr>
                        <a:t>rejection / </a:t>
                      </a:r>
                      <a:r>
                        <a:rPr lang="en-US" sz="2400" kern="1200" dirty="0" smtClean="0">
                          <a:solidFill>
                            <a:schemeClr val="tx1"/>
                          </a:solidFill>
                          <a:latin typeface="+mn-lt"/>
                          <a:ea typeface="+mn-ea"/>
                          <a:cs typeface="+mn-cs"/>
                        </a:rPr>
                        <a:t>reprocessing</a:t>
                      </a:r>
                      <a:endParaRPr lang="en-US" sz="2400" kern="1200" dirty="0">
                        <a:solidFill>
                          <a:schemeClr val="tx1"/>
                        </a:solidFill>
                        <a:latin typeface="+mn-lt"/>
                        <a:ea typeface="+mn-ea"/>
                        <a:cs typeface="+mn-cs"/>
                      </a:endParaRPr>
                    </a:p>
                  </a:txBody>
                  <a:tcPr marL="68580" marR="68580" marT="0" marB="0"/>
                </a:tc>
              </a:tr>
            </a:tbl>
          </a:graphicData>
        </a:graphic>
      </p:graphicFrame>
      <p:sp>
        <p:nvSpPr>
          <p:cNvPr id="3" name="TextBox 2"/>
          <p:cNvSpPr txBox="1"/>
          <p:nvPr/>
        </p:nvSpPr>
        <p:spPr>
          <a:xfrm>
            <a:off x="609600" y="304800"/>
            <a:ext cx="7924800" cy="523220"/>
          </a:xfrm>
          <a:prstGeom prst="rect">
            <a:avLst/>
          </a:prstGeom>
          <a:noFill/>
        </p:spPr>
        <p:txBody>
          <a:bodyPr wrap="square" rtlCol="0">
            <a:spAutoFit/>
          </a:bodyPr>
          <a:lstStyle/>
          <a:p>
            <a:pPr algn="ctr"/>
            <a:r>
              <a:rPr lang="en-US" sz="2800" b="1" i="1" dirty="0"/>
              <a:t>Baseline </a:t>
            </a:r>
            <a:r>
              <a:rPr lang="en-US" sz="2800" b="1" i="1" dirty="0" smtClean="0"/>
              <a:t>Data</a:t>
            </a:r>
            <a:endParaRPr lang="en-US" sz="2800" b="1" i="1" dirty="0"/>
          </a:p>
        </p:txBody>
      </p:sp>
    </p:spTree>
    <p:extLst>
      <p:ext uri="{BB962C8B-B14F-4D97-AF65-F5344CB8AC3E}">
        <p14:creationId xmlns:p14="http://schemas.microsoft.com/office/powerpoint/2010/main" xmlns="" val="2470746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energy audit scope"/>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91017" y="533400"/>
            <a:ext cx="7538581" cy="56598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40007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dirty="0" smtClean="0"/>
              <a:t>Measurements during Audit</a:t>
            </a:r>
            <a:endParaRPr lang="en-IN" sz="3200" b="1" dirty="0"/>
          </a:p>
        </p:txBody>
      </p:sp>
      <p:sp>
        <p:nvSpPr>
          <p:cNvPr id="3" name="Content Placeholder 2"/>
          <p:cNvSpPr>
            <a:spLocks noGrp="1"/>
          </p:cNvSpPr>
          <p:nvPr>
            <p:ph idx="1"/>
          </p:nvPr>
        </p:nvSpPr>
        <p:spPr>
          <a:xfrm>
            <a:off x="457200" y="1422400"/>
            <a:ext cx="7924800" cy="4525963"/>
          </a:xfrm>
        </p:spPr>
        <p:txBody>
          <a:bodyPr>
            <a:normAutofit/>
          </a:bodyPr>
          <a:lstStyle/>
          <a:p>
            <a:pPr lvl="0">
              <a:lnSpc>
                <a:spcPct val="160000"/>
              </a:lnSpc>
              <a:spcBef>
                <a:spcPts val="0"/>
              </a:spcBef>
              <a:buFont typeface="Symbol"/>
              <a:buChar char=""/>
              <a:tabLst>
                <a:tab pos="217170" algn="l"/>
              </a:tabLst>
            </a:pPr>
            <a:r>
              <a:rPr lang="en-US" sz="2500" dirty="0">
                <a:solidFill>
                  <a:srgbClr val="000000"/>
                </a:solidFill>
                <a:latin typeface="Arial"/>
                <a:ea typeface="Verdana"/>
                <a:cs typeface="Times New Roman"/>
              </a:rPr>
              <a:t>Conduct onsite measurements and performance surveys using portable </a:t>
            </a:r>
            <a:r>
              <a:rPr lang="en-US" sz="2500" dirty="0" smtClean="0">
                <a:solidFill>
                  <a:srgbClr val="000000"/>
                </a:solidFill>
                <a:latin typeface="Arial"/>
                <a:ea typeface="Verdana"/>
                <a:cs typeface="Times New Roman"/>
              </a:rPr>
              <a:t>instruments/panel </a:t>
            </a:r>
            <a:r>
              <a:rPr lang="en-US" sz="2500" dirty="0">
                <a:solidFill>
                  <a:srgbClr val="000000"/>
                </a:solidFill>
                <a:latin typeface="Arial"/>
                <a:ea typeface="Verdana"/>
                <a:cs typeface="Times New Roman"/>
              </a:rPr>
              <a:t>mounted </a:t>
            </a:r>
            <a:r>
              <a:rPr lang="en-US" sz="2500" dirty="0" smtClean="0">
                <a:solidFill>
                  <a:srgbClr val="000000"/>
                </a:solidFill>
                <a:latin typeface="Arial"/>
                <a:ea typeface="Verdana"/>
                <a:cs typeface="Times New Roman"/>
              </a:rPr>
              <a:t>instruments </a:t>
            </a:r>
            <a:endParaRPr lang="en-US" sz="2500" dirty="0">
              <a:solidFill>
                <a:srgbClr val="000000"/>
              </a:solidFill>
              <a:latin typeface="Arial"/>
              <a:ea typeface="Verdana"/>
              <a:cs typeface="Times New Roman"/>
            </a:endParaRPr>
          </a:p>
          <a:p>
            <a:pPr lvl="0">
              <a:lnSpc>
                <a:spcPct val="160000"/>
              </a:lnSpc>
              <a:spcBef>
                <a:spcPts val="0"/>
              </a:spcBef>
              <a:buFont typeface="Symbol"/>
              <a:buChar char=""/>
              <a:tabLst>
                <a:tab pos="217170" algn="l"/>
              </a:tabLst>
            </a:pPr>
            <a:r>
              <a:rPr lang="en-US" sz="2500" dirty="0">
                <a:solidFill>
                  <a:srgbClr val="000000"/>
                </a:solidFill>
                <a:latin typeface="Arial"/>
                <a:ea typeface="Verdana"/>
                <a:cs typeface="Times New Roman"/>
              </a:rPr>
              <a:t>Conduct </a:t>
            </a:r>
            <a:r>
              <a:rPr lang="en-US" sz="2500" dirty="0" smtClean="0">
                <a:solidFill>
                  <a:srgbClr val="000000"/>
                </a:solidFill>
                <a:latin typeface="Arial"/>
                <a:ea typeface="Verdana"/>
                <a:cs typeface="Times New Roman"/>
              </a:rPr>
              <a:t>performance </a:t>
            </a:r>
            <a:r>
              <a:rPr lang="en-US" sz="2500" dirty="0">
                <a:solidFill>
                  <a:srgbClr val="000000"/>
                </a:solidFill>
                <a:latin typeface="Arial"/>
                <a:ea typeface="Verdana"/>
                <a:cs typeface="Times New Roman"/>
              </a:rPr>
              <a:t>trials for major energy equipment /</a:t>
            </a:r>
            <a:r>
              <a:rPr lang="en-US" sz="2500" dirty="0" smtClean="0">
                <a:solidFill>
                  <a:srgbClr val="000000"/>
                </a:solidFill>
                <a:latin typeface="Arial"/>
                <a:ea typeface="Verdana"/>
                <a:cs typeface="Times New Roman"/>
              </a:rPr>
              <a:t>systems</a:t>
            </a:r>
            <a:endParaRPr lang="en-US" sz="2500" dirty="0">
              <a:solidFill>
                <a:srgbClr val="000000"/>
              </a:solidFill>
              <a:latin typeface="Arial"/>
              <a:ea typeface="Verdana"/>
              <a:cs typeface="Times New Roman"/>
            </a:endParaRPr>
          </a:p>
          <a:p>
            <a:pPr lvl="0">
              <a:lnSpc>
                <a:spcPct val="120000"/>
              </a:lnSpc>
              <a:spcBef>
                <a:spcPts val="0"/>
              </a:spcBef>
              <a:buFont typeface="Symbol"/>
              <a:buChar char=""/>
              <a:tabLst>
                <a:tab pos="217170" algn="l"/>
              </a:tabLst>
            </a:pPr>
            <a:endParaRPr lang="en-US" dirty="0">
              <a:solidFill>
                <a:srgbClr val="000000"/>
              </a:solidFill>
              <a:latin typeface="Arial"/>
              <a:ea typeface="Verdana"/>
              <a:cs typeface="Times New Roman"/>
            </a:endParaRPr>
          </a:p>
        </p:txBody>
      </p:sp>
      <p:sp>
        <p:nvSpPr>
          <p:cNvPr id="4" name="Content Placeholder 2"/>
          <p:cNvSpPr txBox="1">
            <a:spLocks/>
          </p:cNvSpPr>
          <p:nvPr/>
        </p:nvSpPr>
        <p:spPr>
          <a:xfrm>
            <a:off x="4572000" y="1524000"/>
            <a:ext cx="3657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N" dirty="0"/>
          </a:p>
        </p:txBody>
      </p:sp>
    </p:spTree>
    <p:extLst>
      <p:ext uri="{BB962C8B-B14F-4D97-AF65-F5344CB8AC3E}">
        <p14:creationId xmlns:p14="http://schemas.microsoft.com/office/powerpoint/2010/main" xmlns="" val="1782015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98219" y="787984"/>
            <a:ext cx="5352415" cy="452120"/>
          </a:xfrm>
          <a:prstGeom prst="rect">
            <a:avLst/>
          </a:prstGeom>
        </p:spPr>
        <p:txBody>
          <a:bodyPr vert="horz" wrap="square" lIns="0" tIns="12065" rIns="0" bIns="0" rtlCol="0">
            <a:spAutoFit/>
          </a:bodyPr>
          <a:lstStyle/>
          <a:p>
            <a:pPr marL="12700">
              <a:lnSpc>
                <a:spcPct val="100000"/>
              </a:lnSpc>
              <a:spcBef>
                <a:spcPts val="95"/>
              </a:spcBef>
            </a:pPr>
            <a:r>
              <a:rPr sz="2800" b="1" spc="-20" dirty="0">
                <a:solidFill>
                  <a:srgbClr val="1F487C"/>
                </a:solidFill>
                <a:latin typeface="Calibri"/>
                <a:cs typeface="Calibri"/>
              </a:rPr>
              <a:t>Typical </a:t>
            </a:r>
            <a:r>
              <a:rPr sz="2800" b="1" spc="-5" dirty="0">
                <a:solidFill>
                  <a:srgbClr val="1F487C"/>
                </a:solidFill>
                <a:latin typeface="Calibri"/>
                <a:cs typeface="Calibri"/>
              </a:rPr>
              <a:t>audit </a:t>
            </a:r>
            <a:r>
              <a:rPr sz="2800" b="1" spc="-10" dirty="0">
                <a:solidFill>
                  <a:srgbClr val="1F487C"/>
                </a:solidFill>
                <a:latin typeface="Calibri"/>
                <a:cs typeface="Calibri"/>
              </a:rPr>
              <a:t>checklists </a:t>
            </a:r>
            <a:r>
              <a:rPr sz="2800" b="1" spc="-15" dirty="0">
                <a:solidFill>
                  <a:srgbClr val="1F487C"/>
                </a:solidFill>
                <a:latin typeface="Calibri"/>
                <a:cs typeface="Calibri"/>
              </a:rPr>
              <a:t>examples</a:t>
            </a:r>
            <a:r>
              <a:rPr sz="2800" b="1" spc="65" dirty="0">
                <a:solidFill>
                  <a:srgbClr val="1F487C"/>
                </a:solidFill>
                <a:latin typeface="Calibri"/>
                <a:cs typeface="Calibri"/>
              </a:rPr>
              <a:t> </a:t>
            </a:r>
            <a:endParaRPr sz="2800" dirty="0">
              <a:latin typeface="Calibri"/>
              <a:cs typeface="Calibri"/>
            </a:endParaRPr>
          </a:p>
        </p:txBody>
      </p:sp>
      <p:graphicFrame>
        <p:nvGraphicFramePr>
          <p:cNvPr id="3" name="object 3"/>
          <p:cNvGraphicFramePr>
            <a:graphicFrameLocks noGrp="1"/>
          </p:cNvGraphicFramePr>
          <p:nvPr/>
        </p:nvGraphicFramePr>
        <p:xfrm>
          <a:off x="245173" y="1426844"/>
          <a:ext cx="8663940" cy="3924935"/>
        </p:xfrm>
        <a:graphic>
          <a:graphicData uri="http://schemas.openxmlformats.org/drawingml/2006/table">
            <a:tbl>
              <a:tblPr firstRow="1" bandRow="1">
                <a:tableStyleId>{2D5ABB26-0587-4C30-8999-92F81FD0307C}</a:tableStyleId>
              </a:tblPr>
              <a:tblGrid>
                <a:gridCol w="4552315"/>
                <a:gridCol w="4111625"/>
              </a:tblGrid>
              <a:tr h="365125">
                <a:tc>
                  <a:txBody>
                    <a:bodyPr/>
                    <a:lstStyle/>
                    <a:p>
                      <a:pPr marL="12065" algn="ctr">
                        <a:lnSpc>
                          <a:spcPct val="100000"/>
                        </a:lnSpc>
                        <a:spcBef>
                          <a:spcPts val="240"/>
                        </a:spcBef>
                      </a:pPr>
                      <a:r>
                        <a:rPr sz="1800" b="1" spc="-5" dirty="0">
                          <a:latin typeface="Calibri"/>
                          <a:cs typeface="Calibri"/>
                        </a:rPr>
                        <a:t>Boilers</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AACC5"/>
                    </a:solidFill>
                  </a:tcPr>
                </a:tc>
                <a:tc>
                  <a:txBody>
                    <a:bodyPr/>
                    <a:lstStyle/>
                    <a:p>
                      <a:pPr marL="953135">
                        <a:lnSpc>
                          <a:spcPct val="100000"/>
                        </a:lnSpc>
                        <a:spcBef>
                          <a:spcPts val="240"/>
                        </a:spcBef>
                      </a:pPr>
                      <a:r>
                        <a:rPr sz="1800" b="1" spc="-5" dirty="0">
                          <a:latin typeface="Calibri"/>
                          <a:cs typeface="Calibri"/>
                        </a:rPr>
                        <a:t>Compressed </a:t>
                      </a:r>
                      <a:r>
                        <a:rPr sz="1800" b="1" dirty="0">
                          <a:latin typeface="Calibri"/>
                          <a:cs typeface="Calibri"/>
                        </a:rPr>
                        <a:t>Air</a:t>
                      </a:r>
                      <a:r>
                        <a:rPr sz="1800" b="1" spc="-50" dirty="0">
                          <a:latin typeface="Calibri"/>
                          <a:cs typeface="Calibri"/>
                        </a:rPr>
                        <a:t> </a:t>
                      </a:r>
                      <a:r>
                        <a:rPr sz="1800" b="1" spc="-15" dirty="0">
                          <a:latin typeface="Calibri"/>
                          <a:cs typeface="Calibri"/>
                        </a:rPr>
                        <a:t>System</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AACC5"/>
                    </a:solidFill>
                  </a:tcPr>
                </a:tc>
              </a:tr>
              <a:tr h="3559810">
                <a:tc>
                  <a:txBody>
                    <a:bodyPr/>
                    <a:lstStyle/>
                    <a:p>
                      <a:pPr marL="543560" indent="-184785">
                        <a:lnSpc>
                          <a:spcPts val="2395"/>
                        </a:lnSpc>
                        <a:buClr>
                          <a:srgbClr val="6F2F9F"/>
                        </a:buClr>
                        <a:buSzPct val="90000"/>
                        <a:buFont typeface="Courier New"/>
                        <a:buChar char="o"/>
                        <a:tabLst>
                          <a:tab pos="544195" algn="l"/>
                        </a:tabLst>
                      </a:pPr>
                      <a:r>
                        <a:rPr sz="2000" spc="-5" dirty="0">
                          <a:latin typeface="Calibri"/>
                          <a:cs typeface="Calibri"/>
                        </a:rPr>
                        <a:t>Check flows </a:t>
                      </a:r>
                      <a:r>
                        <a:rPr sz="2000" dirty="0">
                          <a:latin typeface="Calibri"/>
                          <a:cs typeface="Calibri"/>
                        </a:rPr>
                        <a:t>and return</a:t>
                      </a:r>
                      <a:r>
                        <a:rPr sz="2000" spc="-45" dirty="0">
                          <a:latin typeface="Calibri"/>
                          <a:cs typeface="Calibri"/>
                        </a:rPr>
                        <a:t> </a:t>
                      </a:r>
                      <a:r>
                        <a:rPr sz="2000" spc="-5" dirty="0">
                          <a:latin typeface="Calibri"/>
                          <a:cs typeface="Calibri"/>
                        </a:rPr>
                        <a:t>temperatures</a:t>
                      </a:r>
                      <a:endParaRPr sz="2000">
                        <a:latin typeface="Calibri"/>
                        <a:cs typeface="Calibri"/>
                      </a:endParaRPr>
                    </a:p>
                    <a:p>
                      <a:pPr marL="543560" marR="1186180" indent="-184785">
                        <a:lnSpc>
                          <a:spcPts val="2160"/>
                        </a:lnSpc>
                        <a:spcBef>
                          <a:spcPts val="1230"/>
                        </a:spcBef>
                        <a:buClr>
                          <a:srgbClr val="6F2F9F"/>
                        </a:buClr>
                        <a:buSzPct val="90000"/>
                        <a:buFont typeface="Courier New"/>
                        <a:buChar char="o"/>
                        <a:tabLst>
                          <a:tab pos="544195" algn="l"/>
                        </a:tabLst>
                      </a:pPr>
                      <a:r>
                        <a:rPr sz="2000" spc="-5" dirty="0">
                          <a:latin typeface="Calibri"/>
                          <a:cs typeface="Calibri"/>
                        </a:rPr>
                        <a:t>Check steam pressures </a:t>
                      </a:r>
                      <a:r>
                        <a:rPr sz="2000" dirty="0">
                          <a:latin typeface="Calibri"/>
                          <a:cs typeface="Calibri"/>
                        </a:rPr>
                        <a:t>and  </a:t>
                      </a:r>
                      <a:r>
                        <a:rPr sz="2000" spc="-5" dirty="0">
                          <a:latin typeface="Calibri"/>
                          <a:cs typeface="Calibri"/>
                        </a:rPr>
                        <a:t>temperatures</a:t>
                      </a:r>
                      <a:endParaRPr sz="2000">
                        <a:latin typeface="Calibri"/>
                        <a:cs typeface="Calibri"/>
                      </a:endParaRPr>
                    </a:p>
                    <a:p>
                      <a:pPr marL="543560" indent="-184785">
                        <a:lnSpc>
                          <a:spcPct val="100000"/>
                        </a:lnSpc>
                        <a:spcBef>
                          <a:spcPts val="855"/>
                        </a:spcBef>
                        <a:buClr>
                          <a:srgbClr val="6F2F9F"/>
                        </a:buClr>
                        <a:buSzPct val="90000"/>
                        <a:buFont typeface="Courier New"/>
                        <a:buChar char="o"/>
                        <a:tabLst>
                          <a:tab pos="544195" algn="l"/>
                        </a:tabLst>
                      </a:pPr>
                      <a:r>
                        <a:rPr sz="2000" spc="-5" dirty="0">
                          <a:latin typeface="Calibri"/>
                          <a:cs typeface="Calibri"/>
                        </a:rPr>
                        <a:t>Check </a:t>
                      </a:r>
                      <a:r>
                        <a:rPr sz="2400" spc="-5" dirty="0">
                          <a:latin typeface="Calibri"/>
                          <a:cs typeface="Calibri"/>
                        </a:rPr>
                        <a:t>for </a:t>
                      </a:r>
                      <a:r>
                        <a:rPr sz="2000" dirty="0">
                          <a:latin typeface="Calibri"/>
                          <a:cs typeface="Calibri"/>
                        </a:rPr>
                        <a:t>leaks and</a:t>
                      </a:r>
                      <a:r>
                        <a:rPr sz="2000" spc="-95" dirty="0">
                          <a:latin typeface="Calibri"/>
                          <a:cs typeface="Calibri"/>
                        </a:rPr>
                        <a:t> </a:t>
                      </a:r>
                      <a:r>
                        <a:rPr sz="2000" spc="-5" dirty="0">
                          <a:latin typeface="Calibri"/>
                          <a:cs typeface="Calibri"/>
                        </a:rPr>
                        <a:t>insulation</a:t>
                      </a:r>
                      <a:endParaRPr sz="2000">
                        <a:latin typeface="Calibri"/>
                        <a:cs typeface="Calibri"/>
                      </a:endParaRPr>
                    </a:p>
                    <a:p>
                      <a:pPr marL="543560" indent="-184785">
                        <a:lnSpc>
                          <a:spcPct val="100000"/>
                        </a:lnSpc>
                        <a:spcBef>
                          <a:spcPts val="1225"/>
                        </a:spcBef>
                        <a:buClr>
                          <a:srgbClr val="6F2F9F"/>
                        </a:buClr>
                        <a:buSzPct val="90000"/>
                        <a:buFont typeface="Courier New"/>
                        <a:buChar char="o"/>
                        <a:tabLst>
                          <a:tab pos="544195" algn="l"/>
                        </a:tabLst>
                      </a:pPr>
                      <a:r>
                        <a:rPr sz="2000" spc="-5" dirty="0">
                          <a:latin typeface="Calibri"/>
                          <a:cs typeface="Calibri"/>
                        </a:rPr>
                        <a:t>Check </a:t>
                      </a:r>
                      <a:r>
                        <a:rPr sz="2000" dirty="0">
                          <a:latin typeface="Calibri"/>
                          <a:cs typeface="Calibri"/>
                        </a:rPr>
                        <a:t>burners and</a:t>
                      </a:r>
                      <a:r>
                        <a:rPr sz="2000" spc="-30" dirty="0">
                          <a:latin typeface="Calibri"/>
                          <a:cs typeface="Calibri"/>
                        </a:rPr>
                        <a:t> </a:t>
                      </a:r>
                      <a:r>
                        <a:rPr sz="2000" spc="-5" dirty="0">
                          <a:latin typeface="Calibri"/>
                          <a:cs typeface="Calibri"/>
                        </a:rPr>
                        <a:t>combustion</a:t>
                      </a:r>
                      <a:endParaRPr sz="2000">
                        <a:latin typeface="Calibri"/>
                        <a:cs typeface="Calibri"/>
                      </a:endParaRPr>
                    </a:p>
                    <a:p>
                      <a:pPr marL="543560" indent="-184785">
                        <a:lnSpc>
                          <a:spcPct val="100000"/>
                        </a:lnSpc>
                        <a:spcBef>
                          <a:spcPts val="965"/>
                        </a:spcBef>
                        <a:buClr>
                          <a:srgbClr val="6F2F9F"/>
                        </a:buClr>
                        <a:buSzPct val="90000"/>
                        <a:buFont typeface="Courier New"/>
                        <a:buChar char="o"/>
                        <a:tabLst>
                          <a:tab pos="544195" algn="l"/>
                        </a:tabLst>
                      </a:pPr>
                      <a:r>
                        <a:rPr sz="2000" spc="-5" dirty="0">
                          <a:latin typeface="Calibri"/>
                          <a:cs typeface="Calibri"/>
                        </a:rPr>
                        <a:t>Check blow down</a:t>
                      </a:r>
                      <a:r>
                        <a:rPr sz="2000" spc="-45" dirty="0">
                          <a:latin typeface="Calibri"/>
                          <a:cs typeface="Calibri"/>
                        </a:rPr>
                        <a:t> </a:t>
                      </a:r>
                      <a:r>
                        <a:rPr sz="2000" dirty="0">
                          <a:latin typeface="Calibri"/>
                          <a:cs typeface="Calibri"/>
                        </a:rPr>
                        <a:t>arrangements</a:t>
                      </a:r>
                      <a:endParaRPr sz="2000">
                        <a:latin typeface="Calibri"/>
                        <a:cs typeface="Calibri"/>
                      </a:endParaRPr>
                    </a:p>
                    <a:p>
                      <a:pPr marL="543560" indent="-184785">
                        <a:lnSpc>
                          <a:spcPct val="100000"/>
                        </a:lnSpc>
                        <a:spcBef>
                          <a:spcPts val="960"/>
                        </a:spcBef>
                        <a:buClr>
                          <a:srgbClr val="6F2F9F"/>
                        </a:buClr>
                        <a:buSzPct val="90000"/>
                        <a:buFont typeface="Courier New"/>
                        <a:buChar char="o"/>
                        <a:tabLst>
                          <a:tab pos="544195" algn="l"/>
                        </a:tabLst>
                      </a:pPr>
                      <a:r>
                        <a:rPr sz="2000" spc="-5" dirty="0">
                          <a:latin typeface="Calibri"/>
                          <a:cs typeface="Calibri"/>
                        </a:rPr>
                        <a:t>Check condensate</a:t>
                      </a:r>
                      <a:r>
                        <a:rPr sz="2000" spc="-20" dirty="0">
                          <a:latin typeface="Calibri"/>
                          <a:cs typeface="Calibri"/>
                        </a:rPr>
                        <a:t> </a:t>
                      </a:r>
                      <a:r>
                        <a:rPr sz="2000" dirty="0">
                          <a:latin typeface="Calibri"/>
                          <a:cs typeface="Calibri"/>
                        </a:rPr>
                        <a:t>recovery</a:t>
                      </a:r>
                      <a:endParaRPr sz="2000">
                        <a:latin typeface="Calibri"/>
                        <a:cs typeface="Calibri"/>
                      </a:endParaRPr>
                    </a:p>
                    <a:p>
                      <a:pPr marL="543560" marR="706120" indent="-184785">
                        <a:lnSpc>
                          <a:spcPts val="2160"/>
                        </a:lnSpc>
                        <a:spcBef>
                          <a:spcPts val="1230"/>
                        </a:spcBef>
                        <a:buClr>
                          <a:srgbClr val="6F2F9F"/>
                        </a:buClr>
                        <a:buSzPct val="90000"/>
                        <a:buFont typeface="Courier New"/>
                        <a:buChar char="o"/>
                        <a:tabLst>
                          <a:tab pos="544195" algn="l"/>
                        </a:tabLst>
                      </a:pPr>
                      <a:r>
                        <a:rPr sz="2000" spc="-5" dirty="0">
                          <a:latin typeface="Calibri"/>
                          <a:cs typeface="Calibri"/>
                        </a:rPr>
                        <a:t>Check flue </a:t>
                      </a:r>
                      <a:r>
                        <a:rPr sz="2000" dirty="0">
                          <a:latin typeface="Calibri"/>
                          <a:cs typeface="Calibri"/>
                        </a:rPr>
                        <a:t>gas </a:t>
                      </a:r>
                      <a:r>
                        <a:rPr sz="2000" spc="-5" dirty="0">
                          <a:latin typeface="Calibri"/>
                          <a:cs typeface="Calibri"/>
                        </a:rPr>
                        <a:t>temperature </a:t>
                      </a:r>
                      <a:r>
                        <a:rPr sz="2000" dirty="0">
                          <a:latin typeface="Calibri"/>
                          <a:cs typeface="Calibri"/>
                        </a:rPr>
                        <a:t>and  composition</a:t>
                      </a:r>
                      <a:endParaRPr sz="2000">
                        <a:latin typeface="Calibri"/>
                        <a:cs typeface="Calibr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E2EA"/>
                    </a:solidFill>
                  </a:tcPr>
                </a:tc>
                <a:tc>
                  <a:txBody>
                    <a:bodyPr/>
                    <a:lstStyle/>
                    <a:p>
                      <a:pPr marL="835025" indent="-286385">
                        <a:lnSpc>
                          <a:spcPct val="100000"/>
                        </a:lnSpc>
                        <a:spcBef>
                          <a:spcPts val="235"/>
                        </a:spcBef>
                        <a:buFont typeface="Arial"/>
                        <a:buChar char="–"/>
                        <a:tabLst>
                          <a:tab pos="835025" algn="l"/>
                          <a:tab pos="835660" algn="l"/>
                        </a:tabLst>
                      </a:pPr>
                      <a:r>
                        <a:rPr sz="2000" spc="-5" dirty="0">
                          <a:latin typeface="Calibri"/>
                          <a:cs typeface="Calibri"/>
                        </a:rPr>
                        <a:t>Check </a:t>
                      </a:r>
                      <a:r>
                        <a:rPr sz="2000" spc="-10" dirty="0">
                          <a:latin typeface="Calibri"/>
                          <a:cs typeface="Calibri"/>
                        </a:rPr>
                        <a:t>compressor</a:t>
                      </a:r>
                      <a:r>
                        <a:rPr sz="2000" dirty="0">
                          <a:latin typeface="Calibri"/>
                          <a:cs typeface="Calibri"/>
                        </a:rPr>
                        <a:t> </a:t>
                      </a:r>
                      <a:r>
                        <a:rPr sz="2000" spc="-10" dirty="0">
                          <a:latin typeface="Calibri"/>
                          <a:cs typeface="Calibri"/>
                        </a:rPr>
                        <a:t>efficiency</a:t>
                      </a:r>
                      <a:endParaRPr sz="2000">
                        <a:latin typeface="Calibri"/>
                        <a:cs typeface="Calibri"/>
                      </a:endParaRPr>
                    </a:p>
                    <a:p>
                      <a:pPr marL="835025" indent="-286385">
                        <a:lnSpc>
                          <a:spcPct val="100000"/>
                        </a:lnSpc>
                        <a:spcBef>
                          <a:spcPts val="480"/>
                        </a:spcBef>
                        <a:buFont typeface="Arial"/>
                        <a:buChar char="–"/>
                        <a:tabLst>
                          <a:tab pos="835025" algn="l"/>
                          <a:tab pos="835660" algn="l"/>
                        </a:tabLst>
                      </a:pPr>
                      <a:r>
                        <a:rPr sz="2000" spc="-5" dirty="0">
                          <a:latin typeface="Calibri"/>
                          <a:cs typeface="Calibri"/>
                        </a:rPr>
                        <a:t>Check </a:t>
                      </a:r>
                      <a:r>
                        <a:rPr sz="2000" spc="-15" dirty="0">
                          <a:latin typeface="Calibri"/>
                          <a:cs typeface="Calibri"/>
                        </a:rPr>
                        <a:t>for</a:t>
                      </a:r>
                      <a:r>
                        <a:rPr sz="2000" spc="-25" dirty="0">
                          <a:latin typeface="Calibri"/>
                          <a:cs typeface="Calibri"/>
                        </a:rPr>
                        <a:t> </a:t>
                      </a:r>
                      <a:r>
                        <a:rPr sz="2000" spc="-5" dirty="0">
                          <a:latin typeface="Calibri"/>
                          <a:cs typeface="Calibri"/>
                        </a:rPr>
                        <a:t>leaks</a:t>
                      </a:r>
                      <a:endParaRPr sz="2000">
                        <a:latin typeface="Calibri"/>
                        <a:cs typeface="Calibri"/>
                      </a:endParaRPr>
                    </a:p>
                    <a:p>
                      <a:pPr marL="835025" indent="-286385">
                        <a:lnSpc>
                          <a:spcPct val="100000"/>
                        </a:lnSpc>
                        <a:spcBef>
                          <a:spcPts val="480"/>
                        </a:spcBef>
                        <a:buFont typeface="Arial"/>
                        <a:buChar char="–"/>
                        <a:tabLst>
                          <a:tab pos="835025" algn="l"/>
                          <a:tab pos="835660" algn="l"/>
                        </a:tabLst>
                      </a:pPr>
                      <a:r>
                        <a:rPr sz="2000" spc="-5" dirty="0">
                          <a:latin typeface="Calibri"/>
                          <a:cs typeface="Calibri"/>
                        </a:rPr>
                        <a:t>Optimise inlet </a:t>
                      </a:r>
                      <a:r>
                        <a:rPr sz="2000" dirty="0">
                          <a:latin typeface="Calibri"/>
                          <a:cs typeface="Calibri"/>
                        </a:rPr>
                        <a:t>air</a:t>
                      </a:r>
                      <a:r>
                        <a:rPr sz="2000" spc="20" dirty="0">
                          <a:latin typeface="Calibri"/>
                          <a:cs typeface="Calibri"/>
                        </a:rPr>
                        <a:t> </a:t>
                      </a:r>
                      <a:r>
                        <a:rPr sz="2000" dirty="0">
                          <a:latin typeface="Calibri"/>
                          <a:cs typeface="Calibri"/>
                        </a:rPr>
                        <a:t>duct</a:t>
                      </a:r>
                      <a:endParaRPr sz="2000">
                        <a:latin typeface="Calibri"/>
                        <a:cs typeface="Calibri"/>
                      </a:endParaRPr>
                    </a:p>
                    <a:p>
                      <a:pPr marL="835025" indent="-286385">
                        <a:lnSpc>
                          <a:spcPct val="100000"/>
                        </a:lnSpc>
                        <a:spcBef>
                          <a:spcPts val="484"/>
                        </a:spcBef>
                        <a:buFont typeface="Arial"/>
                        <a:buChar char="–"/>
                        <a:tabLst>
                          <a:tab pos="835025" algn="l"/>
                          <a:tab pos="835660" algn="l"/>
                        </a:tabLst>
                      </a:pPr>
                      <a:r>
                        <a:rPr sz="2000" spc="-5" dirty="0">
                          <a:latin typeface="Calibri"/>
                          <a:cs typeface="Calibri"/>
                        </a:rPr>
                        <a:t>Check </a:t>
                      </a:r>
                      <a:r>
                        <a:rPr sz="2000" dirty="0">
                          <a:latin typeface="Calibri"/>
                          <a:cs typeface="Calibri"/>
                        </a:rPr>
                        <a:t>I&amp;C</a:t>
                      </a:r>
                      <a:r>
                        <a:rPr sz="2000" spc="-35" dirty="0">
                          <a:latin typeface="Calibri"/>
                          <a:cs typeface="Calibri"/>
                        </a:rPr>
                        <a:t> </a:t>
                      </a:r>
                      <a:r>
                        <a:rPr sz="2000" spc="-20" dirty="0">
                          <a:latin typeface="Calibri"/>
                          <a:cs typeface="Calibri"/>
                        </a:rPr>
                        <a:t>systems</a:t>
                      </a:r>
                      <a:endParaRPr sz="2000">
                        <a:latin typeface="Calibri"/>
                        <a:cs typeface="Calibri"/>
                      </a:endParaRPr>
                    </a:p>
                    <a:p>
                      <a:pPr marL="835025" marR="408305" indent="-286385">
                        <a:lnSpc>
                          <a:spcPct val="100000"/>
                        </a:lnSpc>
                        <a:spcBef>
                          <a:spcPts val="475"/>
                        </a:spcBef>
                        <a:buFont typeface="Arial"/>
                        <a:buChar char="–"/>
                        <a:tabLst>
                          <a:tab pos="835025" algn="l"/>
                          <a:tab pos="835660" algn="l"/>
                        </a:tabLst>
                      </a:pPr>
                      <a:r>
                        <a:rPr sz="2000" spc="-5" dirty="0">
                          <a:latin typeface="Calibri"/>
                          <a:cs typeface="Calibri"/>
                        </a:rPr>
                        <a:t>Check </a:t>
                      </a:r>
                      <a:r>
                        <a:rPr sz="2000" spc="-10" dirty="0">
                          <a:latin typeface="Calibri"/>
                          <a:cs typeface="Calibri"/>
                        </a:rPr>
                        <a:t>delivery </a:t>
                      </a:r>
                      <a:r>
                        <a:rPr sz="2000" spc="-15" dirty="0">
                          <a:latin typeface="Calibri"/>
                          <a:cs typeface="Calibri"/>
                        </a:rPr>
                        <a:t>temperature  </a:t>
                      </a:r>
                      <a:r>
                        <a:rPr sz="2000" dirty="0">
                          <a:latin typeface="Calibri"/>
                          <a:cs typeface="Calibri"/>
                        </a:rPr>
                        <a:t>and</a:t>
                      </a:r>
                      <a:r>
                        <a:rPr sz="2000" spc="-10" dirty="0">
                          <a:latin typeface="Calibri"/>
                          <a:cs typeface="Calibri"/>
                        </a:rPr>
                        <a:t> pressure</a:t>
                      </a:r>
                      <a:endParaRPr sz="2000">
                        <a:latin typeface="Calibri"/>
                        <a:cs typeface="Calibri"/>
                      </a:endParaRPr>
                    </a:p>
                    <a:p>
                      <a:pPr marL="835025" marR="106045" indent="-286385">
                        <a:lnSpc>
                          <a:spcPct val="100000"/>
                        </a:lnSpc>
                        <a:spcBef>
                          <a:spcPts val="480"/>
                        </a:spcBef>
                        <a:buFont typeface="Arial"/>
                        <a:buChar char="–"/>
                        <a:tabLst>
                          <a:tab pos="835025" algn="l"/>
                          <a:tab pos="835660" algn="l"/>
                        </a:tabLst>
                      </a:pPr>
                      <a:r>
                        <a:rPr sz="2000" spc="-5" dirty="0">
                          <a:latin typeface="Calibri"/>
                          <a:cs typeface="Calibri"/>
                        </a:rPr>
                        <a:t>Challenge use of compressed  </a:t>
                      </a:r>
                      <a:r>
                        <a:rPr sz="2000" dirty="0">
                          <a:latin typeface="Calibri"/>
                          <a:cs typeface="Calibri"/>
                        </a:rPr>
                        <a:t>air – this is the </a:t>
                      </a:r>
                      <a:r>
                        <a:rPr sz="2000" spc="-10" dirty="0">
                          <a:latin typeface="Calibri"/>
                          <a:cs typeface="Calibri"/>
                        </a:rPr>
                        <a:t>most expensive  </a:t>
                      </a:r>
                      <a:r>
                        <a:rPr sz="2000" spc="-5" dirty="0">
                          <a:latin typeface="Calibri"/>
                          <a:cs typeface="Calibri"/>
                        </a:rPr>
                        <a:t>utility</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E2EA"/>
                    </a:solidFill>
                  </a:tcPr>
                </a:tc>
              </a:tr>
            </a:tbl>
          </a:graphicData>
        </a:graphic>
      </p:graphicFrame>
    </p:spTree>
    <p:extLst>
      <p:ext uri="{BB962C8B-B14F-4D97-AF65-F5344CB8AC3E}">
        <p14:creationId xmlns:p14="http://schemas.microsoft.com/office/powerpoint/2010/main" xmlns="" val="380505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6422" y="839469"/>
            <a:ext cx="5352415" cy="452120"/>
          </a:xfrm>
          <a:prstGeom prst="rect">
            <a:avLst/>
          </a:prstGeom>
        </p:spPr>
        <p:txBody>
          <a:bodyPr vert="horz" wrap="square" lIns="0" tIns="12065" rIns="0" bIns="0" rtlCol="0">
            <a:spAutoFit/>
          </a:bodyPr>
          <a:lstStyle/>
          <a:p>
            <a:pPr marL="12700">
              <a:lnSpc>
                <a:spcPct val="100000"/>
              </a:lnSpc>
              <a:spcBef>
                <a:spcPts val="95"/>
              </a:spcBef>
            </a:pPr>
            <a:r>
              <a:rPr sz="2800" b="1" spc="-20" dirty="0">
                <a:solidFill>
                  <a:srgbClr val="1F487C"/>
                </a:solidFill>
                <a:latin typeface="Calibri"/>
                <a:cs typeface="Calibri"/>
              </a:rPr>
              <a:t>Typical </a:t>
            </a:r>
            <a:r>
              <a:rPr sz="2800" b="1" spc="-5" dirty="0">
                <a:solidFill>
                  <a:srgbClr val="1F487C"/>
                </a:solidFill>
                <a:latin typeface="Calibri"/>
                <a:cs typeface="Calibri"/>
              </a:rPr>
              <a:t>audit </a:t>
            </a:r>
            <a:r>
              <a:rPr sz="2800" b="1" spc="-10" dirty="0">
                <a:solidFill>
                  <a:srgbClr val="1F487C"/>
                </a:solidFill>
                <a:latin typeface="Calibri"/>
                <a:cs typeface="Calibri"/>
              </a:rPr>
              <a:t>checklists </a:t>
            </a:r>
            <a:r>
              <a:rPr sz="2800" b="1" spc="-20" dirty="0" smtClean="0">
                <a:solidFill>
                  <a:srgbClr val="1F487C"/>
                </a:solidFill>
                <a:latin typeface="Calibri"/>
                <a:cs typeface="Calibri"/>
              </a:rPr>
              <a:t>examples</a:t>
            </a:r>
            <a:endParaRPr sz="2800" dirty="0">
              <a:latin typeface="Calibri"/>
              <a:cs typeface="Calibri"/>
            </a:endParaRPr>
          </a:p>
        </p:txBody>
      </p:sp>
      <p:graphicFrame>
        <p:nvGraphicFramePr>
          <p:cNvPr id="3" name="object 3"/>
          <p:cNvGraphicFramePr>
            <a:graphicFrameLocks noGrp="1"/>
          </p:cNvGraphicFramePr>
          <p:nvPr/>
        </p:nvGraphicFramePr>
        <p:xfrm>
          <a:off x="245173" y="1688083"/>
          <a:ext cx="8663940" cy="3726814"/>
        </p:xfrm>
        <a:graphic>
          <a:graphicData uri="http://schemas.openxmlformats.org/drawingml/2006/table">
            <a:tbl>
              <a:tblPr firstRow="1" bandRow="1">
                <a:tableStyleId>{2D5ABB26-0587-4C30-8999-92F81FD0307C}</a:tableStyleId>
              </a:tblPr>
              <a:tblGrid>
                <a:gridCol w="4552315"/>
                <a:gridCol w="4111625"/>
              </a:tblGrid>
              <a:tr h="365760">
                <a:tc>
                  <a:txBody>
                    <a:bodyPr/>
                    <a:lstStyle/>
                    <a:p>
                      <a:pPr marL="10160" algn="ctr">
                        <a:lnSpc>
                          <a:spcPct val="100000"/>
                        </a:lnSpc>
                        <a:spcBef>
                          <a:spcPts val="240"/>
                        </a:spcBef>
                      </a:pPr>
                      <a:r>
                        <a:rPr sz="1800" b="1" spc="-5" dirty="0">
                          <a:latin typeface="Calibri"/>
                          <a:cs typeface="Calibri"/>
                        </a:rPr>
                        <a:t>Electricity</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AACC5"/>
                    </a:solidFill>
                  </a:tcPr>
                </a:tc>
                <a:tc>
                  <a:txBody>
                    <a:bodyPr/>
                    <a:lstStyle/>
                    <a:p>
                      <a:pPr marL="1073150">
                        <a:lnSpc>
                          <a:spcPct val="100000"/>
                        </a:lnSpc>
                        <a:spcBef>
                          <a:spcPts val="240"/>
                        </a:spcBef>
                      </a:pPr>
                      <a:r>
                        <a:rPr sz="1800" b="1" spc="-5" dirty="0">
                          <a:latin typeface="Calibri"/>
                          <a:cs typeface="Calibri"/>
                        </a:rPr>
                        <a:t>Chilled </a:t>
                      </a:r>
                      <a:r>
                        <a:rPr sz="1800" b="1" spc="-15" dirty="0">
                          <a:latin typeface="Calibri"/>
                          <a:cs typeface="Calibri"/>
                        </a:rPr>
                        <a:t>water</a:t>
                      </a:r>
                      <a:r>
                        <a:rPr sz="1800" b="1" spc="-70" dirty="0">
                          <a:latin typeface="Calibri"/>
                          <a:cs typeface="Calibri"/>
                        </a:rPr>
                        <a:t> </a:t>
                      </a:r>
                      <a:r>
                        <a:rPr sz="1800" b="1" spc="-15" dirty="0">
                          <a:latin typeface="Calibri"/>
                          <a:cs typeface="Calibri"/>
                        </a:rPr>
                        <a:t>System</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AACC5"/>
                    </a:solidFill>
                  </a:tcPr>
                </a:tc>
              </a:tr>
              <a:tr h="3361054">
                <a:tc>
                  <a:txBody>
                    <a:bodyPr/>
                    <a:lstStyle/>
                    <a:p>
                      <a:pPr marL="543560" marR="594360" indent="-184785">
                        <a:lnSpc>
                          <a:spcPts val="2160"/>
                        </a:lnSpc>
                        <a:spcBef>
                          <a:spcPts val="265"/>
                        </a:spcBef>
                        <a:buClr>
                          <a:srgbClr val="6F2F9F"/>
                        </a:buClr>
                        <a:buSzPct val="90000"/>
                        <a:buFont typeface="Courier New"/>
                        <a:buChar char="o"/>
                        <a:tabLst>
                          <a:tab pos="544195" algn="l"/>
                        </a:tabLst>
                      </a:pPr>
                      <a:r>
                        <a:rPr sz="2000" spc="-5" dirty="0">
                          <a:latin typeface="Calibri"/>
                          <a:cs typeface="Calibri"/>
                        </a:rPr>
                        <a:t>Examine </a:t>
                      </a:r>
                      <a:r>
                        <a:rPr sz="2000" dirty="0">
                          <a:latin typeface="Calibri"/>
                          <a:cs typeface="Calibri"/>
                        </a:rPr>
                        <a:t>and </a:t>
                      </a:r>
                      <a:r>
                        <a:rPr sz="2000" spc="-5" dirty="0">
                          <a:latin typeface="Calibri"/>
                          <a:cs typeface="Calibri"/>
                        </a:rPr>
                        <a:t>select optimal </a:t>
                      </a:r>
                      <a:r>
                        <a:rPr sz="2000" dirty="0">
                          <a:latin typeface="Calibri"/>
                          <a:cs typeface="Calibri"/>
                        </a:rPr>
                        <a:t>tariff  </a:t>
                      </a:r>
                      <a:r>
                        <a:rPr sz="2000" spc="-5" dirty="0">
                          <a:latin typeface="Calibri"/>
                          <a:cs typeface="Calibri"/>
                        </a:rPr>
                        <a:t>structure</a:t>
                      </a:r>
                      <a:endParaRPr sz="2000">
                        <a:latin typeface="Calibri"/>
                        <a:cs typeface="Calibri"/>
                      </a:endParaRPr>
                    </a:p>
                    <a:p>
                      <a:pPr marL="543560" indent="-184785">
                        <a:lnSpc>
                          <a:spcPct val="100000"/>
                        </a:lnSpc>
                        <a:spcBef>
                          <a:spcPts val="935"/>
                        </a:spcBef>
                        <a:buClr>
                          <a:srgbClr val="6F2F9F"/>
                        </a:buClr>
                        <a:buSzPct val="90000"/>
                        <a:buFont typeface="Courier New"/>
                        <a:buChar char="o"/>
                        <a:tabLst>
                          <a:tab pos="544195" algn="l"/>
                        </a:tabLst>
                      </a:pPr>
                      <a:r>
                        <a:rPr sz="2000" dirty="0">
                          <a:latin typeface="Calibri"/>
                          <a:cs typeface="Calibri"/>
                        </a:rPr>
                        <a:t>Meter electricity at all</a:t>
                      </a:r>
                      <a:r>
                        <a:rPr sz="2000" spc="10" dirty="0">
                          <a:latin typeface="Calibri"/>
                          <a:cs typeface="Calibri"/>
                        </a:rPr>
                        <a:t> </a:t>
                      </a:r>
                      <a:r>
                        <a:rPr sz="2000" dirty="0">
                          <a:latin typeface="Calibri"/>
                          <a:cs typeface="Calibri"/>
                        </a:rPr>
                        <a:t>sectors</a:t>
                      </a:r>
                      <a:endParaRPr sz="2000">
                        <a:latin typeface="Calibri"/>
                        <a:cs typeface="Calibri"/>
                      </a:endParaRPr>
                    </a:p>
                    <a:p>
                      <a:pPr marL="543560" indent="-184785">
                        <a:lnSpc>
                          <a:spcPct val="100000"/>
                        </a:lnSpc>
                        <a:spcBef>
                          <a:spcPts val="960"/>
                        </a:spcBef>
                        <a:buClr>
                          <a:srgbClr val="6F2F9F"/>
                        </a:buClr>
                        <a:buSzPct val="90000"/>
                        <a:buFont typeface="Courier New"/>
                        <a:buChar char="o"/>
                        <a:tabLst>
                          <a:tab pos="544195" algn="l"/>
                        </a:tabLst>
                      </a:pPr>
                      <a:r>
                        <a:rPr sz="2000" spc="-5" dirty="0">
                          <a:latin typeface="Calibri"/>
                          <a:cs typeface="Calibri"/>
                        </a:rPr>
                        <a:t>Check power</a:t>
                      </a:r>
                      <a:r>
                        <a:rPr sz="2000" spc="-25" dirty="0">
                          <a:latin typeface="Calibri"/>
                          <a:cs typeface="Calibri"/>
                        </a:rPr>
                        <a:t> </a:t>
                      </a:r>
                      <a:r>
                        <a:rPr sz="2000" spc="-5" dirty="0">
                          <a:latin typeface="Calibri"/>
                          <a:cs typeface="Calibri"/>
                        </a:rPr>
                        <a:t>factors</a:t>
                      </a:r>
                      <a:endParaRPr sz="2000">
                        <a:latin typeface="Calibri"/>
                        <a:cs typeface="Calibri"/>
                      </a:endParaRPr>
                    </a:p>
                    <a:p>
                      <a:pPr marL="543560" indent="-184785">
                        <a:lnSpc>
                          <a:spcPts val="2280"/>
                        </a:lnSpc>
                        <a:spcBef>
                          <a:spcPts val="960"/>
                        </a:spcBef>
                        <a:buClr>
                          <a:srgbClr val="6F2F9F"/>
                        </a:buClr>
                        <a:buSzPct val="90000"/>
                        <a:buFont typeface="Courier New"/>
                        <a:buChar char="o"/>
                        <a:tabLst>
                          <a:tab pos="544195" algn="l"/>
                        </a:tabLst>
                      </a:pPr>
                      <a:r>
                        <a:rPr sz="2000" dirty="0">
                          <a:latin typeface="Calibri"/>
                          <a:cs typeface="Calibri"/>
                        </a:rPr>
                        <a:t>Stagger </a:t>
                      </a:r>
                      <a:r>
                        <a:rPr sz="2000" spc="-5" dirty="0">
                          <a:latin typeface="Calibri"/>
                          <a:cs typeface="Calibri"/>
                        </a:rPr>
                        <a:t>start up </a:t>
                      </a:r>
                      <a:r>
                        <a:rPr sz="2000" dirty="0">
                          <a:latin typeface="Calibri"/>
                          <a:cs typeface="Calibri"/>
                        </a:rPr>
                        <a:t>and check</a:t>
                      </a:r>
                      <a:r>
                        <a:rPr sz="2000" spc="-25" dirty="0">
                          <a:latin typeface="Calibri"/>
                          <a:cs typeface="Calibri"/>
                        </a:rPr>
                        <a:t> </a:t>
                      </a:r>
                      <a:r>
                        <a:rPr sz="2000" dirty="0">
                          <a:latin typeface="Calibri"/>
                          <a:cs typeface="Calibri"/>
                        </a:rPr>
                        <a:t>load</a:t>
                      </a:r>
                      <a:endParaRPr sz="2000">
                        <a:latin typeface="Calibri"/>
                        <a:cs typeface="Calibri"/>
                      </a:endParaRPr>
                    </a:p>
                    <a:p>
                      <a:pPr marL="543560">
                        <a:lnSpc>
                          <a:spcPts val="2280"/>
                        </a:lnSpc>
                      </a:pPr>
                      <a:r>
                        <a:rPr sz="2000" dirty="0">
                          <a:latin typeface="Calibri"/>
                          <a:cs typeface="Calibri"/>
                        </a:rPr>
                        <a:t>management</a:t>
                      </a:r>
                      <a:r>
                        <a:rPr sz="2000" spc="-5" dirty="0">
                          <a:latin typeface="Calibri"/>
                          <a:cs typeface="Calibri"/>
                        </a:rPr>
                        <a:t> system</a:t>
                      </a:r>
                      <a:endParaRPr sz="2000">
                        <a:latin typeface="Calibri"/>
                        <a:cs typeface="Calibri"/>
                      </a:endParaRPr>
                    </a:p>
                    <a:p>
                      <a:pPr marL="543560" marR="201295" indent="-184785">
                        <a:lnSpc>
                          <a:spcPts val="2160"/>
                        </a:lnSpc>
                        <a:spcBef>
                          <a:spcPts val="1230"/>
                        </a:spcBef>
                        <a:buClr>
                          <a:srgbClr val="6F2F9F"/>
                        </a:buClr>
                        <a:buSzPct val="90000"/>
                        <a:buFont typeface="Courier New"/>
                        <a:buChar char="o"/>
                        <a:tabLst>
                          <a:tab pos="544195" algn="l"/>
                        </a:tabLst>
                      </a:pPr>
                      <a:r>
                        <a:rPr sz="2000" spc="-5" dirty="0">
                          <a:latin typeface="Calibri"/>
                          <a:cs typeface="Calibri"/>
                        </a:rPr>
                        <a:t>Use frequency inverters </a:t>
                      </a:r>
                      <a:r>
                        <a:rPr sz="2000" dirty="0">
                          <a:latin typeface="Calibri"/>
                          <a:cs typeface="Calibri"/>
                        </a:rPr>
                        <a:t>and variable  </a:t>
                      </a:r>
                      <a:r>
                        <a:rPr sz="2000" spc="-5" dirty="0">
                          <a:latin typeface="Calibri"/>
                          <a:cs typeface="Calibri"/>
                        </a:rPr>
                        <a:t>speed </a:t>
                      </a:r>
                      <a:r>
                        <a:rPr sz="2000" dirty="0">
                          <a:latin typeface="Calibri"/>
                          <a:cs typeface="Calibri"/>
                        </a:rPr>
                        <a:t>motors</a:t>
                      </a:r>
                      <a:endParaRPr sz="2000">
                        <a:latin typeface="Calibri"/>
                        <a:cs typeface="Calibri"/>
                      </a:endParaRPr>
                    </a:p>
                    <a:p>
                      <a:pPr marL="543560" indent="-184785">
                        <a:lnSpc>
                          <a:spcPct val="100000"/>
                        </a:lnSpc>
                        <a:spcBef>
                          <a:spcPts val="930"/>
                        </a:spcBef>
                        <a:buClr>
                          <a:srgbClr val="6F2F9F"/>
                        </a:buClr>
                        <a:buSzPct val="90000"/>
                        <a:buFont typeface="Courier New"/>
                        <a:buChar char="o"/>
                        <a:tabLst>
                          <a:tab pos="544195" algn="l"/>
                        </a:tabLst>
                      </a:pPr>
                      <a:r>
                        <a:rPr sz="2000" spc="-5" dirty="0">
                          <a:latin typeface="Calibri"/>
                          <a:cs typeface="Calibri"/>
                        </a:rPr>
                        <a:t>Switch off </a:t>
                      </a:r>
                      <a:r>
                        <a:rPr sz="2000" dirty="0">
                          <a:latin typeface="Calibri"/>
                          <a:cs typeface="Calibri"/>
                        </a:rPr>
                        <a:t>when </a:t>
                      </a:r>
                      <a:r>
                        <a:rPr sz="2000" spc="-5" dirty="0">
                          <a:latin typeface="Calibri"/>
                          <a:cs typeface="Calibri"/>
                        </a:rPr>
                        <a:t>not in</a:t>
                      </a:r>
                      <a:r>
                        <a:rPr sz="2000" spc="-40" dirty="0">
                          <a:latin typeface="Calibri"/>
                          <a:cs typeface="Calibri"/>
                        </a:rPr>
                        <a:t> </a:t>
                      </a:r>
                      <a:r>
                        <a:rPr sz="2000" spc="-5" dirty="0">
                          <a:latin typeface="Calibri"/>
                          <a:cs typeface="Calibri"/>
                        </a:rPr>
                        <a:t>use</a:t>
                      </a:r>
                      <a:endParaRPr sz="2000">
                        <a:latin typeface="Calibri"/>
                        <a:cs typeface="Calibri"/>
                      </a:endParaRPr>
                    </a:p>
                  </a:txBody>
                  <a:tcPr marL="0" marR="0" marT="336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E2EA"/>
                    </a:solidFill>
                  </a:tcPr>
                </a:tc>
                <a:tc>
                  <a:txBody>
                    <a:bodyPr/>
                    <a:lstStyle/>
                    <a:p>
                      <a:pPr marL="835025" marR="156210" indent="-286385">
                        <a:lnSpc>
                          <a:spcPct val="100000"/>
                        </a:lnSpc>
                        <a:spcBef>
                          <a:spcPts val="235"/>
                        </a:spcBef>
                        <a:buFont typeface="Arial"/>
                        <a:buChar char="–"/>
                        <a:tabLst>
                          <a:tab pos="835025" algn="l"/>
                          <a:tab pos="835660" algn="l"/>
                        </a:tabLst>
                      </a:pPr>
                      <a:r>
                        <a:rPr sz="2000" spc="-5" dirty="0">
                          <a:latin typeface="Calibri"/>
                          <a:cs typeface="Calibri"/>
                        </a:rPr>
                        <a:t>Check COP </a:t>
                      </a:r>
                      <a:r>
                        <a:rPr sz="2000" spc="-15" dirty="0">
                          <a:latin typeface="Calibri"/>
                          <a:cs typeface="Calibri"/>
                        </a:rPr>
                        <a:t>for </a:t>
                      </a:r>
                      <a:r>
                        <a:rPr sz="2000" spc="-5" dirty="0">
                          <a:latin typeface="Calibri"/>
                          <a:cs typeface="Calibri"/>
                        </a:rPr>
                        <a:t>chillers, </a:t>
                      </a:r>
                      <a:r>
                        <a:rPr sz="2000" spc="-10" dirty="0">
                          <a:latin typeface="Calibri"/>
                          <a:cs typeface="Calibri"/>
                        </a:rPr>
                        <a:t>cooling  </a:t>
                      </a:r>
                      <a:r>
                        <a:rPr sz="2000" spc="-20" dirty="0">
                          <a:latin typeface="Calibri"/>
                          <a:cs typeface="Calibri"/>
                        </a:rPr>
                        <a:t>towers </a:t>
                      </a:r>
                      <a:r>
                        <a:rPr sz="2000" dirty="0">
                          <a:latin typeface="Calibri"/>
                          <a:cs typeface="Calibri"/>
                        </a:rPr>
                        <a:t>and </a:t>
                      </a:r>
                      <a:r>
                        <a:rPr sz="2000" spc="-15" dirty="0">
                          <a:latin typeface="Calibri"/>
                          <a:cs typeface="Calibri"/>
                        </a:rPr>
                        <a:t>overall</a:t>
                      </a:r>
                      <a:r>
                        <a:rPr sz="2000" spc="20" dirty="0">
                          <a:latin typeface="Calibri"/>
                          <a:cs typeface="Calibri"/>
                        </a:rPr>
                        <a:t> </a:t>
                      </a:r>
                      <a:r>
                        <a:rPr sz="2000" spc="-20" dirty="0">
                          <a:latin typeface="Calibri"/>
                          <a:cs typeface="Calibri"/>
                        </a:rPr>
                        <a:t>system</a:t>
                      </a:r>
                      <a:endParaRPr sz="2000">
                        <a:latin typeface="Calibri"/>
                        <a:cs typeface="Calibri"/>
                      </a:endParaRPr>
                    </a:p>
                    <a:p>
                      <a:pPr marL="835025" indent="-286385">
                        <a:lnSpc>
                          <a:spcPct val="100000"/>
                        </a:lnSpc>
                        <a:spcBef>
                          <a:spcPts val="484"/>
                        </a:spcBef>
                        <a:buFont typeface="Arial"/>
                        <a:buChar char="–"/>
                        <a:tabLst>
                          <a:tab pos="835025" algn="l"/>
                          <a:tab pos="835660" algn="l"/>
                        </a:tabLst>
                      </a:pPr>
                      <a:r>
                        <a:rPr sz="2000" spc="-5" dirty="0">
                          <a:latin typeface="Calibri"/>
                          <a:cs typeface="Calibri"/>
                        </a:rPr>
                        <a:t>Check </a:t>
                      </a:r>
                      <a:r>
                        <a:rPr sz="2000" spc="-15" dirty="0">
                          <a:latin typeface="Calibri"/>
                          <a:cs typeface="Calibri"/>
                        </a:rPr>
                        <a:t>temperature</a:t>
                      </a:r>
                      <a:r>
                        <a:rPr sz="2000" spc="-5" dirty="0">
                          <a:latin typeface="Calibri"/>
                          <a:cs typeface="Calibri"/>
                        </a:rPr>
                        <a:t> approach</a:t>
                      </a:r>
                      <a:endParaRPr sz="2000">
                        <a:latin typeface="Calibri"/>
                        <a:cs typeface="Calibri"/>
                      </a:endParaRPr>
                    </a:p>
                    <a:p>
                      <a:pPr marL="835025">
                        <a:lnSpc>
                          <a:spcPct val="100000"/>
                        </a:lnSpc>
                      </a:pPr>
                      <a:r>
                        <a:rPr sz="2000" dirty="0">
                          <a:latin typeface="Calibri"/>
                          <a:cs typeface="Calibri"/>
                        </a:rPr>
                        <a:t>and</a:t>
                      </a:r>
                      <a:r>
                        <a:rPr sz="2000" spc="-10" dirty="0">
                          <a:latin typeface="Calibri"/>
                          <a:cs typeface="Calibri"/>
                        </a:rPr>
                        <a:t> </a:t>
                      </a:r>
                      <a:r>
                        <a:rPr sz="2000" spc="-5" dirty="0">
                          <a:latin typeface="Calibri"/>
                          <a:cs typeface="Calibri"/>
                        </a:rPr>
                        <a:t>lift</a:t>
                      </a:r>
                      <a:endParaRPr sz="2000">
                        <a:latin typeface="Calibri"/>
                        <a:cs typeface="Calibri"/>
                      </a:endParaRPr>
                    </a:p>
                    <a:p>
                      <a:pPr marL="835025" marR="516890" indent="-286385">
                        <a:lnSpc>
                          <a:spcPct val="100000"/>
                        </a:lnSpc>
                        <a:spcBef>
                          <a:spcPts val="480"/>
                        </a:spcBef>
                        <a:buFont typeface="Arial"/>
                        <a:buChar char="–"/>
                        <a:tabLst>
                          <a:tab pos="835025" algn="l"/>
                          <a:tab pos="835660" algn="l"/>
                        </a:tabLst>
                      </a:pPr>
                      <a:r>
                        <a:rPr sz="2000" spc="-5" dirty="0">
                          <a:latin typeface="Calibri"/>
                          <a:cs typeface="Calibri"/>
                        </a:rPr>
                        <a:t>Check scales </a:t>
                      </a:r>
                      <a:r>
                        <a:rPr sz="2000" dirty="0">
                          <a:latin typeface="Calibri"/>
                          <a:cs typeface="Calibri"/>
                        </a:rPr>
                        <a:t>and </a:t>
                      </a:r>
                      <a:r>
                        <a:rPr sz="2000" spc="-10" dirty="0">
                          <a:latin typeface="Calibri"/>
                          <a:cs typeface="Calibri"/>
                        </a:rPr>
                        <a:t>fouling </a:t>
                      </a:r>
                      <a:r>
                        <a:rPr sz="2000" dirty="0">
                          <a:latin typeface="Calibri"/>
                          <a:cs typeface="Calibri"/>
                        </a:rPr>
                        <a:t>in  condenser </a:t>
                      </a:r>
                      <a:r>
                        <a:rPr sz="2000" spc="-15" dirty="0">
                          <a:latin typeface="Calibri"/>
                          <a:cs typeface="Calibri"/>
                        </a:rPr>
                        <a:t>water</a:t>
                      </a:r>
                      <a:r>
                        <a:rPr sz="2000" spc="-25" dirty="0">
                          <a:latin typeface="Calibri"/>
                          <a:cs typeface="Calibri"/>
                        </a:rPr>
                        <a:t> </a:t>
                      </a:r>
                      <a:r>
                        <a:rPr sz="2000" dirty="0">
                          <a:latin typeface="Calibri"/>
                          <a:cs typeface="Calibri"/>
                        </a:rPr>
                        <a:t>tubes</a:t>
                      </a:r>
                      <a:endParaRPr sz="2000">
                        <a:latin typeface="Calibri"/>
                        <a:cs typeface="Calibri"/>
                      </a:endParaRPr>
                    </a:p>
                    <a:p>
                      <a:pPr marL="835025" indent="-286385">
                        <a:lnSpc>
                          <a:spcPct val="100000"/>
                        </a:lnSpc>
                        <a:spcBef>
                          <a:spcPts val="480"/>
                        </a:spcBef>
                        <a:buFont typeface="Arial"/>
                        <a:buChar char="–"/>
                        <a:tabLst>
                          <a:tab pos="835025" algn="l"/>
                          <a:tab pos="835660" algn="l"/>
                        </a:tabLst>
                      </a:pPr>
                      <a:r>
                        <a:rPr sz="2000" spc="-5" dirty="0">
                          <a:latin typeface="Calibri"/>
                          <a:cs typeface="Calibri"/>
                        </a:rPr>
                        <a:t>Check </a:t>
                      </a:r>
                      <a:r>
                        <a:rPr sz="2000" spc="-15" dirty="0">
                          <a:latin typeface="Calibri"/>
                          <a:cs typeface="Calibri"/>
                        </a:rPr>
                        <a:t>refrigerant</a:t>
                      </a:r>
                      <a:r>
                        <a:rPr sz="2000" spc="-10" dirty="0">
                          <a:latin typeface="Calibri"/>
                          <a:cs typeface="Calibri"/>
                        </a:rPr>
                        <a:t> pressure</a:t>
                      </a:r>
                      <a:endParaRPr sz="2000">
                        <a:latin typeface="Calibri"/>
                        <a:cs typeface="Calibri"/>
                      </a:endParaRPr>
                    </a:p>
                    <a:p>
                      <a:pPr marL="835025" indent="-286385">
                        <a:lnSpc>
                          <a:spcPct val="100000"/>
                        </a:lnSpc>
                        <a:spcBef>
                          <a:spcPts val="480"/>
                        </a:spcBef>
                        <a:buFont typeface="Arial"/>
                        <a:buChar char="–"/>
                        <a:tabLst>
                          <a:tab pos="835025" algn="l"/>
                          <a:tab pos="835660" algn="l"/>
                        </a:tabLst>
                      </a:pPr>
                      <a:r>
                        <a:rPr sz="2000" spc="-5" dirty="0">
                          <a:latin typeface="Calibri"/>
                          <a:cs typeface="Calibri"/>
                        </a:rPr>
                        <a:t>Maximise </a:t>
                      </a:r>
                      <a:r>
                        <a:rPr sz="2000" spc="-10" dirty="0">
                          <a:latin typeface="Calibri"/>
                          <a:cs typeface="Calibri"/>
                        </a:rPr>
                        <a:t>free</a:t>
                      </a:r>
                      <a:r>
                        <a:rPr sz="2000" spc="15" dirty="0">
                          <a:latin typeface="Calibri"/>
                          <a:cs typeface="Calibri"/>
                        </a:rPr>
                        <a:t> </a:t>
                      </a:r>
                      <a:r>
                        <a:rPr sz="2000" spc="-10" dirty="0">
                          <a:latin typeface="Calibri"/>
                          <a:cs typeface="Calibri"/>
                        </a:rPr>
                        <a:t>cooling</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E2EA"/>
                    </a:solidFill>
                  </a:tcPr>
                </a:tc>
              </a:tr>
            </a:tbl>
          </a:graphicData>
        </a:graphic>
      </p:graphicFrame>
    </p:spTree>
    <p:extLst>
      <p:ext uri="{BB962C8B-B14F-4D97-AF65-F5344CB8AC3E}">
        <p14:creationId xmlns:p14="http://schemas.microsoft.com/office/powerpoint/2010/main" xmlns="" val="1036982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t>Performance trials</a:t>
            </a:r>
            <a:endParaRPr lang="en-IN" sz="3200" b="1" dirty="0"/>
          </a:p>
        </p:txBody>
      </p:sp>
      <p:sp>
        <p:nvSpPr>
          <p:cNvPr id="3" name="Content Placeholder 2"/>
          <p:cNvSpPr>
            <a:spLocks noGrp="1"/>
          </p:cNvSpPr>
          <p:nvPr>
            <p:ph idx="1"/>
          </p:nvPr>
        </p:nvSpPr>
        <p:spPr>
          <a:xfrm>
            <a:off x="571500" y="1295400"/>
            <a:ext cx="8001000" cy="4525963"/>
          </a:xfrm>
        </p:spPr>
        <p:txBody>
          <a:bodyPr>
            <a:noAutofit/>
          </a:bodyPr>
          <a:lstStyle/>
          <a:p>
            <a:pPr>
              <a:lnSpc>
                <a:spcPct val="150000"/>
              </a:lnSpc>
              <a:spcBef>
                <a:spcPts val="0"/>
              </a:spcBef>
              <a:buFont typeface="Symbol"/>
              <a:buChar char=""/>
              <a:tabLst>
                <a:tab pos="217170" algn="l"/>
              </a:tabLst>
            </a:pPr>
            <a:r>
              <a:rPr lang="en-US" sz="2400" dirty="0">
                <a:solidFill>
                  <a:srgbClr val="000000"/>
                </a:solidFill>
                <a:latin typeface="Arial"/>
                <a:ea typeface="Verdana"/>
                <a:cs typeface="Times New Roman"/>
              </a:rPr>
              <a:t>Operating / measurement data versus design </a:t>
            </a:r>
            <a:r>
              <a:rPr lang="en-US" sz="2400" dirty="0" smtClean="0">
                <a:solidFill>
                  <a:srgbClr val="000000"/>
                </a:solidFill>
                <a:latin typeface="Arial"/>
                <a:ea typeface="Verdana"/>
                <a:cs typeface="Times New Roman"/>
              </a:rPr>
              <a:t>data (</a:t>
            </a:r>
            <a:r>
              <a:rPr lang="en-US" sz="2400" dirty="0">
                <a:solidFill>
                  <a:srgbClr val="000000"/>
                </a:solidFill>
                <a:latin typeface="Arial"/>
                <a:ea typeface="Verdana"/>
                <a:cs typeface="Times New Roman"/>
              </a:rPr>
              <a:t>Motor survey, Lighting survey, Fluid flow rates, temperatures)</a:t>
            </a:r>
          </a:p>
          <a:p>
            <a:pPr lvl="0">
              <a:lnSpc>
                <a:spcPct val="150000"/>
              </a:lnSpc>
              <a:spcBef>
                <a:spcPts val="0"/>
              </a:spcBef>
              <a:buFont typeface="Symbol"/>
              <a:buChar char=""/>
              <a:tabLst>
                <a:tab pos="217170" algn="l"/>
              </a:tabLst>
            </a:pPr>
            <a:r>
              <a:rPr lang="en-US" sz="2400" dirty="0" smtClean="0">
                <a:solidFill>
                  <a:srgbClr val="000000"/>
                </a:solidFill>
                <a:latin typeface="Arial"/>
                <a:ea typeface="Verdana"/>
                <a:cs typeface="Times New Roman"/>
              </a:rPr>
              <a:t>Variation </a:t>
            </a:r>
            <a:r>
              <a:rPr lang="en-US" sz="2400" dirty="0">
                <a:solidFill>
                  <a:srgbClr val="000000"/>
                </a:solidFill>
                <a:latin typeface="Arial"/>
                <a:ea typeface="Verdana"/>
                <a:cs typeface="Times New Roman"/>
              </a:rPr>
              <a:t>and trends </a:t>
            </a:r>
            <a:r>
              <a:rPr lang="en-US" sz="2400" dirty="0" smtClean="0">
                <a:solidFill>
                  <a:srgbClr val="000000"/>
                </a:solidFill>
                <a:latin typeface="Arial"/>
                <a:ea typeface="Verdana"/>
                <a:cs typeface="Times New Roman"/>
              </a:rPr>
              <a:t>of </a:t>
            </a:r>
            <a:r>
              <a:rPr lang="en-US" sz="2400" dirty="0">
                <a:solidFill>
                  <a:srgbClr val="000000"/>
                </a:solidFill>
                <a:latin typeface="Arial"/>
                <a:ea typeface="Verdana"/>
                <a:cs typeface="Times New Roman"/>
              </a:rPr>
              <a:t>kVA, PF, kWh (24 </a:t>
            </a:r>
            <a:r>
              <a:rPr lang="en-US" sz="2400" dirty="0" smtClean="0">
                <a:solidFill>
                  <a:srgbClr val="000000"/>
                </a:solidFill>
                <a:latin typeface="Arial"/>
                <a:ea typeface="Verdana"/>
                <a:cs typeface="Times New Roman"/>
              </a:rPr>
              <a:t>hours)</a:t>
            </a:r>
            <a:endParaRPr lang="en-US" sz="2400" dirty="0">
              <a:solidFill>
                <a:srgbClr val="000000"/>
              </a:solidFill>
              <a:latin typeface="Arial"/>
              <a:ea typeface="Verdana"/>
              <a:cs typeface="Times New Roman"/>
            </a:endParaRPr>
          </a:p>
          <a:p>
            <a:pPr lvl="0">
              <a:lnSpc>
                <a:spcPct val="150000"/>
              </a:lnSpc>
              <a:spcBef>
                <a:spcPts val="0"/>
              </a:spcBef>
              <a:buFont typeface="Symbol"/>
              <a:buChar char=""/>
              <a:tabLst>
                <a:tab pos="217170" algn="l"/>
              </a:tabLst>
            </a:pPr>
            <a:r>
              <a:rPr lang="en-US" sz="2400" dirty="0">
                <a:solidFill>
                  <a:srgbClr val="000000"/>
                </a:solidFill>
                <a:latin typeface="Arial"/>
                <a:ea typeface="Verdana"/>
                <a:cs typeface="Times New Roman"/>
              </a:rPr>
              <a:t>Efficiencies </a:t>
            </a:r>
            <a:r>
              <a:rPr lang="en-US" sz="2400" dirty="0" smtClean="0">
                <a:solidFill>
                  <a:srgbClr val="000000"/>
                </a:solidFill>
                <a:latin typeface="Arial"/>
                <a:ea typeface="Verdana"/>
                <a:cs typeface="Times New Roman"/>
              </a:rPr>
              <a:t> (major </a:t>
            </a:r>
            <a:r>
              <a:rPr lang="en-US" sz="2400" dirty="0">
                <a:solidFill>
                  <a:srgbClr val="000000"/>
                </a:solidFill>
                <a:latin typeface="Arial"/>
                <a:ea typeface="Verdana"/>
                <a:cs typeface="Times New Roman"/>
              </a:rPr>
              <a:t>equipment such as boiler, furnace, chillers etc</a:t>
            </a:r>
            <a:r>
              <a:rPr lang="en-US" sz="2400" dirty="0" smtClean="0">
                <a:solidFill>
                  <a:srgbClr val="000000"/>
                </a:solidFill>
                <a:latin typeface="Arial"/>
                <a:ea typeface="Verdana"/>
                <a:cs typeface="Times New Roman"/>
              </a:rPr>
              <a:t>.)</a:t>
            </a:r>
            <a:endParaRPr lang="en-US" sz="2400" dirty="0">
              <a:solidFill>
                <a:srgbClr val="000000"/>
              </a:solidFill>
              <a:latin typeface="Arial"/>
              <a:ea typeface="Verdana"/>
              <a:cs typeface="Times New Roman"/>
            </a:endParaRPr>
          </a:p>
          <a:p>
            <a:pPr lvl="0">
              <a:lnSpc>
                <a:spcPct val="150000"/>
              </a:lnSpc>
              <a:spcBef>
                <a:spcPts val="0"/>
              </a:spcBef>
              <a:buFont typeface="Symbol"/>
              <a:buChar char=""/>
              <a:tabLst>
                <a:tab pos="217170" algn="l"/>
              </a:tabLst>
            </a:pPr>
            <a:r>
              <a:rPr lang="en-US" sz="2400" dirty="0">
                <a:solidFill>
                  <a:srgbClr val="000000"/>
                </a:solidFill>
                <a:latin typeface="Arial"/>
                <a:ea typeface="Verdana"/>
                <a:cs typeface="Times New Roman"/>
              </a:rPr>
              <a:t>Load variations and trends </a:t>
            </a:r>
            <a:r>
              <a:rPr lang="en-US" sz="2400" dirty="0" smtClean="0">
                <a:solidFill>
                  <a:srgbClr val="000000"/>
                </a:solidFill>
                <a:latin typeface="Arial"/>
                <a:ea typeface="Verdana"/>
                <a:cs typeface="Times New Roman"/>
              </a:rPr>
              <a:t>(pumps</a:t>
            </a:r>
            <a:r>
              <a:rPr lang="en-US" sz="2400" dirty="0">
                <a:solidFill>
                  <a:srgbClr val="000000"/>
                </a:solidFill>
                <a:latin typeface="Arial"/>
                <a:ea typeface="Verdana"/>
                <a:cs typeface="Times New Roman"/>
              </a:rPr>
              <a:t>, </a:t>
            </a:r>
            <a:r>
              <a:rPr lang="en-US" sz="2400" dirty="0" smtClean="0">
                <a:solidFill>
                  <a:srgbClr val="000000"/>
                </a:solidFill>
                <a:latin typeface="Arial"/>
                <a:ea typeface="Verdana"/>
                <a:cs typeface="Times New Roman"/>
              </a:rPr>
              <a:t>fans, </a:t>
            </a:r>
            <a:r>
              <a:rPr lang="en-US" sz="2400" dirty="0">
                <a:solidFill>
                  <a:srgbClr val="000000"/>
                </a:solidFill>
                <a:latin typeface="Arial"/>
                <a:ea typeface="Verdana"/>
                <a:cs typeface="Times New Roman"/>
              </a:rPr>
              <a:t>chillers, refrigerators, cooling towers, compressors etc</a:t>
            </a:r>
            <a:r>
              <a:rPr lang="en-US" sz="2400" dirty="0" smtClean="0">
                <a:solidFill>
                  <a:srgbClr val="000000"/>
                </a:solidFill>
                <a:latin typeface="Arial"/>
                <a:ea typeface="Verdana"/>
                <a:cs typeface="Times New Roman"/>
              </a:rPr>
              <a:t>.)</a:t>
            </a:r>
            <a:endParaRPr lang="en-US" sz="2400" dirty="0">
              <a:solidFill>
                <a:srgbClr val="000000"/>
              </a:solidFill>
              <a:latin typeface="Arial"/>
              <a:ea typeface="Verdana"/>
              <a:cs typeface="Times New Roman"/>
            </a:endParaRPr>
          </a:p>
          <a:p>
            <a:pPr lvl="0">
              <a:lnSpc>
                <a:spcPct val="120000"/>
              </a:lnSpc>
              <a:spcBef>
                <a:spcPts val="0"/>
              </a:spcBef>
              <a:buFont typeface="Symbol"/>
              <a:buChar char=""/>
              <a:tabLst>
                <a:tab pos="217170" algn="l"/>
              </a:tabLst>
            </a:pPr>
            <a:endParaRPr lang="en-US" dirty="0">
              <a:solidFill>
                <a:srgbClr val="000000"/>
              </a:solidFill>
              <a:latin typeface="Arial"/>
              <a:ea typeface="Verdana"/>
              <a:cs typeface="Times New Roman"/>
            </a:endParaRPr>
          </a:p>
        </p:txBody>
      </p:sp>
      <p:sp>
        <p:nvSpPr>
          <p:cNvPr id="4" name="Content Placeholder 2"/>
          <p:cNvSpPr txBox="1">
            <a:spLocks/>
          </p:cNvSpPr>
          <p:nvPr/>
        </p:nvSpPr>
        <p:spPr>
          <a:xfrm>
            <a:off x="4572000" y="1524000"/>
            <a:ext cx="3657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N" dirty="0"/>
          </a:p>
        </p:txBody>
      </p:sp>
    </p:spTree>
    <p:extLst>
      <p:ext uri="{BB962C8B-B14F-4D97-AF65-F5344CB8AC3E}">
        <p14:creationId xmlns:p14="http://schemas.microsoft.com/office/powerpoint/2010/main" xmlns="" val="3454132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t>Identifying ENCON Measures</a:t>
            </a:r>
            <a:endParaRPr lang="en-IN" sz="3200" b="1" dirty="0"/>
          </a:p>
        </p:txBody>
      </p:sp>
      <p:sp>
        <p:nvSpPr>
          <p:cNvPr id="3" name="Content Placeholder 2"/>
          <p:cNvSpPr>
            <a:spLocks noGrp="1"/>
          </p:cNvSpPr>
          <p:nvPr>
            <p:ph idx="1"/>
          </p:nvPr>
        </p:nvSpPr>
        <p:spPr>
          <a:xfrm>
            <a:off x="571500" y="1143000"/>
            <a:ext cx="8001000" cy="4525963"/>
          </a:xfrm>
        </p:spPr>
        <p:txBody>
          <a:bodyPr>
            <a:noAutofit/>
          </a:bodyPr>
          <a:lstStyle/>
          <a:p>
            <a:pPr lvl="0">
              <a:lnSpc>
                <a:spcPct val="150000"/>
              </a:lnSpc>
              <a:spcBef>
                <a:spcPts val="0"/>
              </a:spcBef>
              <a:buFont typeface="Symbol"/>
              <a:buChar char=""/>
              <a:tabLst>
                <a:tab pos="217170" algn="l"/>
              </a:tabLst>
            </a:pPr>
            <a:r>
              <a:rPr lang="en-US" sz="2400" dirty="0">
                <a:solidFill>
                  <a:srgbClr val="000000"/>
                </a:solidFill>
                <a:latin typeface="Arial"/>
                <a:ea typeface="Verdana"/>
                <a:cs typeface="Times New Roman"/>
              </a:rPr>
              <a:t>Energy &amp; material balance and assessment of energy </a:t>
            </a:r>
            <a:r>
              <a:rPr lang="en-US" sz="2400" dirty="0" smtClean="0">
                <a:solidFill>
                  <a:srgbClr val="000000"/>
                </a:solidFill>
                <a:latin typeface="Arial"/>
                <a:ea typeface="Verdana"/>
                <a:cs typeface="Times New Roman"/>
              </a:rPr>
              <a:t>loss/waste</a:t>
            </a:r>
          </a:p>
          <a:p>
            <a:pPr lvl="0">
              <a:lnSpc>
                <a:spcPct val="150000"/>
              </a:lnSpc>
              <a:spcBef>
                <a:spcPts val="0"/>
              </a:spcBef>
              <a:buFont typeface="Symbol"/>
              <a:buChar char=""/>
              <a:tabLst>
                <a:tab pos="217170" algn="l"/>
              </a:tabLst>
            </a:pPr>
            <a:r>
              <a:rPr lang="en-US" sz="2400" dirty="0" smtClean="0">
                <a:solidFill>
                  <a:srgbClr val="000000"/>
                </a:solidFill>
                <a:latin typeface="Arial"/>
                <a:ea typeface="Verdana"/>
                <a:cs typeface="Times New Roman"/>
              </a:rPr>
              <a:t>Water conservation opportunities (water-energy nexus)</a:t>
            </a:r>
          </a:p>
          <a:p>
            <a:pPr>
              <a:lnSpc>
                <a:spcPct val="150000"/>
              </a:lnSpc>
              <a:spcBef>
                <a:spcPts val="0"/>
              </a:spcBef>
              <a:buFont typeface="Symbol"/>
              <a:buChar char=""/>
              <a:tabLst>
                <a:tab pos="217170" algn="l"/>
              </a:tabLst>
            </a:pPr>
            <a:r>
              <a:rPr lang="en-US" sz="2400" dirty="0" smtClean="0">
                <a:solidFill>
                  <a:srgbClr val="000000"/>
                </a:solidFill>
                <a:latin typeface="Arial"/>
                <a:ea typeface="Verdana"/>
                <a:cs typeface="Times New Roman"/>
              </a:rPr>
              <a:t>Technology </a:t>
            </a:r>
            <a:r>
              <a:rPr lang="en-US" sz="2400" dirty="0">
                <a:solidFill>
                  <a:srgbClr val="000000"/>
                </a:solidFill>
                <a:latin typeface="Arial"/>
                <a:ea typeface="Verdana"/>
                <a:cs typeface="Times New Roman"/>
              </a:rPr>
              <a:t>options and budgetary offers from </a:t>
            </a:r>
            <a:r>
              <a:rPr lang="en-US" sz="2400" dirty="0" smtClean="0">
                <a:solidFill>
                  <a:srgbClr val="000000"/>
                </a:solidFill>
                <a:latin typeface="Arial"/>
                <a:ea typeface="Verdana"/>
                <a:cs typeface="Times New Roman"/>
              </a:rPr>
              <a:t>vendors</a:t>
            </a:r>
          </a:p>
          <a:p>
            <a:pPr>
              <a:lnSpc>
                <a:spcPct val="150000"/>
              </a:lnSpc>
              <a:spcBef>
                <a:spcPts val="0"/>
              </a:spcBef>
              <a:buFont typeface="Symbol"/>
              <a:buChar char=""/>
              <a:tabLst>
                <a:tab pos="217170" algn="l"/>
              </a:tabLst>
            </a:pPr>
            <a:r>
              <a:rPr lang="en-US" sz="2400" dirty="0" smtClean="0">
                <a:solidFill>
                  <a:srgbClr val="000000"/>
                </a:solidFill>
                <a:latin typeface="Arial"/>
                <a:ea typeface="Verdana"/>
                <a:cs typeface="Times New Roman"/>
              </a:rPr>
              <a:t>Evaluate ENCON options (Technical and financial feasibility)</a:t>
            </a:r>
          </a:p>
          <a:p>
            <a:pPr>
              <a:lnSpc>
                <a:spcPct val="150000"/>
              </a:lnSpc>
              <a:spcBef>
                <a:spcPts val="0"/>
              </a:spcBef>
              <a:buFont typeface="Symbol"/>
              <a:buChar char=""/>
              <a:tabLst>
                <a:tab pos="217170" algn="l"/>
              </a:tabLst>
            </a:pPr>
            <a:r>
              <a:rPr lang="en-US" sz="2400" dirty="0" smtClean="0">
                <a:solidFill>
                  <a:srgbClr val="000000"/>
                </a:solidFill>
                <a:latin typeface="Arial"/>
                <a:ea typeface="Verdana"/>
                <a:cs typeface="Times New Roman"/>
              </a:rPr>
              <a:t>Categorize ENCON options as short-term (housekeeping), Medium-term and Retrofits</a:t>
            </a:r>
          </a:p>
          <a:p>
            <a:pPr>
              <a:lnSpc>
                <a:spcPct val="150000"/>
              </a:lnSpc>
              <a:spcBef>
                <a:spcPts val="0"/>
              </a:spcBef>
              <a:buFont typeface="Symbol"/>
              <a:buChar char=""/>
              <a:tabLst>
                <a:tab pos="217170" algn="l"/>
              </a:tabLst>
            </a:pPr>
            <a:r>
              <a:rPr lang="en-US" sz="2400" dirty="0" smtClean="0">
                <a:solidFill>
                  <a:srgbClr val="000000"/>
                </a:solidFill>
                <a:latin typeface="Arial"/>
                <a:ea typeface="Verdana"/>
                <a:cs typeface="Times New Roman"/>
              </a:rPr>
              <a:t>Try to implement few short-term measures and demonstrate savings</a:t>
            </a:r>
            <a:endParaRPr lang="en-US" sz="2400" dirty="0">
              <a:solidFill>
                <a:srgbClr val="000000"/>
              </a:solidFill>
              <a:latin typeface="Arial"/>
              <a:ea typeface="Verdana"/>
              <a:cs typeface="Times New Roman"/>
            </a:endParaRPr>
          </a:p>
          <a:p>
            <a:pPr lvl="0">
              <a:lnSpc>
                <a:spcPct val="150000"/>
              </a:lnSpc>
              <a:spcBef>
                <a:spcPts val="0"/>
              </a:spcBef>
              <a:buFont typeface="Symbol"/>
              <a:buChar char=""/>
              <a:tabLst>
                <a:tab pos="217170" algn="l"/>
              </a:tabLst>
            </a:pPr>
            <a:endParaRPr lang="en-US" sz="2400" dirty="0">
              <a:solidFill>
                <a:srgbClr val="000000"/>
              </a:solidFill>
              <a:latin typeface="Arial"/>
              <a:ea typeface="Verdana"/>
              <a:cs typeface="Times New Roman"/>
            </a:endParaRPr>
          </a:p>
        </p:txBody>
      </p:sp>
      <p:sp>
        <p:nvSpPr>
          <p:cNvPr id="4" name="Content Placeholder 2"/>
          <p:cNvSpPr txBox="1">
            <a:spLocks/>
          </p:cNvSpPr>
          <p:nvPr/>
        </p:nvSpPr>
        <p:spPr>
          <a:xfrm>
            <a:off x="4572000" y="1524000"/>
            <a:ext cx="3657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N" dirty="0"/>
          </a:p>
        </p:txBody>
      </p:sp>
    </p:spTree>
    <p:extLst>
      <p:ext uri="{BB962C8B-B14F-4D97-AF65-F5344CB8AC3E}">
        <p14:creationId xmlns:p14="http://schemas.microsoft.com/office/powerpoint/2010/main" xmlns="" val="429421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050"/>
          <p:cNvSpPr>
            <a:spLocks noGrp="1" noChangeArrowheads="1"/>
          </p:cNvSpPr>
          <p:nvPr>
            <p:ph type="title"/>
          </p:nvPr>
        </p:nvSpPr>
        <p:spPr>
          <a:xfrm>
            <a:off x="0" y="0"/>
            <a:ext cx="8991600" cy="1371600"/>
          </a:xfrm>
          <a:solidFill>
            <a:srgbClr val="0066FF"/>
          </a:solidFill>
        </p:spPr>
        <p:txBody>
          <a:bodyPr>
            <a:normAutofit/>
          </a:bodyPr>
          <a:lstStyle/>
          <a:p>
            <a:pPr algn="ctr" eaLnBrk="1" hangingPunct="1"/>
            <a:r>
              <a:rPr lang="en-US" sz="3600" b="1" dirty="0" smtClean="0">
                <a:solidFill>
                  <a:schemeClr val="bg1"/>
                </a:solidFill>
                <a:latin typeface="+mn-lt"/>
              </a:rPr>
              <a:t>Definition of Energy Audit</a:t>
            </a:r>
          </a:p>
        </p:txBody>
      </p:sp>
      <p:sp>
        <p:nvSpPr>
          <p:cNvPr id="9219" name="Rectangle 2051"/>
          <p:cNvSpPr>
            <a:spLocks noGrp="1" noChangeArrowheads="1"/>
          </p:cNvSpPr>
          <p:nvPr>
            <p:ph type="body" idx="1"/>
          </p:nvPr>
        </p:nvSpPr>
        <p:spPr>
          <a:xfrm>
            <a:off x="609600" y="1524000"/>
            <a:ext cx="7772400" cy="4714875"/>
          </a:xfrm>
        </p:spPr>
        <p:txBody>
          <a:bodyPr/>
          <a:lstStyle/>
          <a:p>
            <a:pPr marL="0" indent="0" eaLnBrk="1" hangingPunct="1">
              <a:lnSpc>
                <a:spcPct val="90000"/>
              </a:lnSpc>
              <a:buNone/>
            </a:pPr>
            <a:r>
              <a:rPr lang="en-US" sz="2800" dirty="0" smtClean="0">
                <a:solidFill>
                  <a:srgbClr val="009900"/>
                </a:solidFill>
                <a:cs typeface="Times New Roman" pitchFamily="18" charset="0"/>
              </a:rPr>
              <a:t>As per the Energy Conservation Act, 2001, Energy Audit is defined as </a:t>
            </a:r>
          </a:p>
          <a:p>
            <a:pPr eaLnBrk="1" hangingPunct="1">
              <a:lnSpc>
                <a:spcPct val="90000"/>
              </a:lnSpc>
            </a:pPr>
            <a:endParaRPr lang="en-US" sz="2400" dirty="0" smtClean="0">
              <a:solidFill>
                <a:srgbClr val="009900"/>
              </a:solidFill>
              <a:cs typeface="Times New Roman" pitchFamily="18" charset="0"/>
            </a:endParaRPr>
          </a:p>
          <a:p>
            <a:pPr marL="0" indent="0" algn="just">
              <a:lnSpc>
                <a:spcPct val="90000"/>
              </a:lnSpc>
              <a:spcBef>
                <a:spcPts val="0"/>
              </a:spcBef>
              <a:spcAft>
                <a:spcPts val="600"/>
              </a:spcAft>
              <a:buNone/>
            </a:pPr>
            <a:r>
              <a:rPr lang="en-US" sz="3600" dirty="0" smtClean="0">
                <a:solidFill>
                  <a:srgbClr val="003399"/>
                </a:solidFill>
                <a:cs typeface="Times New Roman" pitchFamily="18" charset="0"/>
              </a:rPr>
              <a:t>“</a:t>
            </a:r>
            <a:r>
              <a:rPr lang="en-US" sz="2800" dirty="0"/>
              <a:t>the verification, monitoring and analysis of use of energy including submission of technical report containing recommendations for improving energy efficiency with cost benefit analysis and an action plan to reduce energy consumption “</a:t>
            </a:r>
          </a:p>
        </p:txBody>
      </p:sp>
    </p:spTree>
    <p:extLst>
      <p:ext uri="{BB962C8B-B14F-4D97-AF65-F5344CB8AC3E}">
        <p14:creationId xmlns:p14="http://schemas.microsoft.com/office/powerpoint/2010/main" xmlns="" val="1004111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229600" cy="523220"/>
          </a:xfrm>
          <a:prstGeom prst="rect">
            <a:avLst/>
          </a:prstGeom>
          <a:noFill/>
        </p:spPr>
        <p:txBody>
          <a:bodyPr wrap="square" rtlCol="0">
            <a:spAutoFit/>
          </a:bodyPr>
          <a:lstStyle/>
          <a:p>
            <a:pPr algn="ctr"/>
            <a:r>
              <a:rPr lang="en-US" sz="2800" b="1" dirty="0"/>
              <a:t>Technical and Economic </a:t>
            </a:r>
            <a:r>
              <a:rPr lang="en-US" sz="2800" b="1" dirty="0" smtClean="0"/>
              <a:t>Feasibility</a:t>
            </a:r>
            <a:endParaRPr lang="en-US" sz="2800" dirty="0"/>
          </a:p>
        </p:txBody>
      </p:sp>
      <p:sp>
        <p:nvSpPr>
          <p:cNvPr id="3" name="TextBox 2"/>
          <p:cNvSpPr txBox="1"/>
          <p:nvPr/>
        </p:nvSpPr>
        <p:spPr>
          <a:xfrm>
            <a:off x="533400" y="1219200"/>
            <a:ext cx="8077200" cy="5416868"/>
          </a:xfrm>
          <a:prstGeom prst="rect">
            <a:avLst/>
          </a:prstGeom>
          <a:noFill/>
        </p:spPr>
        <p:txBody>
          <a:bodyPr wrap="square" rtlCol="0">
            <a:spAutoFit/>
          </a:bodyPr>
          <a:lstStyle/>
          <a:p>
            <a:r>
              <a:rPr lang="en-US" sz="2400" b="1" dirty="0" smtClean="0"/>
              <a:t>Technical criteria</a:t>
            </a:r>
          </a:p>
          <a:p>
            <a:endParaRPr lang="en-US" sz="2400" dirty="0" smtClean="0"/>
          </a:p>
          <a:p>
            <a:pPr marL="342900" indent="-342900">
              <a:spcAft>
                <a:spcPts val="600"/>
              </a:spcAft>
              <a:buFont typeface="Arial" pitchFamily="34" charset="0"/>
              <a:buChar char="•"/>
            </a:pPr>
            <a:r>
              <a:rPr lang="en-US" sz="2400" dirty="0" smtClean="0"/>
              <a:t>Technology, </a:t>
            </a:r>
            <a:r>
              <a:rPr lang="en-US" sz="2400" dirty="0"/>
              <a:t>space, skilled manpower, reliability, </a:t>
            </a:r>
            <a:r>
              <a:rPr lang="en-US" sz="2400" dirty="0" smtClean="0"/>
              <a:t>service</a:t>
            </a:r>
          </a:p>
          <a:p>
            <a:pPr marL="342900" indent="-342900">
              <a:spcAft>
                <a:spcPts val="600"/>
              </a:spcAft>
              <a:buFont typeface="Arial" pitchFamily="34" charset="0"/>
              <a:buChar char="•"/>
            </a:pPr>
            <a:r>
              <a:rPr lang="en-US" sz="2400" dirty="0" smtClean="0"/>
              <a:t>Impact </a:t>
            </a:r>
            <a:r>
              <a:rPr lang="en-US" sz="2400" dirty="0"/>
              <a:t>of energy efficiency measures on safety, quality, production or </a:t>
            </a:r>
            <a:r>
              <a:rPr lang="en-US" sz="2400" dirty="0" smtClean="0"/>
              <a:t>process</a:t>
            </a:r>
            <a:endParaRPr lang="en-US" sz="2400" dirty="0"/>
          </a:p>
          <a:p>
            <a:pPr marL="342900" indent="-342900">
              <a:spcAft>
                <a:spcPts val="600"/>
              </a:spcAft>
              <a:buFont typeface="Arial" pitchFamily="34" charset="0"/>
              <a:buChar char="•"/>
            </a:pPr>
            <a:r>
              <a:rPr lang="en-US" sz="2400" dirty="0" smtClean="0"/>
              <a:t>Maintenance and spares</a:t>
            </a:r>
          </a:p>
          <a:p>
            <a:endParaRPr lang="en-US" sz="2400" dirty="0"/>
          </a:p>
          <a:p>
            <a:r>
              <a:rPr lang="en-US" sz="2400" b="1" dirty="0" smtClean="0"/>
              <a:t>Financial criteria </a:t>
            </a:r>
          </a:p>
          <a:p>
            <a:endParaRPr lang="en-US" sz="2400" dirty="0" smtClean="0"/>
          </a:p>
          <a:p>
            <a:pPr marL="342900" indent="-342900">
              <a:spcAft>
                <a:spcPts val="600"/>
              </a:spcAft>
              <a:buFont typeface="Arial" pitchFamily="34" charset="0"/>
              <a:buChar char="•"/>
            </a:pPr>
            <a:r>
              <a:rPr lang="en-US" sz="2400" dirty="0" smtClean="0"/>
              <a:t>Simple </a:t>
            </a:r>
            <a:r>
              <a:rPr lang="en-US" sz="2400" dirty="0"/>
              <a:t>payback </a:t>
            </a:r>
            <a:r>
              <a:rPr lang="en-US" sz="2400" dirty="0" smtClean="0"/>
              <a:t>period</a:t>
            </a:r>
          </a:p>
          <a:p>
            <a:pPr marL="342900" indent="-342900">
              <a:spcAft>
                <a:spcPts val="600"/>
              </a:spcAft>
              <a:buFont typeface="Arial" pitchFamily="34" charset="0"/>
              <a:buChar char="•"/>
            </a:pPr>
            <a:r>
              <a:rPr lang="en-US" sz="2400" dirty="0" smtClean="0"/>
              <a:t>Return </a:t>
            </a:r>
            <a:r>
              <a:rPr lang="en-US" sz="2400" dirty="0"/>
              <a:t>on investment (ROI</a:t>
            </a:r>
            <a:r>
              <a:rPr lang="en-US" sz="2400" dirty="0" smtClean="0"/>
              <a:t>)</a:t>
            </a:r>
          </a:p>
          <a:p>
            <a:pPr marL="342900" indent="-342900">
              <a:spcAft>
                <a:spcPts val="600"/>
              </a:spcAft>
              <a:buFont typeface="Arial" pitchFamily="34" charset="0"/>
              <a:buChar char="•"/>
            </a:pPr>
            <a:r>
              <a:rPr lang="en-US" sz="2400" dirty="0" smtClean="0"/>
              <a:t>Net </a:t>
            </a:r>
            <a:r>
              <a:rPr lang="en-US" sz="2400" dirty="0"/>
              <a:t>present value (NPV</a:t>
            </a:r>
            <a:r>
              <a:rPr lang="en-US" sz="2400" dirty="0" smtClean="0"/>
              <a:t>)</a:t>
            </a:r>
          </a:p>
          <a:p>
            <a:pPr marL="342900" indent="-342900">
              <a:spcAft>
                <a:spcPts val="600"/>
              </a:spcAft>
              <a:buFont typeface="Arial" pitchFamily="34" charset="0"/>
              <a:buChar char="•"/>
            </a:pPr>
            <a:r>
              <a:rPr lang="en-US" sz="2400" dirty="0" smtClean="0"/>
              <a:t>Internal </a:t>
            </a:r>
            <a:r>
              <a:rPr lang="en-US" sz="2400" dirty="0"/>
              <a:t>rate of return (IRR</a:t>
            </a:r>
            <a:r>
              <a:rPr lang="en-US" sz="2400" dirty="0" smtClean="0"/>
              <a:t>)</a:t>
            </a:r>
            <a:endParaRPr lang="en-US" sz="2400" dirty="0"/>
          </a:p>
        </p:txBody>
      </p:sp>
    </p:spTree>
    <p:extLst>
      <p:ext uri="{BB962C8B-B14F-4D97-AF65-F5344CB8AC3E}">
        <p14:creationId xmlns:p14="http://schemas.microsoft.com/office/powerpoint/2010/main" xmlns="" val="1090279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r>
              <a:rPr lang="en-US" sz="2400" b="1" dirty="0"/>
              <a:t>Step-by-Step Methodology for Detailed Energy Audit</a:t>
            </a:r>
            <a:endParaRPr lang="en-US" sz="2400" dirty="0"/>
          </a:p>
        </p:txBody>
      </p:sp>
      <p:sp>
        <p:nvSpPr>
          <p:cNvPr id="6" name="Content Placeholder 4"/>
          <p:cNvSpPr txBox="1">
            <a:spLocks/>
          </p:cNvSpPr>
          <p:nvPr/>
        </p:nvSpPr>
        <p:spPr>
          <a:xfrm>
            <a:off x="465667" y="63261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N" dirty="0"/>
          </a:p>
        </p:txBody>
      </p:sp>
      <p:sp>
        <p:nvSpPr>
          <p:cNvPr id="8" name="Content Placeholder 7"/>
          <p:cNvSpPr>
            <a:spLocks noGrp="1"/>
          </p:cNvSpPr>
          <p:nvPr>
            <p:ph idx="1"/>
          </p:nvPr>
        </p:nvSpPr>
        <p:spPr>
          <a:xfrm>
            <a:off x="563033" y="1016000"/>
            <a:ext cx="8229600" cy="4525963"/>
          </a:xfrm>
        </p:spPr>
        <p:txBody>
          <a:bodyPr>
            <a:normAutofit/>
          </a:bodyPr>
          <a:lstStyle/>
          <a:p>
            <a:pPr marL="0" indent="0">
              <a:lnSpc>
                <a:spcPct val="90000"/>
              </a:lnSpc>
              <a:buNone/>
            </a:pPr>
            <a:r>
              <a:rPr lang="en-US" sz="2800" b="1" dirty="0" smtClean="0"/>
              <a:t>Reporting the Audit</a:t>
            </a:r>
          </a:p>
          <a:p>
            <a:r>
              <a:rPr lang="en-US" sz="2400" dirty="0" smtClean="0"/>
              <a:t>Prepare draft report for presentation at site </a:t>
            </a:r>
          </a:p>
          <a:p>
            <a:r>
              <a:rPr lang="en-US" sz="2400" dirty="0" smtClean="0"/>
              <a:t>Present to management (highlight audit with key findings and ENCON measures</a:t>
            </a:r>
          </a:p>
          <a:p>
            <a:r>
              <a:rPr lang="en-US" sz="2400" dirty="0" smtClean="0"/>
              <a:t>Gain acceptance of draft report (including modifications proposed)</a:t>
            </a:r>
          </a:p>
          <a:p>
            <a:r>
              <a:rPr lang="en-US" sz="2400" dirty="0" smtClean="0"/>
              <a:t>Submit fine-tuned report</a:t>
            </a:r>
          </a:p>
          <a:p>
            <a:r>
              <a:rPr lang="en-US" sz="2400" dirty="0" smtClean="0"/>
              <a:t>Present final report (if asked)</a:t>
            </a:r>
          </a:p>
          <a:p>
            <a:pPr lvl="0"/>
            <a:endParaRPr lang="en-US" sz="2400" dirty="0" smtClean="0"/>
          </a:p>
          <a:p>
            <a:pPr lvl="0"/>
            <a:endParaRPr lang="en-US" sz="2400" dirty="0" smtClean="0"/>
          </a:p>
          <a:p>
            <a:pPr lvl="0"/>
            <a:endParaRPr lang="en-US" sz="2400" dirty="0" smtClean="0"/>
          </a:p>
          <a:p>
            <a:pPr lvl="0"/>
            <a:endParaRPr lang="en-US" sz="2400" dirty="0"/>
          </a:p>
          <a:p>
            <a:endParaRPr lang="en-IN" sz="2400" dirty="0"/>
          </a:p>
        </p:txBody>
      </p:sp>
    </p:spTree>
    <p:extLst>
      <p:ext uri="{BB962C8B-B14F-4D97-AF65-F5344CB8AC3E}">
        <p14:creationId xmlns:p14="http://schemas.microsoft.com/office/powerpoint/2010/main" xmlns="" val="1640400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r>
              <a:rPr lang="en-US" sz="2400" b="1" dirty="0"/>
              <a:t>Step-by-Step Methodology for Detailed Energy Audit</a:t>
            </a:r>
            <a:endParaRPr lang="en-US" sz="2400" dirty="0"/>
          </a:p>
        </p:txBody>
      </p:sp>
      <p:sp>
        <p:nvSpPr>
          <p:cNvPr id="6" name="Content Placeholder 4"/>
          <p:cNvSpPr txBox="1">
            <a:spLocks/>
          </p:cNvSpPr>
          <p:nvPr/>
        </p:nvSpPr>
        <p:spPr>
          <a:xfrm>
            <a:off x="465667" y="63261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IN" dirty="0"/>
          </a:p>
        </p:txBody>
      </p:sp>
      <p:sp>
        <p:nvSpPr>
          <p:cNvPr id="8" name="Content Placeholder 7"/>
          <p:cNvSpPr>
            <a:spLocks noGrp="1"/>
          </p:cNvSpPr>
          <p:nvPr>
            <p:ph idx="1"/>
          </p:nvPr>
        </p:nvSpPr>
        <p:spPr>
          <a:xfrm>
            <a:off x="563033" y="1016000"/>
            <a:ext cx="8229600" cy="4525963"/>
          </a:xfrm>
        </p:spPr>
        <p:txBody>
          <a:bodyPr>
            <a:normAutofit/>
          </a:bodyPr>
          <a:lstStyle/>
          <a:p>
            <a:pPr marL="0" indent="0">
              <a:lnSpc>
                <a:spcPct val="90000"/>
              </a:lnSpc>
              <a:buNone/>
            </a:pPr>
            <a:r>
              <a:rPr lang="en-US" sz="2800" b="1" dirty="0" smtClean="0"/>
              <a:t>Implementing the Audit (by client)</a:t>
            </a:r>
          </a:p>
          <a:p>
            <a:r>
              <a:rPr lang="en-US" sz="2400" dirty="0" smtClean="0"/>
              <a:t>Prepare action plan for implementation</a:t>
            </a:r>
          </a:p>
          <a:p>
            <a:r>
              <a:rPr lang="en-US" sz="2400" dirty="0" smtClean="0"/>
              <a:t>Prepare DPR for major projects through ESCO</a:t>
            </a:r>
          </a:p>
          <a:p>
            <a:r>
              <a:rPr lang="en-US" sz="2400" dirty="0" smtClean="0"/>
              <a:t>Monitor and review of major projects by management through ESCO</a:t>
            </a:r>
          </a:p>
          <a:p>
            <a:r>
              <a:rPr lang="en-US" sz="2400" dirty="0" smtClean="0"/>
              <a:t>Use “Measurement &amp; Verification” (Highly recommended)</a:t>
            </a:r>
          </a:p>
          <a:p>
            <a:pPr lvl="0"/>
            <a:endParaRPr lang="en-US" sz="2400" dirty="0" smtClean="0"/>
          </a:p>
          <a:p>
            <a:pPr lvl="0"/>
            <a:endParaRPr lang="en-US" sz="2400" dirty="0" smtClean="0"/>
          </a:p>
          <a:p>
            <a:pPr lvl="0"/>
            <a:endParaRPr lang="en-US" sz="2400" dirty="0" smtClean="0"/>
          </a:p>
          <a:p>
            <a:pPr lvl="0"/>
            <a:endParaRPr lang="en-US" sz="2400" dirty="0"/>
          </a:p>
          <a:p>
            <a:endParaRPr lang="en-IN" sz="2400" dirty="0"/>
          </a:p>
        </p:txBody>
      </p:sp>
    </p:spTree>
    <p:extLst>
      <p:ext uri="{BB962C8B-B14F-4D97-AF65-F5344CB8AC3E}">
        <p14:creationId xmlns:p14="http://schemas.microsoft.com/office/powerpoint/2010/main" xmlns="" val="36182924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82000" cy="523220"/>
          </a:xfrm>
          <a:prstGeom prst="rect">
            <a:avLst/>
          </a:prstGeom>
          <a:noFill/>
        </p:spPr>
        <p:txBody>
          <a:bodyPr wrap="square" rtlCol="0">
            <a:spAutoFit/>
          </a:bodyPr>
          <a:lstStyle/>
          <a:p>
            <a:r>
              <a:rPr lang="en-US" sz="2800" b="1" i="1" dirty="0"/>
              <a:t>Identification of ENCON opportunities</a:t>
            </a:r>
          </a:p>
        </p:txBody>
      </p:sp>
      <p:sp>
        <p:nvSpPr>
          <p:cNvPr id="3" name="TextBox 2"/>
          <p:cNvSpPr txBox="1"/>
          <p:nvPr/>
        </p:nvSpPr>
        <p:spPr>
          <a:xfrm>
            <a:off x="479120" y="1075521"/>
            <a:ext cx="8131479" cy="5401479"/>
          </a:xfrm>
          <a:prstGeom prst="rect">
            <a:avLst/>
          </a:prstGeom>
          <a:noFill/>
        </p:spPr>
        <p:txBody>
          <a:bodyPr wrap="square" rtlCol="0">
            <a:spAutoFit/>
          </a:bodyPr>
          <a:lstStyle/>
          <a:p>
            <a:pPr>
              <a:spcAft>
                <a:spcPts val="300"/>
              </a:spcAft>
            </a:pPr>
            <a:r>
              <a:rPr lang="en-US" sz="2000" b="1" i="1" dirty="0"/>
              <a:t>Fuel substitution</a:t>
            </a:r>
            <a:endParaRPr lang="en-US" sz="2000" dirty="0"/>
          </a:p>
          <a:p>
            <a:pPr>
              <a:spcAft>
                <a:spcPts val="300"/>
              </a:spcAft>
            </a:pPr>
            <a:r>
              <a:rPr lang="en-US" sz="2000" dirty="0" smtClean="0"/>
              <a:t>Appropriate </a:t>
            </a:r>
            <a:r>
              <a:rPr lang="en-US" sz="2000" dirty="0"/>
              <a:t>fuel for efficient energy conversion and lower cost, scope for </a:t>
            </a:r>
            <a:r>
              <a:rPr lang="en-US" sz="2000" dirty="0" smtClean="0"/>
              <a:t>solar energy</a:t>
            </a:r>
            <a:endParaRPr lang="en-US" sz="2000" dirty="0"/>
          </a:p>
          <a:p>
            <a:pPr>
              <a:spcAft>
                <a:spcPts val="300"/>
              </a:spcAft>
            </a:pPr>
            <a:r>
              <a:rPr lang="en-US" sz="2000" b="1" dirty="0"/>
              <a:t> </a:t>
            </a:r>
            <a:endParaRPr lang="en-US" sz="2000" dirty="0"/>
          </a:p>
          <a:p>
            <a:pPr>
              <a:spcAft>
                <a:spcPts val="300"/>
              </a:spcAft>
            </a:pPr>
            <a:r>
              <a:rPr lang="en-US" sz="2000" b="1" i="1" dirty="0"/>
              <a:t>Energy generation</a:t>
            </a:r>
            <a:endParaRPr lang="en-US" sz="2000" dirty="0"/>
          </a:p>
          <a:p>
            <a:pPr>
              <a:spcAft>
                <a:spcPts val="300"/>
              </a:spcAft>
            </a:pPr>
            <a:r>
              <a:rPr lang="en-US" sz="2000" dirty="0" smtClean="0"/>
              <a:t>Captive </a:t>
            </a:r>
            <a:r>
              <a:rPr lang="en-US" sz="2000" dirty="0"/>
              <a:t>power generation, boilers, thermic fluid heaters, furnaces, cogeneration, energy-efficient DG sets, optimal loading of DG sets, and combustion with minimum excess air in boilers/thermic fluid </a:t>
            </a:r>
            <a:r>
              <a:rPr lang="en-US" sz="2000" dirty="0" smtClean="0"/>
              <a:t>heating</a:t>
            </a:r>
          </a:p>
          <a:p>
            <a:pPr>
              <a:spcAft>
                <a:spcPts val="300"/>
              </a:spcAft>
            </a:pPr>
            <a:endParaRPr lang="en-US" sz="2000" b="1" i="1" dirty="0"/>
          </a:p>
          <a:p>
            <a:pPr>
              <a:spcAft>
                <a:spcPts val="300"/>
              </a:spcAft>
            </a:pPr>
            <a:r>
              <a:rPr lang="en-US" sz="2000" b="1" i="1" dirty="0" smtClean="0"/>
              <a:t>Energy </a:t>
            </a:r>
            <a:r>
              <a:rPr lang="en-US" sz="2000" b="1" i="1" dirty="0"/>
              <a:t>distribution</a:t>
            </a:r>
            <a:endParaRPr lang="en-US" sz="2000" dirty="0"/>
          </a:p>
          <a:p>
            <a:pPr>
              <a:spcAft>
                <a:spcPts val="300"/>
              </a:spcAft>
            </a:pPr>
            <a:r>
              <a:rPr lang="en-US" sz="2000" dirty="0" smtClean="0"/>
              <a:t>Transformers</a:t>
            </a:r>
            <a:r>
              <a:rPr lang="en-US" sz="2000" dirty="0"/>
              <a:t>, cables, switchgears, plant utility systems such as chilled water, cooling water, hot water, and compressed air. </a:t>
            </a:r>
          </a:p>
          <a:p>
            <a:pPr>
              <a:spcAft>
                <a:spcPts val="300"/>
              </a:spcAft>
            </a:pPr>
            <a:r>
              <a:rPr lang="en-US" sz="2000" dirty="0"/>
              <a:t> </a:t>
            </a:r>
          </a:p>
          <a:p>
            <a:pPr>
              <a:spcAft>
                <a:spcPts val="300"/>
              </a:spcAft>
            </a:pPr>
            <a:r>
              <a:rPr lang="en-US" sz="2000" b="1" i="1" dirty="0"/>
              <a:t>Energy usage by processes</a:t>
            </a:r>
            <a:endParaRPr lang="en-US" sz="2000" dirty="0"/>
          </a:p>
          <a:p>
            <a:pPr>
              <a:spcAft>
                <a:spcPts val="300"/>
              </a:spcAft>
            </a:pPr>
            <a:r>
              <a:rPr lang="en-US" sz="2000" dirty="0" smtClean="0"/>
              <a:t>Steam </a:t>
            </a:r>
            <a:r>
              <a:rPr lang="en-US" sz="2000" dirty="0"/>
              <a:t>using equipment, electrical end-use equipment such as fans, pumps, compressors, chillers, lighting.  </a:t>
            </a:r>
            <a:r>
              <a:rPr lang="en-US" sz="2000" dirty="0" smtClean="0"/>
              <a:t> </a:t>
            </a:r>
            <a:endParaRPr lang="en-US" sz="2000" dirty="0"/>
          </a:p>
        </p:txBody>
      </p:sp>
    </p:spTree>
    <p:extLst>
      <p:ext uri="{BB962C8B-B14F-4D97-AF65-F5344CB8AC3E}">
        <p14:creationId xmlns:p14="http://schemas.microsoft.com/office/powerpoint/2010/main" xmlns="" val="157052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066800"/>
            <a:ext cx="8183671" cy="3662541"/>
          </a:xfrm>
          <a:prstGeom prst="rect">
            <a:avLst/>
          </a:prstGeom>
          <a:noFill/>
        </p:spPr>
        <p:txBody>
          <a:bodyPr wrap="square" rtlCol="0">
            <a:spAutoFit/>
          </a:bodyPr>
          <a:lstStyle/>
          <a:p>
            <a:pPr lvl="0">
              <a:spcAft>
                <a:spcPts val="600"/>
              </a:spcAft>
            </a:pPr>
            <a:r>
              <a:rPr lang="en-US" sz="2400" dirty="0" smtClean="0"/>
              <a:t>Housekeeping </a:t>
            </a:r>
            <a:r>
              <a:rPr lang="en-US" sz="2400" dirty="0"/>
              <a:t>measures </a:t>
            </a:r>
            <a:r>
              <a:rPr lang="en-US" sz="2400" dirty="0" smtClean="0"/>
              <a:t>– low or no </a:t>
            </a:r>
            <a:r>
              <a:rPr lang="en-US" sz="2400" dirty="0"/>
              <a:t>cost investment and no disruption to the facility </a:t>
            </a:r>
            <a:r>
              <a:rPr lang="en-US" sz="2400" dirty="0" smtClean="0"/>
              <a:t>operation – typically payback immediately or within 1 year)</a:t>
            </a:r>
            <a:endParaRPr lang="en-US" sz="2400" dirty="0"/>
          </a:p>
          <a:p>
            <a:pPr lvl="0">
              <a:spcAft>
                <a:spcPts val="600"/>
              </a:spcAft>
            </a:pPr>
            <a:endParaRPr lang="en-US" sz="2000" dirty="0" smtClean="0"/>
          </a:p>
          <a:p>
            <a:pPr lvl="0">
              <a:spcAft>
                <a:spcPts val="600"/>
              </a:spcAft>
            </a:pPr>
            <a:r>
              <a:rPr lang="en-US" sz="2400" dirty="0" smtClean="0"/>
              <a:t>Changes </a:t>
            </a:r>
            <a:r>
              <a:rPr lang="en-US" sz="2400" dirty="0"/>
              <a:t>in operation measures with </a:t>
            </a:r>
            <a:r>
              <a:rPr lang="en-US" sz="2400" dirty="0" smtClean="0"/>
              <a:t>medium cost investment which can payback within 2-3 years</a:t>
            </a:r>
            <a:endParaRPr lang="en-US" sz="2400" dirty="0"/>
          </a:p>
          <a:p>
            <a:pPr lvl="0">
              <a:spcAft>
                <a:spcPts val="600"/>
              </a:spcAft>
            </a:pPr>
            <a:endParaRPr lang="en-US" sz="2400" dirty="0" smtClean="0"/>
          </a:p>
          <a:p>
            <a:pPr lvl="0">
              <a:spcAft>
                <a:spcPts val="600"/>
              </a:spcAft>
            </a:pPr>
            <a:r>
              <a:rPr lang="en-US" sz="2400" dirty="0" smtClean="0"/>
              <a:t>Relatively </a:t>
            </a:r>
            <a:r>
              <a:rPr lang="en-US" sz="2400" dirty="0"/>
              <a:t>higher capital cost </a:t>
            </a:r>
            <a:r>
              <a:rPr lang="en-US" sz="2400" dirty="0" smtClean="0"/>
              <a:t>investment (Retrofits / new equipment etc.)</a:t>
            </a:r>
            <a:endParaRPr lang="en-US" sz="2400" dirty="0"/>
          </a:p>
        </p:txBody>
      </p:sp>
      <p:sp>
        <p:nvSpPr>
          <p:cNvPr id="3" name="TextBox 2"/>
          <p:cNvSpPr txBox="1"/>
          <p:nvPr/>
        </p:nvSpPr>
        <p:spPr>
          <a:xfrm>
            <a:off x="639871" y="299581"/>
            <a:ext cx="7620000" cy="800219"/>
          </a:xfrm>
          <a:prstGeom prst="rect">
            <a:avLst/>
          </a:prstGeom>
          <a:noFill/>
        </p:spPr>
        <p:txBody>
          <a:bodyPr wrap="square" rtlCol="0">
            <a:spAutoFit/>
          </a:bodyPr>
          <a:lstStyle/>
          <a:p>
            <a:pPr algn="ctr"/>
            <a:r>
              <a:rPr lang="en-US" sz="2800" b="1" dirty="0"/>
              <a:t>Classification of Energy </a:t>
            </a:r>
            <a:r>
              <a:rPr lang="en-US" sz="2800" b="1" dirty="0" smtClean="0"/>
              <a:t>Efficiency </a:t>
            </a:r>
            <a:r>
              <a:rPr lang="en-US" sz="2800" b="1" dirty="0"/>
              <a:t>Measures</a:t>
            </a:r>
          </a:p>
          <a:p>
            <a:pPr algn="ctr"/>
            <a:endParaRPr lang="en-US" dirty="0"/>
          </a:p>
        </p:txBody>
      </p:sp>
    </p:spTree>
    <p:extLst>
      <p:ext uri="{BB962C8B-B14F-4D97-AF65-F5344CB8AC3E}">
        <p14:creationId xmlns:p14="http://schemas.microsoft.com/office/powerpoint/2010/main" xmlns="" val="1754331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8991600" cy="838200"/>
          </a:xfrm>
          <a:noFill/>
        </p:spPr>
        <p:txBody>
          <a:bodyPr>
            <a:normAutofit/>
          </a:bodyPr>
          <a:lstStyle/>
          <a:p>
            <a:r>
              <a:rPr lang="en-US" sz="2800" b="1" dirty="0">
                <a:latin typeface="+mn-lt"/>
                <a:ea typeface="+mn-ea"/>
                <a:cs typeface="+mn-cs"/>
              </a:rPr>
              <a:t>ENERGY AUDIT REPORT</a:t>
            </a:r>
          </a:p>
        </p:txBody>
      </p:sp>
      <p:sp>
        <p:nvSpPr>
          <p:cNvPr id="37891" name="Rectangle 3"/>
          <p:cNvSpPr>
            <a:spLocks noGrp="1" noChangeArrowheads="1"/>
          </p:cNvSpPr>
          <p:nvPr>
            <p:ph type="body" idx="1"/>
          </p:nvPr>
        </p:nvSpPr>
        <p:spPr>
          <a:xfrm>
            <a:off x="381000" y="838200"/>
            <a:ext cx="8382000" cy="4419600"/>
          </a:xfrm>
        </p:spPr>
        <p:txBody>
          <a:bodyPr/>
          <a:lstStyle/>
          <a:p>
            <a:pPr marL="533400" indent="-533400" eaLnBrk="1" hangingPunct="1">
              <a:lnSpc>
                <a:spcPct val="90000"/>
              </a:lnSpc>
              <a:buFont typeface="Wingdings" pitchFamily="2" charset="2"/>
              <a:buAutoNum type="arabicPeriod"/>
            </a:pPr>
            <a:r>
              <a:rPr lang="en-US" sz="2400" dirty="0" smtClean="0"/>
              <a:t>ACKNOWLEDGEMENT</a:t>
            </a:r>
          </a:p>
          <a:p>
            <a:pPr marL="533400" indent="-533400" eaLnBrk="1" hangingPunct="1">
              <a:lnSpc>
                <a:spcPct val="90000"/>
              </a:lnSpc>
              <a:buFont typeface="Wingdings" pitchFamily="2" charset="2"/>
              <a:buAutoNum type="arabicPeriod"/>
            </a:pPr>
            <a:r>
              <a:rPr lang="en-US" sz="2400" dirty="0" smtClean="0"/>
              <a:t>CONTENTS</a:t>
            </a:r>
          </a:p>
          <a:p>
            <a:pPr marL="533400" indent="-533400" eaLnBrk="1" hangingPunct="1">
              <a:lnSpc>
                <a:spcPct val="90000"/>
              </a:lnSpc>
              <a:buFont typeface="Wingdings" pitchFamily="2" charset="2"/>
              <a:buAutoNum type="arabicPeriod"/>
            </a:pPr>
            <a:r>
              <a:rPr lang="en-US" sz="2400" dirty="0" smtClean="0"/>
              <a:t>EXECUTIVE SUMMARY</a:t>
            </a:r>
          </a:p>
          <a:p>
            <a:pPr marL="533400" indent="-533400" eaLnBrk="1" hangingPunct="1">
              <a:lnSpc>
                <a:spcPct val="90000"/>
              </a:lnSpc>
              <a:buFont typeface="Wingdings" pitchFamily="2" charset="2"/>
              <a:buAutoNum type="arabicPeriod"/>
            </a:pPr>
            <a:r>
              <a:rPr lang="en-US" sz="2400" dirty="0" smtClean="0"/>
              <a:t>SUMMARY OF SAVINGS</a:t>
            </a:r>
          </a:p>
          <a:p>
            <a:pPr marL="533400" indent="-533400" eaLnBrk="1" hangingPunct="1">
              <a:lnSpc>
                <a:spcPct val="90000"/>
              </a:lnSpc>
              <a:buFont typeface="Wingdings" pitchFamily="2" charset="2"/>
              <a:buAutoNum type="arabicPeriod"/>
            </a:pPr>
            <a:r>
              <a:rPr lang="en-US" sz="2400" dirty="0" smtClean="0"/>
              <a:t>INTRODUCTION</a:t>
            </a:r>
          </a:p>
          <a:p>
            <a:pPr marL="533400" indent="-533400" eaLnBrk="1" hangingPunct="1">
              <a:lnSpc>
                <a:spcPct val="90000"/>
              </a:lnSpc>
              <a:buFont typeface="Wingdings" pitchFamily="2" charset="2"/>
              <a:buAutoNum type="arabicPeriod"/>
            </a:pPr>
            <a:r>
              <a:rPr lang="en-US" sz="2400" dirty="0" smtClean="0"/>
              <a:t>PLANT ENERGY SYSTEM</a:t>
            </a:r>
          </a:p>
          <a:p>
            <a:pPr marL="533400" indent="-533400" eaLnBrk="1" hangingPunct="1">
              <a:lnSpc>
                <a:spcPct val="90000"/>
              </a:lnSpc>
              <a:buFont typeface="Wingdings" pitchFamily="2" charset="2"/>
              <a:buAutoNum type="arabicPeriod"/>
            </a:pPr>
            <a:r>
              <a:rPr lang="en-US" sz="2400" dirty="0" smtClean="0"/>
              <a:t>ENERGY USAGE PATTERN</a:t>
            </a:r>
          </a:p>
          <a:p>
            <a:pPr marL="533400" indent="-533400" eaLnBrk="1" hangingPunct="1">
              <a:lnSpc>
                <a:spcPct val="90000"/>
              </a:lnSpc>
              <a:buFont typeface="Wingdings" pitchFamily="2" charset="2"/>
              <a:buAutoNum type="arabicPeriod"/>
            </a:pPr>
            <a:r>
              <a:rPr lang="en-US" sz="2400" dirty="0" smtClean="0"/>
              <a:t>ENERGY INDICATORS</a:t>
            </a:r>
          </a:p>
          <a:p>
            <a:pPr marL="533400" indent="-533400" eaLnBrk="1" hangingPunct="1">
              <a:lnSpc>
                <a:spcPct val="90000"/>
              </a:lnSpc>
              <a:buFont typeface="Wingdings" pitchFamily="2" charset="2"/>
              <a:buAutoNum type="arabicPeriod"/>
            </a:pPr>
            <a:r>
              <a:rPr lang="en-US" sz="2400" dirty="0" smtClean="0"/>
              <a:t>ENERGY SAVING OPTIONS/RECOMMENDATIONS</a:t>
            </a:r>
          </a:p>
          <a:p>
            <a:pPr marL="533400" indent="-533400" eaLnBrk="1" hangingPunct="1">
              <a:lnSpc>
                <a:spcPct val="90000"/>
              </a:lnSpc>
              <a:buFont typeface="Wingdings" pitchFamily="2" charset="2"/>
              <a:buAutoNum type="arabicPeriod"/>
            </a:pPr>
            <a:r>
              <a:rPr lang="en-US" sz="2400" dirty="0" smtClean="0"/>
              <a:t>ANNEXURE/PLANT BASE LINE DATA</a:t>
            </a:r>
          </a:p>
        </p:txBody>
      </p:sp>
      <p:sp>
        <p:nvSpPr>
          <p:cNvPr id="37892" name="Rectangle 4"/>
          <p:cNvSpPr>
            <a:spLocks noChangeArrowheads="1"/>
          </p:cNvSpPr>
          <p:nvPr/>
        </p:nvSpPr>
        <p:spPr bwMode="auto">
          <a:xfrm>
            <a:off x="381000" y="5181600"/>
            <a:ext cx="8534400" cy="1221873"/>
          </a:xfrm>
          <a:prstGeom prst="rect">
            <a:avLst/>
          </a:prstGeom>
          <a:solidFill>
            <a:srgbClr val="CCFFFF"/>
          </a:solidFill>
          <a:ln>
            <a:noFill/>
          </a:ln>
          <a:effectLst/>
          <a:extLs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65000"/>
              </a:lnSpc>
              <a:spcBef>
                <a:spcPct val="50000"/>
              </a:spcBef>
              <a:buClr>
                <a:schemeClr val="accent2"/>
              </a:buClr>
              <a:buSzPct val="80000"/>
            </a:pPr>
            <a:r>
              <a:rPr lang="en-US" sz="2800" dirty="0" smtClean="0">
                <a:solidFill>
                  <a:srgbClr val="000000"/>
                </a:solidFill>
              </a:rPr>
              <a:t>Annexures</a:t>
            </a:r>
          </a:p>
          <a:p>
            <a:pPr>
              <a:lnSpc>
                <a:spcPct val="65000"/>
              </a:lnSpc>
              <a:spcBef>
                <a:spcPct val="50000"/>
              </a:spcBef>
              <a:buClr>
                <a:schemeClr val="accent2"/>
              </a:buClr>
              <a:buSzPct val="80000"/>
            </a:pPr>
            <a:r>
              <a:rPr lang="en-US" sz="2400" dirty="0" smtClean="0">
                <a:solidFill>
                  <a:srgbClr val="000000"/>
                </a:solidFill>
              </a:rPr>
              <a:t>Savings calculations in Annexures.</a:t>
            </a:r>
            <a:endParaRPr lang="en-US" sz="2400" dirty="0">
              <a:solidFill>
                <a:srgbClr val="000000"/>
              </a:solidFill>
            </a:endParaRPr>
          </a:p>
          <a:p>
            <a:pPr>
              <a:lnSpc>
                <a:spcPct val="65000"/>
              </a:lnSpc>
              <a:spcBef>
                <a:spcPct val="50000"/>
              </a:spcBef>
              <a:buClr>
                <a:schemeClr val="accent2"/>
              </a:buClr>
              <a:buSzPct val="80000"/>
            </a:pPr>
            <a:r>
              <a:rPr lang="en-US" sz="2400" dirty="0">
                <a:solidFill>
                  <a:srgbClr val="000000"/>
                </a:solidFill>
              </a:rPr>
              <a:t>List of </a:t>
            </a:r>
            <a:r>
              <a:rPr lang="en-US" sz="2400" dirty="0" smtClean="0">
                <a:solidFill>
                  <a:srgbClr val="000000"/>
                </a:solidFill>
              </a:rPr>
              <a:t>suppliers</a:t>
            </a:r>
            <a:endParaRPr lang="en-US" sz="2400" dirty="0">
              <a:solidFill>
                <a:srgbClr val="000000"/>
              </a:solidFill>
            </a:endParaRPr>
          </a:p>
        </p:txBody>
      </p:sp>
    </p:spTree>
    <p:extLst>
      <p:ext uri="{BB962C8B-B14F-4D97-AF65-F5344CB8AC3E}">
        <p14:creationId xmlns:p14="http://schemas.microsoft.com/office/powerpoint/2010/main" xmlns="" val="3999196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7620000" cy="523220"/>
          </a:xfrm>
          <a:prstGeom prst="rect">
            <a:avLst/>
          </a:prstGeom>
          <a:noFill/>
        </p:spPr>
        <p:txBody>
          <a:bodyPr wrap="square" rtlCol="0">
            <a:spAutoFit/>
          </a:bodyPr>
          <a:lstStyle/>
          <a:p>
            <a:pPr algn="ctr"/>
            <a:r>
              <a:rPr lang="en-US" sz="2800" b="1" dirty="0" smtClean="0"/>
              <a:t>Typical contents of energy audit report</a:t>
            </a:r>
            <a:endParaRPr lang="en-US" sz="2800" b="1" dirty="0"/>
          </a:p>
        </p:txBody>
      </p:sp>
      <p:sp>
        <p:nvSpPr>
          <p:cNvPr id="3" name="TextBox 2"/>
          <p:cNvSpPr txBox="1"/>
          <p:nvPr/>
        </p:nvSpPr>
        <p:spPr>
          <a:xfrm>
            <a:off x="685800" y="990600"/>
            <a:ext cx="7620000" cy="5324535"/>
          </a:xfrm>
          <a:prstGeom prst="rect">
            <a:avLst/>
          </a:prstGeom>
          <a:noFill/>
        </p:spPr>
        <p:txBody>
          <a:bodyPr wrap="square" rtlCol="0">
            <a:spAutoFit/>
          </a:bodyPr>
          <a:lstStyle/>
          <a:p>
            <a:pPr marL="0" lvl="2"/>
            <a:r>
              <a:rPr lang="en-US" sz="2000" b="1" dirty="0"/>
              <a:t> Acknowledgment</a:t>
            </a:r>
            <a:endParaRPr lang="en-US" sz="2800" dirty="0"/>
          </a:p>
          <a:p>
            <a:pPr marL="0" lvl="2"/>
            <a:r>
              <a:rPr lang="en-US" sz="2000" b="1" dirty="0"/>
              <a:t> Executive Summary</a:t>
            </a:r>
            <a:endParaRPr lang="en-US" sz="2800" dirty="0"/>
          </a:p>
          <a:p>
            <a:r>
              <a:rPr lang="en-US" sz="2000" dirty="0"/>
              <a:t>Energy saving options at a glance and recommendations</a:t>
            </a:r>
            <a:endParaRPr lang="en-US" sz="2400" dirty="0"/>
          </a:p>
          <a:p>
            <a:r>
              <a:rPr lang="en-US" sz="2000" dirty="0"/>
              <a:t> </a:t>
            </a:r>
            <a:endParaRPr lang="en-US" sz="2400" dirty="0"/>
          </a:p>
          <a:p>
            <a:r>
              <a:rPr lang="en-US" sz="2000" b="1" dirty="0"/>
              <a:t>1.0 Introduction about the Plant</a:t>
            </a:r>
            <a:endParaRPr lang="en-US" sz="2400" b="1" dirty="0"/>
          </a:p>
          <a:p>
            <a:pPr lvl="1"/>
            <a:r>
              <a:rPr lang="en-US" sz="2000" dirty="0"/>
              <a:t>General plant details and descriptions</a:t>
            </a:r>
            <a:endParaRPr lang="en-US" sz="2800" dirty="0"/>
          </a:p>
          <a:p>
            <a:pPr lvl="1"/>
            <a:r>
              <a:rPr lang="en-US" sz="2000" dirty="0"/>
              <a:t>Energy audit team</a:t>
            </a:r>
            <a:endParaRPr lang="en-US" sz="2800" dirty="0"/>
          </a:p>
          <a:p>
            <a:pPr lvl="1"/>
            <a:r>
              <a:rPr lang="en-US" sz="2000" dirty="0"/>
              <a:t>Component of production cost (raw materials, energy, chemicals, manpower, overhead, others)</a:t>
            </a:r>
            <a:endParaRPr lang="en-US" sz="2800" dirty="0"/>
          </a:p>
          <a:p>
            <a:pPr lvl="1"/>
            <a:r>
              <a:rPr lang="en-US" sz="2000" dirty="0"/>
              <a:t>Major energy use and areas</a:t>
            </a:r>
            <a:endParaRPr lang="en-US" sz="2800" dirty="0"/>
          </a:p>
          <a:p>
            <a:r>
              <a:rPr lang="en-US" sz="2000" dirty="0"/>
              <a:t> </a:t>
            </a:r>
            <a:endParaRPr lang="en-US" sz="2800" dirty="0"/>
          </a:p>
          <a:p>
            <a:r>
              <a:rPr lang="en-US" sz="2000" b="1" dirty="0"/>
              <a:t>2.0 Production Process Description</a:t>
            </a:r>
            <a:endParaRPr lang="en-US" sz="2400" b="1" dirty="0"/>
          </a:p>
          <a:p>
            <a:pPr lvl="1"/>
            <a:r>
              <a:rPr lang="en-US" sz="2000" dirty="0"/>
              <a:t>Brief description of manufacturing process</a:t>
            </a:r>
            <a:endParaRPr lang="en-US" sz="2800" dirty="0"/>
          </a:p>
          <a:p>
            <a:pPr lvl="1"/>
            <a:r>
              <a:rPr lang="en-US" sz="2000" dirty="0"/>
              <a:t>Process flow diagram and major unit operations</a:t>
            </a:r>
            <a:endParaRPr lang="en-US" sz="2800" dirty="0"/>
          </a:p>
          <a:p>
            <a:pPr lvl="1"/>
            <a:r>
              <a:rPr lang="en-US" sz="2000" dirty="0"/>
              <a:t>Major raw material Inputs, quantity, and costs</a:t>
            </a:r>
            <a:endParaRPr lang="en-US" sz="2800" dirty="0"/>
          </a:p>
          <a:p>
            <a:r>
              <a:rPr lang="en-US" sz="2000" dirty="0"/>
              <a:t> </a:t>
            </a:r>
            <a:endParaRPr lang="en-US" sz="2800" dirty="0"/>
          </a:p>
          <a:p>
            <a:endParaRPr lang="en-US" sz="2000" dirty="0"/>
          </a:p>
        </p:txBody>
      </p:sp>
    </p:spTree>
    <p:extLst>
      <p:ext uri="{BB962C8B-B14F-4D97-AF65-F5344CB8AC3E}">
        <p14:creationId xmlns:p14="http://schemas.microsoft.com/office/powerpoint/2010/main" xmlns="" val="1842304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7620000" cy="523220"/>
          </a:xfrm>
          <a:prstGeom prst="rect">
            <a:avLst/>
          </a:prstGeom>
          <a:noFill/>
        </p:spPr>
        <p:txBody>
          <a:bodyPr wrap="square" rtlCol="0">
            <a:spAutoFit/>
          </a:bodyPr>
          <a:lstStyle/>
          <a:p>
            <a:pPr algn="ctr"/>
            <a:r>
              <a:rPr lang="en-US" sz="2800" b="1" dirty="0" smtClean="0"/>
              <a:t>Typical contents of energy audit report</a:t>
            </a:r>
            <a:endParaRPr lang="en-US" sz="2800" b="1" dirty="0"/>
          </a:p>
        </p:txBody>
      </p:sp>
      <p:sp>
        <p:nvSpPr>
          <p:cNvPr id="3" name="TextBox 2"/>
          <p:cNvSpPr txBox="1"/>
          <p:nvPr/>
        </p:nvSpPr>
        <p:spPr>
          <a:xfrm>
            <a:off x="658660" y="1219199"/>
            <a:ext cx="7620000" cy="4708981"/>
          </a:xfrm>
          <a:prstGeom prst="rect">
            <a:avLst/>
          </a:prstGeom>
          <a:noFill/>
        </p:spPr>
        <p:txBody>
          <a:bodyPr wrap="square" rtlCol="0">
            <a:spAutoFit/>
          </a:bodyPr>
          <a:lstStyle/>
          <a:p>
            <a:r>
              <a:rPr lang="en-US" b="1" dirty="0" smtClean="0"/>
              <a:t>3.0 </a:t>
            </a:r>
            <a:r>
              <a:rPr lang="en-US" b="1" dirty="0"/>
              <a:t>Energy and Utility System Description</a:t>
            </a:r>
            <a:endParaRPr lang="en-US" sz="2000" b="1" dirty="0"/>
          </a:p>
          <a:p>
            <a:pPr lvl="1"/>
            <a:r>
              <a:rPr lang="en-US" dirty="0"/>
              <a:t>List of utilities</a:t>
            </a:r>
            <a:endParaRPr lang="en-US" sz="2400" dirty="0"/>
          </a:p>
          <a:p>
            <a:pPr lvl="1"/>
            <a:r>
              <a:rPr lang="en-US" dirty="0"/>
              <a:t>Brief description of each utility</a:t>
            </a:r>
            <a:endParaRPr lang="en-US" sz="2400" dirty="0"/>
          </a:p>
          <a:p>
            <a:pPr lvl="2"/>
            <a:r>
              <a:rPr lang="en-US" dirty="0"/>
              <a:t>Electricity</a:t>
            </a:r>
            <a:endParaRPr lang="en-US" sz="2400" dirty="0"/>
          </a:p>
          <a:p>
            <a:pPr lvl="2"/>
            <a:r>
              <a:rPr lang="en-US" dirty="0"/>
              <a:t>Steam</a:t>
            </a:r>
            <a:endParaRPr lang="en-US" sz="2400" dirty="0"/>
          </a:p>
          <a:p>
            <a:pPr lvl="2"/>
            <a:r>
              <a:rPr lang="en-US" dirty="0"/>
              <a:t>Water</a:t>
            </a:r>
            <a:endParaRPr lang="en-US" sz="2400" dirty="0"/>
          </a:p>
          <a:p>
            <a:pPr lvl="2"/>
            <a:r>
              <a:rPr lang="en-US" dirty="0"/>
              <a:t>Compressed air</a:t>
            </a:r>
            <a:endParaRPr lang="en-US" sz="2400" dirty="0"/>
          </a:p>
          <a:p>
            <a:pPr lvl="2"/>
            <a:r>
              <a:rPr lang="en-US" dirty="0"/>
              <a:t>Chilled water</a:t>
            </a:r>
            <a:endParaRPr lang="en-US" sz="2400" dirty="0"/>
          </a:p>
          <a:p>
            <a:pPr lvl="2"/>
            <a:r>
              <a:rPr lang="en-US" dirty="0"/>
              <a:t>Cooling </a:t>
            </a:r>
            <a:r>
              <a:rPr lang="en-US" dirty="0" smtClean="0"/>
              <a:t>water</a:t>
            </a:r>
          </a:p>
          <a:p>
            <a:pPr lvl="2"/>
            <a:endParaRPr lang="en-US" sz="2400" dirty="0"/>
          </a:p>
          <a:p>
            <a:r>
              <a:rPr lang="en-US" b="1" dirty="0" smtClean="0"/>
              <a:t>4.0 </a:t>
            </a:r>
            <a:r>
              <a:rPr lang="en-US" b="1" dirty="0"/>
              <a:t>Detailed Process Flow Diagram and Energy &amp; Material Balance</a:t>
            </a:r>
            <a:endParaRPr lang="en-US" sz="2000" b="1" dirty="0"/>
          </a:p>
          <a:p>
            <a:pPr lvl="1"/>
            <a:r>
              <a:rPr lang="en-US" dirty="0"/>
              <a:t>Flow chart showing flow rate, temperature, pressures of all Input /output streams</a:t>
            </a:r>
            <a:endParaRPr lang="en-US" sz="2400" dirty="0"/>
          </a:p>
          <a:p>
            <a:pPr lvl="1"/>
            <a:r>
              <a:rPr lang="en-US" dirty="0"/>
              <a:t>Water balance for entire industry</a:t>
            </a:r>
            <a:endParaRPr lang="en-US" sz="2400" dirty="0"/>
          </a:p>
          <a:p>
            <a:endParaRPr lang="en-US" sz="2400" dirty="0"/>
          </a:p>
          <a:p>
            <a:endParaRPr lang="en-US" dirty="0"/>
          </a:p>
        </p:txBody>
      </p:sp>
    </p:spTree>
    <p:extLst>
      <p:ext uri="{BB962C8B-B14F-4D97-AF65-F5344CB8AC3E}">
        <p14:creationId xmlns:p14="http://schemas.microsoft.com/office/powerpoint/2010/main" xmlns="" val="3556012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7620000" cy="461665"/>
          </a:xfrm>
          <a:prstGeom prst="rect">
            <a:avLst/>
          </a:prstGeom>
          <a:noFill/>
        </p:spPr>
        <p:txBody>
          <a:bodyPr wrap="square" rtlCol="0">
            <a:spAutoFit/>
          </a:bodyPr>
          <a:lstStyle/>
          <a:p>
            <a:r>
              <a:rPr lang="en-US" sz="2400" b="1" dirty="0" smtClean="0"/>
              <a:t>Typical contents of energy audit report</a:t>
            </a:r>
            <a:endParaRPr lang="en-US" sz="2400" b="1" dirty="0"/>
          </a:p>
        </p:txBody>
      </p:sp>
      <p:sp>
        <p:nvSpPr>
          <p:cNvPr id="3" name="TextBox 2"/>
          <p:cNvSpPr txBox="1"/>
          <p:nvPr/>
        </p:nvSpPr>
        <p:spPr>
          <a:xfrm>
            <a:off x="685800" y="838200"/>
            <a:ext cx="7620000" cy="5909310"/>
          </a:xfrm>
          <a:prstGeom prst="rect">
            <a:avLst/>
          </a:prstGeom>
          <a:noFill/>
        </p:spPr>
        <p:txBody>
          <a:bodyPr wrap="square" rtlCol="0">
            <a:spAutoFit/>
          </a:bodyPr>
          <a:lstStyle/>
          <a:p>
            <a:r>
              <a:rPr lang="en-US" b="1" dirty="0"/>
              <a:t>5.0 Energy Efficiency in Utility and Process Systems</a:t>
            </a:r>
            <a:endParaRPr lang="en-US" sz="2000" b="1" dirty="0"/>
          </a:p>
          <a:p>
            <a:pPr lvl="1"/>
            <a:r>
              <a:rPr lang="en-US" dirty="0"/>
              <a:t>Specific energy consumption</a:t>
            </a:r>
            <a:endParaRPr lang="en-US" sz="2400" dirty="0"/>
          </a:p>
          <a:p>
            <a:pPr lvl="1"/>
            <a:r>
              <a:rPr lang="en-US" dirty="0"/>
              <a:t>Boiler efficiency assessment</a:t>
            </a:r>
            <a:endParaRPr lang="en-US" sz="2400" dirty="0"/>
          </a:p>
          <a:p>
            <a:pPr lvl="1"/>
            <a:r>
              <a:rPr lang="en-US" dirty="0"/>
              <a:t>Thermic fluid heater performance assessment</a:t>
            </a:r>
            <a:endParaRPr lang="en-US" sz="2400" dirty="0"/>
          </a:p>
          <a:p>
            <a:pPr lvl="1"/>
            <a:r>
              <a:rPr lang="en-US" dirty="0"/>
              <a:t>Furnace efficiency analysis</a:t>
            </a:r>
            <a:endParaRPr lang="en-US" sz="2400" dirty="0"/>
          </a:p>
          <a:p>
            <a:pPr lvl="1"/>
            <a:r>
              <a:rPr lang="en-US" dirty="0"/>
              <a:t>Cooling water system performance assessment</a:t>
            </a:r>
            <a:endParaRPr lang="en-US" sz="2400" dirty="0"/>
          </a:p>
          <a:p>
            <a:pPr lvl="1"/>
            <a:r>
              <a:rPr lang="en-US" dirty="0"/>
              <a:t>DG set performance assessment</a:t>
            </a:r>
            <a:endParaRPr lang="en-US" sz="2400" dirty="0"/>
          </a:p>
          <a:p>
            <a:pPr lvl="1"/>
            <a:r>
              <a:rPr lang="en-US" dirty="0"/>
              <a:t>Refrigeration system performance</a:t>
            </a:r>
            <a:endParaRPr lang="en-US" sz="2400" dirty="0"/>
          </a:p>
          <a:p>
            <a:pPr lvl="1"/>
            <a:r>
              <a:rPr lang="en-US" dirty="0"/>
              <a:t>Compressed air system performance</a:t>
            </a:r>
            <a:endParaRPr lang="en-US" sz="2400" dirty="0"/>
          </a:p>
          <a:p>
            <a:pPr lvl="1"/>
            <a:r>
              <a:rPr lang="en-US" dirty="0"/>
              <a:t>Electric motor load analysis</a:t>
            </a:r>
            <a:endParaRPr lang="en-US" sz="2400" dirty="0"/>
          </a:p>
          <a:p>
            <a:pPr lvl="1"/>
            <a:r>
              <a:rPr lang="en-US" dirty="0"/>
              <a:t>Lighting system</a:t>
            </a:r>
            <a:endParaRPr lang="en-US" sz="2400" dirty="0"/>
          </a:p>
          <a:p>
            <a:endParaRPr lang="en-US" dirty="0" smtClean="0"/>
          </a:p>
          <a:p>
            <a:r>
              <a:rPr lang="en-US" b="1" dirty="0" smtClean="0"/>
              <a:t>6.0   Energy </a:t>
            </a:r>
            <a:r>
              <a:rPr lang="en-US" b="1" dirty="0"/>
              <a:t>Conservation Measures &amp; Recommendations</a:t>
            </a:r>
          </a:p>
          <a:p>
            <a:pPr lvl="1"/>
            <a:r>
              <a:rPr lang="en-US" dirty="0" smtClean="0"/>
              <a:t>List </a:t>
            </a:r>
            <a:r>
              <a:rPr lang="en-US" dirty="0"/>
              <a:t>of options in terms of no cost/low cost, medium cost and high investment cost, annual energy and cost savings, and payback</a:t>
            </a:r>
          </a:p>
          <a:p>
            <a:pPr lvl="1"/>
            <a:r>
              <a:rPr lang="en-US" dirty="0" smtClean="0"/>
              <a:t>Implementation </a:t>
            </a:r>
            <a:r>
              <a:rPr lang="en-US" dirty="0"/>
              <a:t>plan for energy saving </a:t>
            </a:r>
            <a:r>
              <a:rPr lang="en-US" dirty="0" smtClean="0"/>
              <a:t>measures/projects</a:t>
            </a:r>
          </a:p>
          <a:p>
            <a:pPr lvl="1"/>
            <a:endParaRPr lang="en-US" dirty="0"/>
          </a:p>
          <a:p>
            <a:r>
              <a:rPr lang="en-US" b="1" dirty="0"/>
              <a:t>ANNEXURES</a:t>
            </a:r>
            <a:endParaRPr lang="en-US" sz="2000" b="1" dirty="0"/>
          </a:p>
          <a:p>
            <a:r>
              <a:rPr lang="en-US" dirty="0" smtClean="0"/>
              <a:t>         List </a:t>
            </a:r>
            <a:r>
              <a:rPr lang="en-US" dirty="0"/>
              <a:t>of energy audit worksheets </a:t>
            </a:r>
            <a:endParaRPr lang="en-US" sz="2400" dirty="0"/>
          </a:p>
          <a:p>
            <a:r>
              <a:rPr lang="en-US" dirty="0" smtClean="0"/>
              <a:t>         List </a:t>
            </a:r>
            <a:r>
              <a:rPr lang="en-US" dirty="0"/>
              <a:t>of instruments</a:t>
            </a:r>
            <a:endParaRPr lang="en-US" sz="2400" dirty="0"/>
          </a:p>
          <a:p>
            <a:r>
              <a:rPr lang="en-US" dirty="0" smtClean="0"/>
              <a:t>         List </a:t>
            </a:r>
            <a:r>
              <a:rPr lang="en-US" dirty="0"/>
              <a:t>of vendors and other technical </a:t>
            </a:r>
            <a:r>
              <a:rPr lang="en-US" dirty="0" smtClean="0"/>
              <a:t>details</a:t>
            </a:r>
            <a:endParaRPr lang="en-US" dirty="0"/>
          </a:p>
        </p:txBody>
      </p:sp>
    </p:spTree>
    <p:extLst>
      <p:ext uri="{BB962C8B-B14F-4D97-AF65-F5344CB8AC3E}">
        <p14:creationId xmlns:p14="http://schemas.microsoft.com/office/powerpoint/2010/main" xmlns="" val="23722648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733347825"/>
              </p:ext>
            </p:extLst>
          </p:nvPr>
        </p:nvGraphicFramePr>
        <p:xfrm>
          <a:off x="497388" y="1371600"/>
          <a:ext cx="8001000" cy="2633472"/>
        </p:xfrm>
        <a:graphic>
          <a:graphicData uri="http://schemas.openxmlformats.org/drawingml/2006/table">
            <a:tbl>
              <a:tblPr firstRow="1" firstCol="1" lastRow="1" lastCol="1" bandRow="1" bandCol="1">
                <a:tableStyleId>{5940675A-B579-460E-94D1-54222C63F5DA}</a:tableStyleId>
              </a:tblPr>
              <a:tblGrid>
                <a:gridCol w="586913"/>
                <a:gridCol w="1775288"/>
                <a:gridCol w="2186374"/>
                <a:gridCol w="1122038"/>
                <a:gridCol w="1242873"/>
                <a:gridCol w="1087514"/>
              </a:tblGrid>
              <a:tr h="749300">
                <a:tc>
                  <a:txBody>
                    <a:bodyPr/>
                    <a:lstStyle/>
                    <a:p>
                      <a:pPr marL="0" marR="0">
                        <a:lnSpc>
                          <a:spcPct val="120000"/>
                        </a:lnSpc>
                        <a:spcBef>
                          <a:spcPts val="0"/>
                        </a:spcBef>
                        <a:spcAft>
                          <a:spcPts val="0"/>
                        </a:spcAft>
                      </a:pPr>
                      <a:r>
                        <a:rPr lang="en-US" sz="1800" b="1" dirty="0">
                          <a:effectLst/>
                        </a:rPr>
                        <a:t> </a:t>
                      </a:r>
                      <a:r>
                        <a:rPr lang="en-US" sz="1800" b="1" dirty="0" smtClean="0">
                          <a:effectLst/>
                        </a:rPr>
                        <a:t>S</a:t>
                      </a:r>
                      <a:r>
                        <a:rPr lang="en-US" sz="1800" b="1" dirty="0">
                          <a:effectLst/>
                        </a:rPr>
                        <a:t>. </a:t>
                      </a:r>
                      <a:endParaRPr lang="en-US" sz="1800" b="1" dirty="0" smtClean="0">
                        <a:effectLst/>
                      </a:endParaRPr>
                    </a:p>
                    <a:p>
                      <a:pPr marL="65405" marR="0">
                        <a:lnSpc>
                          <a:spcPct val="120000"/>
                        </a:lnSpc>
                        <a:spcBef>
                          <a:spcPts val="0"/>
                        </a:spcBef>
                        <a:spcAft>
                          <a:spcPts val="0"/>
                        </a:spcAft>
                      </a:pPr>
                      <a:r>
                        <a:rPr lang="en-US" sz="1800" b="1" dirty="0" smtClean="0">
                          <a:effectLst/>
                        </a:rPr>
                        <a:t>No.</a:t>
                      </a:r>
                      <a:endParaRPr lang="en-US" sz="2400" b="1" dirty="0">
                        <a:effectLst/>
                        <a:latin typeface="Calibri"/>
                        <a:ea typeface="Calibri"/>
                        <a:cs typeface="Times New Roman"/>
                      </a:endParaRPr>
                    </a:p>
                  </a:txBody>
                  <a:tcPr marL="0" marR="0" marT="0" marB="0"/>
                </a:tc>
                <a:tc>
                  <a:txBody>
                    <a:bodyPr/>
                    <a:lstStyle/>
                    <a:p>
                      <a:pPr marL="65405" marR="0">
                        <a:lnSpc>
                          <a:spcPct val="120000"/>
                        </a:lnSpc>
                        <a:spcBef>
                          <a:spcPts val="0"/>
                        </a:spcBef>
                        <a:spcAft>
                          <a:spcPts val="0"/>
                        </a:spcAft>
                      </a:pPr>
                      <a:r>
                        <a:rPr lang="en-US" sz="1800" b="1" dirty="0">
                          <a:effectLst/>
                        </a:rPr>
                        <a:t>Description of </a:t>
                      </a:r>
                      <a:r>
                        <a:rPr lang="en-US" sz="1800" b="1" dirty="0" smtClean="0">
                          <a:effectLst/>
                        </a:rPr>
                        <a:t>energy </a:t>
                      </a:r>
                      <a:r>
                        <a:rPr lang="en-US" sz="1800" b="1" dirty="0">
                          <a:effectLst/>
                        </a:rPr>
                        <a:t>saving measure</a:t>
                      </a:r>
                      <a:endParaRPr lang="en-US" sz="2400" b="1" dirty="0">
                        <a:effectLst/>
                        <a:latin typeface="Calibri"/>
                        <a:ea typeface="Calibri"/>
                        <a:cs typeface="Times New Roman"/>
                      </a:endParaRPr>
                    </a:p>
                  </a:txBody>
                  <a:tcPr marL="0" marR="0" marT="0" marB="0" anchor="ctr"/>
                </a:tc>
                <a:tc>
                  <a:txBody>
                    <a:bodyPr/>
                    <a:lstStyle/>
                    <a:p>
                      <a:pPr marL="65405" marR="0">
                        <a:lnSpc>
                          <a:spcPct val="120000"/>
                        </a:lnSpc>
                        <a:spcBef>
                          <a:spcPts val="0"/>
                        </a:spcBef>
                        <a:spcAft>
                          <a:spcPts val="0"/>
                        </a:spcAft>
                      </a:pPr>
                      <a:r>
                        <a:rPr lang="en-US" sz="1800" b="1" dirty="0">
                          <a:effectLst/>
                        </a:rPr>
                        <a:t>Annual Energy (Fuel</a:t>
                      </a:r>
                      <a:endParaRPr lang="en-US" sz="2400" b="1" dirty="0">
                        <a:effectLst/>
                      </a:endParaRPr>
                    </a:p>
                    <a:p>
                      <a:pPr marL="65405" marR="0">
                        <a:lnSpc>
                          <a:spcPct val="120000"/>
                        </a:lnSpc>
                        <a:spcBef>
                          <a:spcPts val="0"/>
                        </a:spcBef>
                        <a:spcAft>
                          <a:spcPts val="0"/>
                        </a:spcAft>
                      </a:pPr>
                      <a:r>
                        <a:rPr lang="en-US" sz="1800" b="1" dirty="0">
                          <a:effectLst/>
                        </a:rPr>
                        <a:t>&amp; Electricity) Savings (kWh/MT or KL/MT</a:t>
                      </a:r>
                      <a:endParaRPr lang="en-US" sz="2400" b="1" dirty="0">
                        <a:effectLst/>
                        <a:latin typeface="Calibri"/>
                        <a:ea typeface="Calibri"/>
                        <a:cs typeface="Times New Roman"/>
                      </a:endParaRPr>
                    </a:p>
                  </a:txBody>
                  <a:tcPr marL="0" marR="0" marT="0" marB="0" anchor="ctr"/>
                </a:tc>
                <a:tc>
                  <a:txBody>
                    <a:bodyPr/>
                    <a:lstStyle/>
                    <a:p>
                      <a:pPr marL="65405" marR="0">
                        <a:lnSpc>
                          <a:spcPct val="120000"/>
                        </a:lnSpc>
                        <a:spcBef>
                          <a:spcPts val="0"/>
                        </a:spcBef>
                        <a:spcAft>
                          <a:spcPts val="0"/>
                        </a:spcAft>
                      </a:pPr>
                      <a:r>
                        <a:rPr lang="en-US" sz="1800" b="1" dirty="0">
                          <a:effectLst/>
                        </a:rPr>
                        <a:t>Annual Savings</a:t>
                      </a:r>
                      <a:endParaRPr lang="en-US" sz="2400" b="1" dirty="0">
                        <a:effectLst/>
                      </a:endParaRPr>
                    </a:p>
                    <a:p>
                      <a:pPr marL="65405" marR="0">
                        <a:lnSpc>
                          <a:spcPct val="120000"/>
                        </a:lnSpc>
                        <a:spcBef>
                          <a:spcPts val="0"/>
                        </a:spcBef>
                        <a:spcAft>
                          <a:spcPts val="0"/>
                        </a:spcAft>
                      </a:pPr>
                      <a:r>
                        <a:rPr lang="en-US" sz="1800" b="1" dirty="0" err="1">
                          <a:effectLst/>
                        </a:rPr>
                        <a:t>Rs</a:t>
                      </a:r>
                      <a:r>
                        <a:rPr lang="en-US" sz="1800" b="1" dirty="0">
                          <a:effectLst/>
                        </a:rPr>
                        <a:t>. Million</a:t>
                      </a:r>
                      <a:endParaRPr lang="en-US" sz="2400" b="1" dirty="0">
                        <a:effectLst/>
                        <a:latin typeface="Calibri"/>
                        <a:ea typeface="Calibri"/>
                        <a:cs typeface="Times New Roman"/>
                      </a:endParaRPr>
                    </a:p>
                  </a:txBody>
                  <a:tcPr marL="0" marR="0" marT="0" marB="0" anchor="ctr"/>
                </a:tc>
                <a:tc>
                  <a:txBody>
                    <a:bodyPr/>
                    <a:lstStyle/>
                    <a:p>
                      <a:pPr marL="65405" marR="0">
                        <a:lnSpc>
                          <a:spcPct val="120000"/>
                        </a:lnSpc>
                        <a:spcBef>
                          <a:spcPts val="0"/>
                        </a:spcBef>
                        <a:spcAft>
                          <a:spcPts val="0"/>
                        </a:spcAft>
                      </a:pPr>
                      <a:r>
                        <a:rPr lang="en-US" sz="1800" b="1" dirty="0">
                          <a:effectLst/>
                        </a:rPr>
                        <a:t>Capital Investment (</a:t>
                      </a:r>
                      <a:r>
                        <a:rPr lang="en-US" sz="1800" b="1" dirty="0" err="1">
                          <a:effectLst/>
                        </a:rPr>
                        <a:t>Rs</a:t>
                      </a:r>
                      <a:r>
                        <a:rPr lang="en-US" sz="1800" b="1" dirty="0">
                          <a:effectLst/>
                        </a:rPr>
                        <a:t>. Million)</a:t>
                      </a:r>
                      <a:endParaRPr lang="en-US" sz="2400" b="1" dirty="0">
                        <a:effectLst/>
                        <a:latin typeface="Calibri"/>
                        <a:ea typeface="Calibri"/>
                        <a:cs typeface="Times New Roman"/>
                      </a:endParaRPr>
                    </a:p>
                  </a:txBody>
                  <a:tcPr marL="0" marR="0" marT="0" marB="0" anchor="ctr"/>
                </a:tc>
                <a:tc>
                  <a:txBody>
                    <a:bodyPr/>
                    <a:lstStyle/>
                    <a:p>
                      <a:pPr marL="65405" marR="0">
                        <a:lnSpc>
                          <a:spcPct val="120000"/>
                        </a:lnSpc>
                        <a:spcBef>
                          <a:spcPts val="0"/>
                        </a:spcBef>
                        <a:spcAft>
                          <a:spcPts val="0"/>
                        </a:spcAft>
                      </a:pPr>
                      <a:r>
                        <a:rPr lang="en-US" sz="1800" b="1" dirty="0">
                          <a:effectLst/>
                        </a:rPr>
                        <a:t>Simple Payback period</a:t>
                      </a:r>
                      <a:endParaRPr lang="en-US" sz="2400" b="1" dirty="0">
                        <a:effectLst/>
                        <a:latin typeface="Calibri"/>
                        <a:ea typeface="Calibri"/>
                        <a:cs typeface="Times New Roman"/>
                      </a:endParaRPr>
                    </a:p>
                  </a:txBody>
                  <a:tcPr marL="0" marR="0" marT="0" marB="0" anchor="ctr"/>
                </a:tc>
              </a:tr>
              <a:tr h="237490">
                <a:tc>
                  <a:txBody>
                    <a:bodyPr/>
                    <a:lstStyle/>
                    <a:p>
                      <a:pPr marL="65405" marR="0">
                        <a:lnSpc>
                          <a:spcPct val="120000"/>
                        </a:lnSpc>
                        <a:spcBef>
                          <a:spcPts val="0"/>
                        </a:spcBef>
                        <a:spcAft>
                          <a:spcPts val="0"/>
                        </a:spcAft>
                      </a:pPr>
                      <a:r>
                        <a:rPr lang="en-US" sz="1800">
                          <a:effectLst/>
                        </a:rPr>
                        <a:t>1.</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r>
              <a:tr h="237490">
                <a:tc>
                  <a:txBody>
                    <a:bodyPr/>
                    <a:lstStyle/>
                    <a:p>
                      <a:pPr marL="65405" marR="0">
                        <a:lnSpc>
                          <a:spcPct val="120000"/>
                        </a:lnSpc>
                        <a:spcBef>
                          <a:spcPts val="0"/>
                        </a:spcBef>
                        <a:spcAft>
                          <a:spcPts val="0"/>
                        </a:spcAft>
                      </a:pPr>
                      <a:r>
                        <a:rPr lang="en-US" sz="1800">
                          <a:effectLst/>
                        </a:rPr>
                        <a:t>2.</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r>
              <a:tr h="237490">
                <a:tc>
                  <a:txBody>
                    <a:bodyPr/>
                    <a:lstStyle/>
                    <a:p>
                      <a:pPr marL="65405" marR="0">
                        <a:lnSpc>
                          <a:spcPct val="120000"/>
                        </a:lnSpc>
                        <a:spcBef>
                          <a:spcPts val="0"/>
                        </a:spcBef>
                        <a:spcAft>
                          <a:spcPts val="0"/>
                        </a:spcAft>
                      </a:pPr>
                      <a:r>
                        <a:rPr lang="en-US" sz="1800">
                          <a:effectLst/>
                        </a:rPr>
                        <a:t>3.</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r>
              <a:tr h="237490">
                <a:tc>
                  <a:txBody>
                    <a:bodyPr/>
                    <a:lstStyle/>
                    <a:p>
                      <a:pPr marL="65405" marR="0">
                        <a:lnSpc>
                          <a:spcPct val="120000"/>
                        </a:lnSpc>
                        <a:spcBef>
                          <a:spcPts val="0"/>
                        </a:spcBef>
                        <a:spcAft>
                          <a:spcPts val="0"/>
                        </a:spcAft>
                      </a:pPr>
                      <a:r>
                        <a:rPr lang="en-US" sz="1800">
                          <a:effectLst/>
                        </a:rPr>
                        <a:t>…</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r>
              <a:tr h="238760">
                <a:tc gridSpan="2">
                  <a:txBody>
                    <a:bodyPr/>
                    <a:lstStyle/>
                    <a:p>
                      <a:pPr marL="0" marR="0" algn="ctr">
                        <a:lnSpc>
                          <a:spcPct val="120000"/>
                        </a:lnSpc>
                        <a:spcBef>
                          <a:spcPts val="0"/>
                        </a:spcBef>
                        <a:spcAft>
                          <a:spcPts val="0"/>
                        </a:spcAft>
                      </a:pPr>
                      <a:r>
                        <a:rPr lang="en-US" sz="1800" b="1" dirty="0">
                          <a:effectLst/>
                        </a:rPr>
                        <a:t>Total</a:t>
                      </a:r>
                      <a:endParaRPr lang="en-US" sz="2400" b="1" dirty="0">
                        <a:effectLst/>
                        <a:latin typeface="Calibri"/>
                        <a:ea typeface="Calibri"/>
                        <a:cs typeface="Times New Roman"/>
                      </a:endParaRPr>
                    </a:p>
                  </a:txBody>
                  <a:tcPr marL="0" marR="0" marT="0" marB="0" anchor="ctr"/>
                </a:tc>
                <a:tc hMerge="1">
                  <a:txBody>
                    <a:bodyPr/>
                    <a:lstStyle/>
                    <a:p>
                      <a:endParaRPr lang="en-US"/>
                    </a:p>
                  </a:txBody>
                  <a:tcPr/>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a:effectLst/>
                        </a:rPr>
                        <a:t> </a:t>
                      </a:r>
                      <a:endParaRPr lang="en-US" sz="2400">
                        <a:effectLst/>
                        <a:latin typeface="Calibri"/>
                        <a:ea typeface="Calibri"/>
                        <a:cs typeface="Times New Roman"/>
                      </a:endParaRPr>
                    </a:p>
                  </a:txBody>
                  <a:tcPr marL="0" marR="0" marT="0" marB="0"/>
                </a:tc>
                <a:tc>
                  <a:txBody>
                    <a:bodyPr/>
                    <a:lstStyle/>
                    <a:p>
                      <a:pPr marL="0" marR="0">
                        <a:lnSpc>
                          <a:spcPct val="120000"/>
                        </a:lnSpc>
                        <a:spcBef>
                          <a:spcPts val="0"/>
                        </a:spcBef>
                        <a:spcAft>
                          <a:spcPts val="1000"/>
                        </a:spcAft>
                      </a:pPr>
                      <a:r>
                        <a:rPr lang="en-US" sz="1800" dirty="0">
                          <a:effectLst/>
                        </a:rPr>
                        <a:t> </a:t>
                      </a:r>
                      <a:endParaRPr lang="en-US" sz="2400" dirty="0">
                        <a:effectLst/>
                        <a:latin typeface="Calibri"/>
                        <a:ea typeface="Calibri"/>
                        <a:cs typeface="Times New Roman"/>
                      </a:endParaRPr>
                    </a:p>
                  </a:txBody>
                  <a:tcPr marL="0" marR="0" marT="0" marB="0"/>
                </a:tc>
              </a:tr>
            </a:tbl>
          </a:graphicData>
        </a:graphic>
      </p:graphicFrame>
      <p:sp>
        <p:nvSpPr>
          <p:cNvPr id="3" name="TextBox 2"/>
          <p:cNvSpPr txBox="1"/>
          <p:nvPr/>
        </p:nvSpPr>
        <p:spPr>
          <a:xfrm>
            <a:off x="916488" y="293225"/>
            <a:ext cx="7162800" cy="461665"/>
          </a:xfrm>
          <a:prstGeom prst="rect">
            <a:avLst/>
          </a:prstGeom>
          <a:noFill/>
        </p:spPr>
        <p:txBody>
          <a:bodyPr wrap="square" rtlCol="0">
            <a:spAutoFit/>
          </a:bodyPr>
          <a:lstStyle/>
          <a:p>
            <a:pPr algn="ctr"/>
            <a:r>
              <a:rPr lang="en-US" sz="2400" b="1" dirty="0"/>
              <a:t>Summary of Energy Saving Recommendations</a:t>
            </a:r>
          </a:p>
        </p:txBody>
      </p:sp>
    </p:spTree>
    <p:extLst>
      <p:ext uri="{BB962C8B-B14F-4D97-AF65-F5344CB8AC3E}">
        <p14:creationId xmlns:p14="http://schemas.microsoft.com/office/powerpoint/2010/main" xmlns="" val="145059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b="1" dirty="0" smtClean="0"/>
              <a:t>Coverage of Energy Audit</a:t>
            </a:r>
            <a:endParaRPr lang="en-US" sz="3200" b="1" dirty="0"/>
          </a:p>
        </p:txBody>
      </p:sp>
      <p:sp>
        <p:nvSpPr>
          <p:cNvPr id="3" name="Content Placeholder 2"/>
          <p:cNvSpPr>
            <a:spLocks noGrp="1"/>
          </p:cNvSpPr>
          <p:nvPr>
            <p:ph idx="1"/>
          </p:nvPr>
        </p:nvSpPr>
        <p:spPr>
          <a:xfrm>
            <a:off x="457200" y="1143000"/>
            <a:ext cx="8229600" cy="4525963"/>
          </a:xfrm>
        </p:spPr>
        <p:txBody>
          <a:bodyPr>
            <a:noAutofit/>
          </a:bodyPr>
          <a:lstStyle/>
          <a:p>
            <a:pPr lvl="0">
              <a:spcBef>
                <a:spcPts val="0"/>
              </a:spcBef>
              <a:spcAft>
                <a:spcPts val="600"/>
              </a:spcAft>
            </a:pPr>
            <a:r>
              <a:rPr lang="en-US" sz="2400" b="1" kern="1200" dirty="0" smtClean="0">
                <a:solidFill>
                  <a:schemeClr val="tx1"/>
                </a:solidFill>
                <a:effectLst/>
              </a:rPr>
              <a:t>Energy conversion </a:t>
            </a:r>
            <a:r>
              <a:rPr lang="en-US" sz="2400" dirty="0">
                <a:sym typeface="Symbol"/>
              </a:rPr>
              <a:t> </a:t>
            </a:r>
            <a:r>
              <a:rPr lang="en-US" sz="2400" kern="1200" dirty="0" smtClean="0">
                <a:solidFill>
                  <a:schemeClr val="tx1"/>
                </a:solidFill>
                <a:effectLst/>
              </a:rPr>
              <a:t>boilers, furnaces, transformers, pumps, fans, compressors etc.</a:t>
            </a:r>
          </a:p>
          <a:p>
            <a:pPr lvl="0">
              <a:spcBef>
                <a:spcPts val="0"/>
              </a:spcBef>
              <a:spcAft>
                <a:spcPts val="600"/>
              </a:spcAft>
            </a:pPr>
            <a:r>
              <a:rPr lang="en-US" sz="2400" b="1" kern="1200" dirty="0" smtClean="0">
                <a:solidFill>
                  <a:schemeClr val="tx1"/>
                </a:solidFill>
                <a:effectLst/>
              </a:rPr>
              <a:t>Energy distribution </a:t>
            </a:r>
            <a:r>
              <a:rPr lang="en-US" sz="2400" dirty="0">
                <a:sym typeface="Symbol"/>
              </a:rPr>
              <a:t></a:t>
            </a:r>
            <a:r>
              <a:rPr lang="en-US" sz="2400" kern="1200" dirty="0" smtClean="0">
                <a:solidFill>
                  <a:schemeClr val="tx1"/>
                </a:solidFill>
                <a:effectLst/>
              </a:rPr>
              <a:t> electricity, steam, condensate, compressed air, water etc.</a:t>
            </a:r>
          </a:p>
          <a:p>
            <a:pPr lvl="0">
              <a:spcBef>
                <a:spcPts val="0"/>
              </a:spcBef>
              <a:spcAft>
                <a:spcPts val="600"/>
              </a:spcAft>
            </a:pPr>
            <a:r>
              <a:rPr lang="en-US" sz="2400" b="1" kern="1200" dirty="0" smtClean="0">
                <a:solidFill>
                  <a:schemeClr val="tx1"/>
                </a:solidFill>
                <a:effectLst/>
              </a:rPr>
              <a:t>Energy utilization</a:t>
            </a:r>
            <a:r>
              <a:rPr lang="en-US" sz="2400" kern="1200" dirty="0" smtClean="0">
                <a:solidFill>
                  <a:schemeClr val="tx1"/>
                </a:solidFill>
                <a:effectLst/>
              </a:rPr>
              <a:t> efficiency of equipment</a:t>
            </a:r>
          </a:p>
          <a:p>
            <a:pPr lvl="0">
              <a:spcBef>
                <a:spcPts val="0"/>
              </a:spcBef>
              <a:spcAft>
                <a:spcPts val="600"/>
              </a:spcAft>
            </a:pPr>
            <a:r>
              <a:rPr lang="en-US" sz="2400" kern="1200" dirty="0" smtClean="0">
                <a:solidFill>
                  <a:schemeClr val="tx1"/>
                </a:solidFill>
                <a:effectLst/>
              </a:rPr>
              <a:t>Production planning, operation, maintenance, and housekeeping </a:t>
            </a:r>
          </a:p>
          <a:p>
            <a:pPr lvl="0">
              <a:spcBef>
                <a:spcPts val="0"/>
              </a:spcBef>
              <a:spcAft>
                <a:spcPts val="600"/>
              </a:spcAft>
            </a:pPr>
            <a:r>
              <a:rPr lang="en-US" sz="2400" kern="1200" dirty="0" smtClean="0">
                <a:solidFill>
                  <a:schemeClr val="tx1"/>
                </a:solidFill>
                <a:effectLst/>
              </a:rPr>
              <a:t>Management </a:t>
            </a:r>
            <a:r>
              <a:rPr lang="en-US" sz="2400" kern="1200" dirty="0" smtClean="0">
                <a:solidFill>
                  <a:schemeClr val="tx1"/>
                </a:solidFill>
                <a:effectLst/>
                <a:sym typeface="Symbol"/>
              </a:rPr>
              <a:t></a:t>
            </a:r>
            <a:r>
              <a:rPr lang="en-US" sz="2400" kern="1200" dirty="0" smtClean="0">
                <a:solidFill>
                  <a:schemeClr val="tx1"/>
                </a:solidFill>
                <a:effectLst/>
              </a:rPr>
              <a:t>information ﬂow, data collection, data analysis, feedback, achievements, training of employees, and motivation, etc.</a:t>
            </a:r>
          </a:p>
          <a:p>
            <a:pPr lvl="0">
              <a:spcBef>
                <a:spcPts val="0"/>
              </a:spcBef>
              <a:spcAft>
                <a:spcPts val="600"/>
              </a:spcAft>
            </a:pPr>
            <a:r>
              <a:rPr lang="en-US" sz="2400" kern="1200" dirty="0" smtClean="0">
                <a:solidFill>
                  <a:schemeClr val="tx1"/>
                </a:solidFill>
                <a:effectLst/>
              </a:rPr>
              <a:t>Other areas such as water audit &amp; conservation, waste minimization studies</a:t>
            </a:r>
            <a:endParaRPr lang="en-US" sz="2400" dirty="0"/>
          </a:p>
        </p:txBody>
      </p:sp>
    </p:spTree>
    <p:extLst>
      <p:ext uri="{BB962C8B-B14F-4D97-AF65-F5344CB8AC3E}">
        <p14:creationId xmlns:p14="http://schemas.microsoft.com/office/powerpoint/2010/main" xmlns="" val="37504001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881264687"/>
              </p:ext>
            </p:extLst>
          </p:nvPr>
        </p:nvGraphicFramePr>
        <p:xfrm>
          <a:off x="304800" y="1219200"/>
          <a:ext cx="8000998" cy="4389120"/>
        </p:xfrm>
        <a:graphic>
          <a:graphicData uri="http://schemas.openxmlformats.org/drawingml/2006/table">
            <a:tbl>
              <a:tblPr firstRow="1" firstCol="1" lastRow="1" lastCol="1" bandRow="1" bandCol="1">
                <a:tableStyleId>{5940675A-B579-460E-94D1-54222C63F5DA}</a:tableStyleId>
              </a:tblPr>
              <a:tblGrid>
                <a:gridCol w="897631"/>
                <a:gridCol w="2874145"/>
                <a:gridCol w="1941990"/>
                <a:gridCol w="1475912"/>
                <a:gridCol w="811320"/>
              </a:tblGrid>
              <a:tr h="537845">
                <a:tc>
                  <a:txBody>
                    <a:bodyPr/>
                    <a:lstStyle/>
                    <a:p>
                      <a:pPr marL="31750" marR="0">
                        <a:lnSpc>
                          <a:spcPct val="120000"/>
                        </a:lnSpc>
                        <a:spcBef>
                          <a:spcPts val="0"/>
                        </a:spcBef>
                        <a:spcAft>
                          <a:spcPts val="1000"/>
                        </a:spcAft>
                      </a:pPr>
                      <a:r>
                        <a:rPr lang="en-US" sz="1600" b="1" dirty="0">
                          <a:effectLst/>
                        </a:rPr>
                        <a:t>Category</a:t>
                      </a:r>
                      <a:endParaRPr lang="en-US" sz="2000" b="1" dirty="0">
                        <a:effectLst/>
                        <a:latin typeface="Calibri"/>
                        <a:ea typeface="Calibri"/>
                        <a:cs typeface="Times New Roman"/>
                      </a:endParaRPr>
                    </a:p>
                  </a:txBody>
                  <a:tcPr marL="0" marR="0" marT="0" marB="0" anchor="ctr"/>
                </a:tc>
                <a:tc>
                  <a:txBody>
                    <a:bodyPr/>
                    <a:lstStyle/>
                    <a:p>
                      <a:pPr marL="65405" marR="0">
                        <a:lnSpc>
                          <a:spcPct val="120000"/>
                        </a:lnSpc>
                        <a:spcBef>
                          <a:spcPts val="0"/>
                        </a:spcBef>
                        <a:spcAft>
                          <a:spcPts val="0"/>
                        </a:spcAft>
                        <a:tabLst>
                          <a:tab pos="2203450" algn="l"/>
                        </a:tabLst>
                      </a:pPr>
                      <a:r>
                        <a:rPr lang="en-US" sz="1600" b="1" dirty="0">
                          <a:effectLst/>
                        </a:rPr>
                        <a:t>Type of  Energy Saving Options</a:t>
                      </a:r>
                      <a:endParaRPr lang="en-US" sz="2000" b="1" dirty="0">
                        <a:effectLst/>
                        <a:latin typeface="Calibri"/>
                        <a:ea typeface="Calibri"/>
                        <a:cs typeface="Times New Roman"/>
                      </a:endParaRPr>
                    </a:p>
                  </a:txBody>
                  <a:tcPr marL="0" marR="0" marT="0" marB="0" anchor="ctr"/>
                </a:tc>
                <a:tc>
                  <a:txBody>
                    <a:bodyPr/>
                    <a:lstStyle/>
                    <a:p>
                      <a:pPr marL="65405" marR="0" algn="ctr">
                        <a:lnSpc>
                          <a:spcPct val="120000"/>
                        </a:lnSpc>
                        <a:spcBef>
                          <a:spcPts val="0"/>
                        </a:spcBef>
                        <a:spcAft>
                          <a:spcPts val="0"/>
                        </a:spcAft>
                      </a:pPr>
                      <a:r>
                        <a:rPr lang="en-US" sz="1600" b="1" dirty="0">
                          <a:effectLst/>
                        </a:rPr>
                        <a:t>Annual Electricity</a:t>
                      </a:r>
                      <a:endParaRPr lang="en-US" sz="2000" b="1" dirty="0">
                        <a:effectLst/>
                      </a:endParaRPr>
                    </a:p>
                    <a:p>
                      <a:pPr marL="65405" marR="0" algn="ctr">
                        <a:lnSpc>
                          <a:spcPct val="120000"/>
                        </a:lnSpc>
                        <a:spcBef>
                          <a:spcPts val="0"/>
                        </a:spcBef>
                        <a:spcAft>
                          <a:spcPts val="0"/>
                        </a:spcAft>
                      </a:pPr>
                      <a:r>
                        <a:rPr lang="en-US" sz="1600" b="1" dirty="0">
                          <a:effectLst/>
                        </a:rPr>
                        <a:t>/ Fuel Savings</a:t>
                      </a:r>
                      <a:endParaRPr lang="en-US" sz="2000" b="1" dirty="0">
                        <a:effectLst/>
                      </a:endParaRPr>
                    </a:p>
                    <a:p>
                      <a:pPr marL="65405" marR="0" algn="ctr">
                        <a:lnSpc>
                          <a:spcPct val="120000"/>
                        </a:lnSpc>
                        <a:spcBef>
                          <a:spcPts val="0"/>
                        </a:spcBef>
                        <a:spcAft>
                          <a:spcPts val="0"/>
                        </a:spcAft>
                      </a:pPr>
                      <a:r>
                        <a:rPr lang="en-US" sz="1600" b="1" dirty="0">
                          <a:effectLst/>
                        </a:rPr>
                        <a:t>kWh/MT or KL/MT</a:t>
                      </a:r>
                      <a:endParaRPr lang="en-US" sz="2000" b="1" dirty="0">
                        <a:effectLst/>
                        <a:latin typeface="Calibri"/>
                        <a:ea typeface="Calibri"/>
                        <a:cs typeface="Times New Roman"/>
                      </a:endParaRPr>
                    </a:p>
                  </a:txBody>
                  <a:tcPr marL="0" marR="0" marT="0" marB="0" anchor="ctr"/>
                </a:tc>
                <a:tc>
                  <a:txBody>
                    <a:bodyPr/>
                    <a:lstStyle/>
                    <a:p>
                      <a:pPr marL="57150" marR="0">
                        <a:lnSpc>
                          <a:spcPct val="120000"/>
                        </a:lnSpc>
                        <a:spcBef>
                          <a:spcPts val="0"/>
                        </a:spcBef>
                        <a:spcAft>
                          <a:spcPts val="0"/>
                        </a:spcAft>
                      </a:pPr>
                      <a:r>
                        <a:rPr lang="en-US" sz="1600" b="1" dirty="0">
                          <a:effectLst/>
                        </a:rPr>
                        <a:t>Annual Savings </a:t>
                      </a:r>
                      <a:endParaRPr lang="en-US" sz="2000" b="1" dirty="0">
                        <a:effectLst/>
                      </a:endParaRPr>
                    </a:p>
                    <a:p>
                      <a:pPr marL="57150" marR="0">
                        <a:lnSpc>
                          <a:spcPct val="120000"/>
                        </a:lnSpc>
                        <a:spcBef>
                          <a:spcPts val="0"/>
                        </a:spcBef>
                        <a:spcAft>
                          <a:spcPts val="0"/>
                        </a:spcAft>
                      </a:pPr>
                      <a:r>
                        <a:rPr lang="en-US" sz="1600" b="1" dirty="0">
                          <a:effectLst/>
                        </a:rPr>
                        <a:t>(</a:t>
                      </a:r>
                      <a:r>
                        <a:rPr lang="en-US" sz="1600" b="1" dirty="0" err="1">
                          <a:effectLst/>
                        </a:rPr>
                        <a:t>Rs</a:t>
                      </a:r>
                      <a:r>
                        <a:rPr lang="en-US" sz="1600" b="1" dirty="0">
                          <a:effectLst/>
                        </a:rPr>
                        <a:t>.  Million)</a:t>
                      </a:r>
                      <a:endParaRPr lang="en-US" sz="2000" b="1" dirty="0">
                        <a:effectLst/>
                        <a:latin typeface="Calibri"/>
                        <a:ea typeface="Calibri"/>
                        <a:cs typeface="Times New Roman"/>
                      </a:endParaRPr>
                    </a:p>
                  </a:txBody>
                  <a:tcPr marL="0" marR="0" marT="0" marB="0" anchor="ctr"/>
                </a:tc>
                <a:tc>
                  <a:txBody>
                    <a:bodyPr/>
                    <a:lstStyle/>
                    <a:p>
                      <a:pPr marL="65405" marR="0">
                        <a:lnSpc>
                          <a:spcPct val="120000"/>
                        </a:lnSpc>
                        <a:spcBef>
                          <a:spcPts val="0"/>
                        </a:spcBef>
                        <a:spcAft>
                          <a:spcPts val="0"/>
                        </a:spcAft>
                      </a:pPr>
                      <a:r>
                        <a:rPr lang="en-US" sz="1600" b="1" dirty="0">
                          <a:effectLst/>
                        </a:rPr>
                        <a:t>Priority</a:t>
                      </a:r>
                      <a:endParaRPr lang="en-US" sz="2000" b="1" dirty="0">
                        <a:effectLst/>
                        <a:latin typeface="Calibri"/>
                        <a:ea typeface="Calibri"/>
                        <a:cs typeface="Times New Roman"/>
                      </a:endParaRPr>
                    </a:p>
                  </a:txBody>
                  <a:tcPr marL="0" marR="0" marT="0" marB="0" anchor="ctr"/>
                </a:tc>
              </a:tr>
              <a:tr h="572135">
                <a:tc>
                  <a:txBody>
                    <a:bodyPr/>
                    <a:lstStyle/>
                    <a:p>
                      <a:pPr marL="65405" marR="0" algn="ctr">
                        <a:lnSpc>
                          <a:spcPct val="120000"/>
                        </a:lnSpc>
                        <a:spcBef>
                          <a:spcPts val="0"/>
                        </a:spcBef>
                        <a:spcAft>
                          <a:spcPts val="0"/>
                        </a:spcAft>
                      </a:pPr>
                      <a:r>
                        <a:rPr lang="en-US" sz="1600" b="1" dirty="0">
                          <a:effectLst/>
                        </a:rPr>
                        <a:t>A</a:t>
                      </a:r>
                      <a:endParaRPr lang="en-US" sz="2000" b="1" dirty="0">
                        <a:effectLst/>
                        <a:latin typeface="Calibri"/>
                        <a:ea typeface="Calibri"/>
                        <a:cs typeface="Times New Roman"/>
                      </a:endParaRPr>
                    </a:p>
                  </a:txBody>
                  <a:tcPr marL="0" marR="0" marT="0" marB="0" anchor="ctr"/>
                </a:tc>
                <a:tc>
                  <a:txBody>
                    <a:bodyPr/>
                    <a:lstStyle/>
                    <a:p>
                      <a:pPr marL="65405" marR="0">
                        <a:lnSpc>
                          <a:spcPct val="120000"/>
                        </a:lnSpc>
                        <a:spcBef>
                          <a:spcPts val="0"/>
                        </a:spcBef>
                        <a:spcAft>
                          <a:spcPts val="0"/>
                        </a:spcAft>
                      </a:pPr>
                      <a:r>
                        <a:rPr lang="en-US" sz="1600" dirty="0">
                          <a:effectLst/>
                        </a:rPr>
                        <a:t>No Investment (Immediate)</a:t>
                      </a:r>
                      <a:endParaRPr lang="en-US" sz="2000" dirty="0">
                        <a:effectLst/>
                      </a:endParaRPr>
                    </a:p>
                    <a:p>
                      <a:pPr marL="342900" marR="0" lvl="0" indent="-230188">
                        <a:lnSpc>
                          <a:spcPct val="120000"/>
                        </a:lnSpc>
                        <a:spcBef>
                          <a:spcPts val="0"/>
                        </a:spcBef>
                        <a:spcAft>
                          <a:spcPts val="0"/>
                        </a:spcAft>
                        <a:buSzPts val="1000"/>
                        <a:buFont typeface="Verdana"/>
                        <a:buChar char="-"/>
                        <a:tabLst>
                          <a:tab pos="168910" algn="l"/>
                        </a:tabLst>
                      </a:pPr>
                      <a:r>
                        <a:rPr lang="en-US" sz="1600" dirty="0">
                          <a:effectLst/>
                        </a:rPr>
                        <a:t>Operational Improvement</a:t>
                      </a:r>
                      <a:endParaRPr lang="en-US" sz="2000" dirty="0">
                        <a:effectLst/>
                      </a:endParaRPr>
                    </a:p>
                    <a:p>
                      <a:pPr marL="342900" marR="0" lvl="0" indent="-230188">
                        <a:lnSpc>
                          <a:spcPct val="120000"/>
                        </a:lnSpc>
                        <a:spcBef>
                          <a:spcPts val="0"/>
                        </a:spcBef>
                        <a:spcAft>
                          <a:spcPts val="0"/>
                        </a:spcAft>
                        <a:buSzPts val="1000"/>
                        <a:buFont typeface="Verdana"/>
                        <a:buChar char="-"/>
                        <a:tabLst>
                          <a:tab pos="168275" algn="l"/>
                        </a:tabLst>
                      </a:pPr>
                      <a:r>
                        <a:rPr lang="en-US" sz="1600" dirty="0">
                          <a:effectLst/>
                        </a:rPr>
                        <a:t>Housekeeping</a:t>
                      </a:r>
                      <a:endParaRPr lang="en-US" sz="2000" dirty="0">
                        <a:effectLst/>
                        <a:latin typeface="Calibri"/>
                        <a:ea typeface="Verdana"/>
                        <a:cs typeface="Times New Roman"/>
                      </a:endParaRPr>
                    </a:p>
                  </a:txBody>
                  <a:tcPr marL="0" marR="0" marT="0" marB="0" anchor="ctr"/>
                </a:tc>
                <a:tc>
                  <a:txBody>
                    <a:bodyPr/>
                    <a:lstStyle/>
                    <a:p>
                      <a:pPr marL="0" marR="0">
                        <a:lnSpc>
                          <a:spcPct val="120000"/>
                        </a:lnSpc>
                        <a:spcBef>
                          <a:spcPts val="0"/>
                        </a:spcBef>
                        <a:spcAft>
                          <a:spcPts val="1000"/>
                        </a:spcAft>
                      </a:pPr>
                      <a:r>
                        <a:rPr lang="en-US" sz="1600">
                          <a:effectLst/>
                        </a:rPr>
                        <a:t> </a:t>
                      </a:r>
                      <a:endParaRPr lang="en-US" sz="2000">
                        <a:effectLst/>
                        <a:latin typeface="Calibri"/>
                        <a:ea typeface="Calibri"/>
                        <a:cs typeface="Times New Roman"/>
                      </a:endParaRPr>
                    </a:p>
                  </a:txBody>
                  <a:tcPr marL="0" marR="0" marT="0" marB="0" anchor="ctr"/>
                </a:tc>
                <a:tc>
                  <a:txBody>
                    <a:bodyPr/>
                    <a:lstStyle/>
                    <a:p>
                      <a:pPr marL="0" marR="0">
                        <a:lnSpc>
                          <a:spcPct val="120000"/>
                        </a:lnSpc>
                        <a:spcBef>
                          <a:spcPts val="0"/>
                        </a:spcBef>
                        <a:spcAft>
                          <a:spcPts val="1000"/>
                        </a:spcAft>
                      </a:pPr>
                      <a:r>
                        <a:rPr lang="en-US" sz="1600">
                          <a:effectLst/>
                        </a:rPr>
                        <a:t> </a:t>
                      </a:r>
                      <a:endParaRPr lang="en-US" sz="2000">
                        <a:effectLst/>
                        <a:latin typeface="Calibri"/>
                        <a:ea typeface="Calibri"/>
                        <a:cs typeface="Times New Roman"/>
                      </a:endParaRPr>
                    </a:p>
                  </a:txBody>
                  <a:tcPr marL="0" marR="0" marT="0" marB="0" anchor="ctr"/>
                </a:tc>
                <a:tc>
                  <a:txBody>
                    <a:bodyPr/>
                    <a:lstStyle/>
                    <a:p>
                      <a:pPr marL="0" marR="0">
                        <a:lnSpc>
                          <a:spcPct val="120000"/>
                        </a:lnSpc>
                        <a:spcBef>
                          <a:spcPts val="0"/>
                        </a:spcBef>
                        <a:spcAft>
                          <a:spcPts val="1000"/>
                        </a:spcAft>
                      </a:pPr>
                      <a:r>
                        <a:rPr lang="en-US" sz="1600">
                          <a:effectLst/>
                        </a:rPr>
                        <a:t> </a:t>
                      </a:r>
                      <a:endParaRPr lang="en-US" sz="2000">
                        <a:effectLst/>
                        <a:latin typeface="Calibri"/>
                        <a:ea typeface="Calibri"/>
                        <a:cs typeface="Times New Roman"/>
                      </a:endParaRPr>
                    </a:p>
                  </a:txBody>
                  <a:tcPr marL="0" marR="0" marT="0" marB="0" anchor="ctr"/>
                </a:tc>
              </a:tr>
              <a:tr h="1057910">
                <a:tc>
                  <a:txBody>
                    <a:bodyPr/>
                    <a:lstStyle/>
                    <a:p>
                      <a:pPr marL="65405" marR="0" algn="ctr">
                        <a:lnSpc>
                          <a:spcPct val="120000"/>
                        </a:lnSpc>
                        <a:spcBef>
                          <a:spcPts val="0"/>
                        </a:spcBef>
                        <a:spcAft>
                          <a:spcPts val="0"/>
                        </a:spcAft>
                      </a:pPr>
                      <a:r>
                        <a:rPr lang="en-US" sz="1600" b="1" dirty="0">
                          <a:effectLst/>
                        </a:rPr>
                        <a:t>B</a:t>
                      </a:r>
                      <a:endParaRPr lang="en-US" sz="2000" b="1" dirty="0">
                        <a:effectLst/>
                        <a:latin typeface="Calibri"/>
                        <a:ea typeface="Calibri"/>
                        <a:cs typeface="Times New Roman"/>
                      </a:endParaRPr>
                    </a:p>
                  </a:txBody>
                  <a:tcPr marL="0" marR="0" marT="0" marB="0" anchor="ctr"/>
                </a:tc>
                <a:tc>
                  <a:txBody>
                    <a:bodyPr/>
                    <a:lstStyle/>
                    <a:p>
                      <a:pPr marL="65405" marR="0">
                        <a:lnSpc>
                          <a:spcPct val="120000"/>
                        </a:lnSpc>
                        <a:spcBef>
                          <a:spcPts val="0"/>
                        </a:spcBef>
                        <a:spcAft>
                          <a:spcPts val="0"/>
                        </a:spcAft>
                      </a:pPr>
                      <a:r>
                        <a:rPr lang="en-US" sz="1600" dirty="0">
                          <a:effectLst/>
                        </a:rPr>
                        <a:t>Low Investment (short to medium term)</a:t>
                      </a:r>
                      <a:endParaRPr lang="en-US" sz="2000" dirty="0">
                        <a:effectLst/>
                      </a:endParaRPr>
                    </a:p>
                    <a:p>
                      <a:pPr marL="342900" marR="0" lvl="0" indent="-230188">
                        <a:lnSpc>
                          <a:spcPct val="120000"/>
                        </a:lnSpc>
                        <a:spcBef>
                          <a:spcPts val="0"/>
                        </a:spcBef>
                        <a:spcAft>
                          <a:spcPts val="0"/>
                        </a:spcAft>
                        <a:buSzPts val="1000"/>
                        <a:buFont typeface="Verdana"/>
                        <a:buChar char="-"/>
                        <a:tabLst>
                          <a:tab pos="317500" algn="l"/>
                        </a:tabLst>
                      </a:pPr>
                      <a:r>
                        <a:rPr lang="en-US" sz="1600" dirty="0">
                          <a:effectLst/>
                        </a:rPr>
                        <a:t>Controls</a:t>
                      </a:r>
                      <a:endParaRPr lang="en-US" sz="2000" dirty="0">
                        <a:effectLst/>
                      </a:endParaRPr>
                    </a:p>
                    <a:p>
                      <a:pPr marL="342900" marR="0" lvl="0" indent="-230188">
                        <a:lnSpc>
                          <a:spcPct val="120000"/>
                        </a:lnSpc>
                        <a:spcBef>
                          <a:spcPts val="0"/>
                        </a:spcBef>
                        <a:spcAft>
                          <a:spcPts val="0"/>
                        </a:spcAft>
                        <a:buSzPts val="1000"/>
                        <a:buFont typeface="Verdana"/>
                        <a:buChar char="-"/>
                        <a:tabLst>
                          <a:tab pos="317500" algn="l"/>
                          <a:tab pos="1387475" algn="l"/>
                        </a:tabLst>
                      </a:pPr>
                      <a:r>
                        <a:rPr lang="en-US" sz="1600" dirty="0">
                          <a:effectLst/>
                        </a:rPr>
                        <a:t>Equipment modification</a:t>
                      </a:r>
                      <a:endParaRPr lang="en-US" sz="2000" dirty="0">
                        <a:effectLst/>
                      </a:endParaRPr>
                    </a:p>
                    <a:p>
                      <a:pPr marL="342900" marR="0" lvl="0" indent="-230188">
                        <a:lnSpc>
                          <a:spcPct val="120000"/>
                        </a:lnSpc>
                        <a:spcBef>
                          <a:spcPts val="0"/>
                        </a:spcBef>
                        <a:spcAft>
                          <a:spcPts val="0"/>
                        </a:spcAft>
                        <a:buSzPts val="1000"/>
                        <a:buFont typeface="Verdana"/>
                        <a:buChar char="-"/>
                        <a:tabLst>
                          <a:tab pos="285750" algn="l"/>
                        </a:tabLst>
                      </a:pPr>
                      <a:r>
                        <a:rPr lang="en-US" sz="1600" dirty="0">
                          <a:effectLst/>
                        </a:rPr>
                        <a:t>Process change</a:t>
                      </a:r>
                      <a:endParaRPr lang="en-US" sz="2000" dirty="0">
                        <a:effectLst/>
                        <a:latin typeface="Calibri"/>
                        <a:ea typeface="Verdana"/>
                        <a:cs typeface="Times New Roman"/>
                      </a:endParaRPr>
                    </a:p>
                  </a:txBody>
                  <a:tcPr marL="0" marR="0" marT="0" marB="0" anchor="ctr"/>
                </a:tc>
                <a:tc>
                  <a:txBody>
                    <a:bodyPr/>
                    <a:lstStyle/>
                    <a:p>
                      <a:pPr marL="0" marR="0">
                        <a:lnSpc>
                          <a:spcPct val="120000"/>
                        </a:lnSpc>
                        <a:spcBef>
                          <a:spcPts val="0"/>
                        </a:spcBef>
                        <a:spcAft>
                          <a:spcPts val="1000"/>
                        </a:spcAft>
                      </a:pPr>
                      <a:r>
                        <a:rPr lang="en-US" sz="1600">
                          <a:effectLst/>
                        </a:rPr>
                        <a:t> </a:t>
                      </a:r>
                      <a:endParaRPr lang="en-US" sz="2000">
                        <a:effectLst/>
                        <a:latin typeface="Calibri"/>
                        <a:ea typeface="Calibri"/>
                        <a:cs typeface="Times New Roman"/>
                      </a:endParaRPr>
                    </a:p>
                  </a:txBody>
                  <a:tcPr marL="0" marR="0" marT="0" marB="0" anchor="ctr"/>
                </a:tc>
                <a:tc>
                  <a:txBody>
                    <a:bodyPr/>
                    <a:lstStyle/>
                    <a:p>
                      <a:pPr marL="0" marR="0">
                        <a:lnSpc>
                          <a:spcPct val="120000"/>
                        </a:lnSpc>
                        <a:spcBef>
                          <a:spcPts val="0"/>
                        </a:spcBef>
                        <a:spcAft>
                          <a:spcPts val="1000"/>
                        </a:spcAft>
                      </a:pPr>
                      <a:r>
                        <a:rPr lang="en-US" sz="1600">
                          <a:effectLst/>
                        </a:rPr>
                        <a:t> </a:t>
                      </a:r>
                      <a:endParaRPr lang="en-US" sz="2000">
                        <a:effectLst/>
                        <a:latin typeface="Calibri"/>
                        <a:ea typeface="Calibri"/>
                        <a:cs typeface="Times New Roman"/>
                      </a:endParaRPr>
                    </a:p>
                  </a:txBody>
                  <a:tcPr marL="0" marR="0" marT="0" marB="0" anchor="ctr"/>
                </a:tc>
                <a:tc>
                  <a:txBody>
                    <a:bodyPr/>
                    <a:lstStyle/>
                    <a:p>
                      <a:pPr marL="0" marR="0">
                        <a:lnSpc>
                          <a:spcPct val="120000"/>
                        </a:lnSpc>
                        <a:spcBef>
                          <a:spcPts val="0"/>
                        </a:spcBef>
                        <a:spcAft>
                          <a:spcPts val="1000"/>
                        </a:spcAft>
                      </a:pPr>
                      <a:r>
                        <a:rPr lang="en-US" sz="1600">
                          <a:effectLst/>
                        </a:rPr>
                        <a:t> </a:t>
                      </a:r>
                      <a:endParaRPr lang="en-US" sz="2000">
                        <a:effectLst/>
                        <a:latin typeface="Calibri"/>
                        <a:ea typeface="Calibri"/>
                        <a:cs typeface="Times New Roman"/>
                      </a:endParaRPr>
                    </a:p>
                  </a:txBody>
                  <a:tcPr marL="0" marR="0" marT="0" marB="0" anchor="ctr"/>
                </a:tc>
              </a:tr>
              <a:tr h="777875">
                <a:tc>
                  <a:txBody>
                    <a:bodyPr/>
                    <a:lstStyle/>
                    <a:p>
                      <a:pPr marL="65405" marR="0" algn="ctr">
                        <a:lnSpc>
                          <a:spcPct val="120000"/>
                        </a:lnSpc>
                        <a:spcBef>
                          <a:spcPts val="0"/>
                        </a:spcBef>
                        <a:spcAft>
                          <a:spcPts val="0"/>
                        </a:spcAft>
                      </a:pPr>
                      <a:r>
                        <a:rPr lang="en-US" sz="1600" b="1" dirty="0">
                          <a:effectLst/>
                        </a:rPr>
                        <a:t>C</a:t>
                      </a:r>
                      <a:endParaRPr lang="en-US" sz="2000" b="1" dirty="0">
                        <a:effectLst/>
                        <a:latin typeface="Calibri"/>
                        <a:ea typeface="Calibri"/>
                        <a:cs typeface="Times New Roman"/>
                      </a:endParaRPr>
                    </a:p>
                  </a:txBody>
                  <a:tcPr marL="0" marR="0" marT="0" marB="0" anchor="ctr"/>
                </a:tc>
                <a:tc>
                  <a:txBody>
                    <a:bodyPr/>
                    <a:lstStyle/>
                    <a:p>
                      <a:pPr marL="65405" marR="0">
                        <a:lnSpc>
                          <a:spcPct val="120000"/>
                        </a:lnSpc>
                        <a:spcBef>
                          <a:spcPts val="0"/>
                        </a:spcBef>
                        <a:spcAft>
                          <a:spcPts val="0"/>
                        </a:spcAft>
                      </a:pPr>
                      <a:r>
                        <a:rPr lang="en-US" sz="1600" dirty="0">
                          <a:effectLst/>
                        </a:rPr>
                        <a:t>High Investment (long term)</a:t>
                      </a:r>
                      <a:endParaRPr lang="en-US" sz="2000" dirty="0">
                        <a:effectLst/>
                      </a:endParaRPr>
                    </a:p>
                    <a:p>
                      <a:pPr marL="342900" marR="0" lvl="0" indent="-280988">
                        <a:lnSpc>
                          <a:spcPct val="120000"/>
                        </a:lnSpc>
                        <a:spcBef>
                          <a:spcPts val="0"/>
                        </a:spcBef>
                        <a:spcAft>
                          <a:spcPts val="0"/>
                        </a:spcAft>
                        <a:buSzPts val="1000"/>
                        <a:buFont typeface="Verdana"/>
                        <a:buChar char="-"/>
                        <a:tabLst>
                          <a:tab pos="171450" algn="l"/>
                        </a:tabLst>
                      </a:pPr>
                      <a:r>
                        <a:rPr lang="en-US" sz="1600" dirty="0">
                          <a:effectLst/>
                        </a:rPr>
                        <a:t>Energy efficient devices</a:t>
                      </a:r>
                      <a:endParaRPr lang="en-US" sz="2000" dirty="0">
                        <a:effectLst/>
                      </a:endParaRPr>
                    </a:p>
                    <a:p>
                      <a:pPr marL="342900" marR="0" lvl="0" indent="-280988">
                        <a:lnSpc>
                          <a:spcPct val="120000"/>
                        </a:lnSpc>
                        <a:spcBef>
                          <a:spcPts val="0"/>
                        </a:spcBef>
                        <a:spcAft>
                          <a:spcPts val="0"/>
                        </a:spcAft>
                        <a:buSzPts val="1000"/>
                        <a:buFont typeface="Verdana"/>
                        <a:buChar char="-"/>
                        <a:tabLst>
                          <a:tab pos="171450" algn="l"/>
                        </a:tabLst>
                      </a:pPr>
                      <a:r>
                        <a:rPr lang="en-US" sz="1600" dirty="0">
                          <a:effectLst/>
                        </a:rPr>
                        <a:t>Product modification</a:t>
                      </a:r>
                      <a:endParaRPr lang="en-US" sz="2000" dirty="0">
                        <a:effectLst/>
                      </a:endParaRPr>
                    </a:p>
                    <a:p>
                      <a:pPr marL="342900" marR="0" lvl="0" indent="-280988">
                        <a:lnSpc>
                          <a:spcPct val="120000"/>
                        </a:lnSpc>
                        <a:spcBef>
                          <a:spcPts val="0"/>
                        </a:spcBef>
                        <a:spcAft>
                          <a:spcPts val="0"/>
                        </a:spcAft>
                        <a:buSzPts val="1000"/>
                        <a:buFont typeface="Verdana"/>
                        <a:buChar char="-"/>
                        <a:tabLst>
                          <a:tab pos="171450" algn="l"/>
                        </a:tabLst>
                      </a:pPr>
                      <a:r>
                        <a:rPr lang="en-US" sz="1600" dirty="0">
                          <a:effectLst/>
                        </a:rPr>
                        <a:t>Technology change</a:t>
                      </a:r>
                      <a:endParaRPr lang="en-US" sz="2000" dirty="0">
                        <a:effectLst/>
                        <a:latin typeface="Calibri"/>
                        <a:ea typeface="Verdana"/>
                        <a:cs typeface="Times New Roman"/>
                      </a:endParaRPr>
                    </a:p>
                  </a:txBody>
                  <a:tcPr marL="0" marR="0" marT="0" marB="0" anchor="ctr"/>
                </a:tc>
                <a:tc>
                  <a:txBody>
                    <a:bodyPr/>
                    <a:lstStyle/>
                    <a:p>
                      <a:pPr marL="0" marR="0">
                        <a:lnSpc>
                          <a:spcPct val="120000"/>
                        </a:lnSpc>
                        <a:spcBef>
                          <a:spcPts val="0"/>
                        </a:spcBef>
                        <a:spcAft>
                          <a:spcPts val="1000"/>
                        </a:spcAft>
                      </a:pPr>
                      <a:r>
                        <a:rPr lang="en-US" sz="1600">
                          <a:effectLst/>
                        </a:rPr>
                        <a:t> </a:t>
                      </a:r>
                      <a:endParaRPr lang="en-US" sz="2000">
                        <a:effectLst/>
                        <a:latin typeface="Calibri"/>
                        <a:ea typeface="Calibri"/>
                        <a:cs typeface="Times New Roman"/>
                      </a:endParaRPr>
                    </a:p>
                  </a:txBody>
                  <a:tcPr marL="0" marR="0" marT="0" marB="0" anchor="ctr"/>
                </a:tc>
                <a:tc>
                  <a:txBody>
                    <a:bodyPr/>
                    <a:lstStyle/>
                    <a:p>
                      <a:pPr marL="0" marR="0">
                        <a:lnSpc>
                          <a:spcPct val="120000"/>
                        </a:lnSpc>
                        <a:spcBef>
                          <a:spcPts val="0"/>
                        </a:spcBef>
                        <a:spcAft>
                          <a:spcPts val="1000"/>
                        </a:spcAft>
                      </a:pPr>
                      <a:r>
                        <a:rPr lang="en-US" sz="1600">
                          <a:effectLst/>
                        </a:rPr>
                        <a:t> </a:t>
                      </a:r>
                      <a:endParaRPr lang="en-US" sz="2000">
                        <a:effectLst/>
                        <a:latin typeface="Calibri"/>
                        <a:ea typeface="Calibri"/>
                        <a:cs typeface="Times New Roman"/>
                      </a:endParaRPr>
                    </a:p>
                  </a:txBody>
                  <a:tcPr marL="0" marR="0" marT="0" marB="0" anchor="ctr"/>
                </a:tc>
                <a:tc>
                  <a:txBody>
                    <a:bodyPr/>
                    <a:lstStyle/>
                    <a:p>
                      <a:pPr marL="0" marR="0">
                        <a:lnSpc>
                          <a:spcPct val="120000"/>
                        </a:lnSpc>
                        <a:spcBef>
                          <a:spcPts val="0"/>
                        </a:spcBef>
                        <a:spcAft>
                          <a:spcPts val="1000"/>
                        </a:spcAft>
                      </a:pPr>
                      <a:r>
                        <a:rPr lang="en-US" sz="1600" dirty="0">
                          <a:effectLst/>
                        </a:rPr>
                        <a:t> </a:t>
                      </a:r>
                      <a:endParaRPr lang="en-US" sz="2000" dirty="0">
                        <a:effectLst/>
                        <a:latin typeface="Calibri"/>
                        <a:ea typeface="Calibri"/>
                        <a:cs typeface="Times New Roman"/>
                      </a:endParaRPr>
                    </a:p>
                  </a:txBody>
                  <a:tcPr marL="0" marR="0" marT="0" marB="0" anchor="ctr"/>
                </a:tc>
              </a:tr>
            </a:tbl>
          </a:graphicData>
        </a:graphic>
      </p:graphicFrame>
      <p:sp>
        <p:nvSpPr>
          <p:cNvPr id="3" name="TextBox 2"/>
          <p:cNvSpPr txBox="1"/>
          <p:nvPr/>
        </p:nvSpPr>
        <p:spPr>
          <a:xfrm>
            <a:off x="381000" y="381000"/>
            <a:ext cx="8305800" cy="461665"/>
          </a:xfrm>
          <a:prstGeom prst="rect">
            <a:avLst/>
          </a:prstGeom>
          <a:noFill/>
        </p:spPr>
        <p:txBody>
          <a:bodyPr wrap="square" rtlCol="0">
            <a:spAutoFit/>
          </a:bodyPr>
          <a:lstStyle/>
          <a:p>
            <a:pPr algn="ctr"/>
            <a:r>
              <a:rPr lang="en-US" sz="2400" b="1" dirty="0"/>
              <a:t>Types and Priority of Energy Saving Measures</a:t>
            </a:r>
          </a:p>
        </p:txBody>
      </p:sp>
    </p:spTree>
    <p:extLst>
      <p:ext uri="{BB962C8B-B14F-4D97-AF65-F5344CB8AC3E}">
        <p14:creationId xmlns:p14="http://schemas.microsoft.com/office/powerpoint/2010/main" xmlns="" val="1132758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7848600" cy="523220"/>
          </a:xfrm>
          <a:prstGeom prst="rect">
            <a:avLst/>
          </a:prstGeom>
          <a:noFill/>
        </p:spPr>
        <p:txBody>
          <a:bodyPr wrap="square" rtlCol="0">
            <a:spAutoFit/>
          </a:bodyPr>
          <a:lstStyle/>
          <a:p>
            <a:r>
              <a:rPr lang="en-US" sz="2800" b="1" dirty="0"/>
              <a:t>Implementing Energy Efficiency </a:t>
            </a:r>
            <a:r>
              <a:rPr lang="en-US" sz="2800" b="1" dirty="0" smtClean="0"/>
              <a:t>Measures</a:t>
            </a:r>
            <a:endParaRPr lang="en-US" sz="2800" dirty="0"/>
          </a:p>
        </p:txBody>
      </p:sp>
      <p:sp>
        <p:nvSpPr>
          <p:cNvPr id="3" name="TextBox 2"/>
          <p:cNvSpPr txBox="1"/>
          <p:nvPr/>
        </p:nvSpPr>
        <p:spPr>
          <a:xfrm>
            <a:off x="609600" y="914400"/>
            <a:ext cx="7467600" cy="5940088"/>
          </a:xfrm>
          <a:prstGeom prst="rect">
            <a:avLst/>
          </a:prstGeom>
          <a:noFill/>
        </p:spPr>
        <p:txBody>
          <a:bodyPr wrap="square" rtlCol="0">
            <a:spAutoFit/>
          </a:bodyPr>
          <a:lstStyle/>
          <a:p>
            <a:pPr marL="342900" indent="-342900">
              <a:buFont typeface="Arial" pitchFamily="34" charset="0"/>
              <a:buChar char="•"/>
            </a:pPr>
            <a:r>
              <a:rPr lang="en-US" sz="2400" dirty="0" smtClean="0"/>
              <a:t>ISO 50001 as a tool for implementation</a:t>
            </a:r>
          </a:p>
          <a:p>
            <a:pPr marL="342900" indent="-342900">
              <a:buFont typeface="Arial" pitchFamily="34" charset="0"/>
              <a:buChar char="•"/>
            </a:pPr>
            <a:endParaRPr lang="en-US" sz="2400" dirty="0"/>
          </a:p>
          <a:p>
            <a:pPr marL="342900" indent="-342900">
              <a:buFont typeface="Arial" pitchFamily="34" charset="0"/>
              <a:buChar char="•"/>
            </a:pPr>
            <a:r>
              <a:rPr lang="en-US" sz="2400" dirty="0" smtClean="0"/>
              <a:t>Comprehensive solution through ESCO to implement all  feasible options </a:t>
            </a:r>
          </a:p>
          <a:p>
            <a:pPr marL="342900" indent="-342900">
              <a:buFont typeface="Arial" pitchFamily="34" charset="0"/>
              <a:buChar char="•"/>
            </a:pPr>
            <a:endParaRPr lang="en-US" sz="2400" dirty="0"/>
          </a:p>
          <a:p>
            <a:pPr marL="342900" indent="-342900">
              <a:buFont typeface="Arial" pitchFamily="34" charset="0"/>
              <a:buChar char="•"/>
            </a:pPr>
            <a:r>
              <a:rPr lang="en-US" sz="2400" dirty="0" smtClean="0"/>
              <a:t>Detailed project report (DPR) for investment decision making (new equipment / major process/ facility upgrades)</a:t>
            </a:r>
          </a:p>
          <a:p>
            <a:pPr marL="342900" indent="-342900">
              <a:buFont typeface="Arial" pitchFamily="34" charset="0"/>
              <a:buChar char="•"/>
            </a:pPr>
            <a:endParaRPr lang="en-US" sz="2400" dirty="0"/>
          </a:p>
          <a:p>
            <a:pPr marL="342900" lvl="0" indent="-342900">
              <a:buFont typeface="Arial" pitchFamily="34" charset="0"/>
              <a:buChar char="•"/>
            </a:pPr>
            <a:r>
              <a:rPr lang="en-US" sz="2400" dirty="0" smtClean="0"/>
              <a:t>DPR coverage</a:t>
            </a:r>
          </a:p>
          <a:p>
            <a:pPr lvl="1"/>
            <a:r>
              <a:rPr lang="en-US" sz="2000" dirty="0" smtClean="0"/>
              <a:t>Examination </a:t>
            </a:r>
            <a:r>
              <a:rPr lang="en-US" sz="2000" dirty="0"/>
              <a:t>of technological parameters </a:t>
            </a:r>
          </a:p>
          <a:p>
            <a:pPr lvl="1"/>
            <a:r>
              <a:rPr lang="en-US" sz="2000" dirty="0"/>
              <a:t>Description of the technology to be used </a:t>
            </a:r>
          </a:p>
          <a:p>
            <a:pPr lvl="1"/>
            <a:r>
              <a:rPr lang="en-US" sz="2000" dirty="0"/>
              <a:t>Broad technical specification </a:t>
            </a:r>
          </a:p>
          <a:p>
            <a:pPr lvl="1"/>
            <a:r>
              <a:rPr lang="en-US" sz="2000" dirty="0"/>
              <a:t>Evaluation of the existing resources </a:t>
            </a:r>
          </a:p>
          <a:p>
            <a:pPr lvl="1"/>
            <a:r>
              <a:rPr lang="en-US" sz="2000" dirty="0"/>
              <a:t>Project schedule/execution plan </a:t>
            </a:r>
          </a:p>
          <a:p>
            <a:pPr lvl="1"/>
            <a:r>
              <a:rPr lang="en-US" sz="2000" dirty="0"/>
              <a:t>General layout </a:t>
            </a:r>
          </a:p>
          <a:p>
            <a:pPr lvl="1"/>
            <a:r>
              <a:rPr lang="en-US" sz="2000" dirty="0"/>
              <a:t>Volume of </a:t>
            </a:r>
            <a:r>
              <a:rPr lang="en-US" sz="2000" dirty="0" smtClean="0"/>
              <a:t>work</a:t>
            </a:r>
            <a:endParaRPr lang="en-US" dirty="0"/>
          </a:p>
        </p:txBody>
      </p:sp>
    </p:spTree>
    <p:extLst>
      <p:ext uri="{BB962C8B-B14F-4D97-AF65-F5344CB8AC3E}">
        <p14:creationId xmlns:p14="http://schemas.microsoft.com/office/powerpoint/2010/main" xmlns="" val="3859007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696200" cy="523220"/>
          </a:xfrm>
          <a:prstGeom prst="rect">
            <a:avLst/>
          </a:prstGeom>
          <a:noFill/>
        </p:spPr>
        <p:txBody>
          <a:bodyPr wrap="square" rtlCol="0">
            <a:spAutoFit/>
          </a:bodyPr>
          <a:lstStyle/>
          <a:p>
            <a:r>
              <a:rPr lang="en-US" sz="2800" b="1" dirty="0"/>
              <a:t>Measurement &amp; </a:t>
            </a:r>
            <a:r>
              <a:rPr lang="en-US" sz="2800" b="1" dirty="0" smtClean="0"/>
              <a:t>Verification (M&amp;V)</a:t>
            </a:r>
            <a:endParaRPr lang="en-US" sz="2800" b="1" dirty="0"/>
          </a:p>
        </p:txBody>
      </p:sp>
      <p:sp>
        <p:nvSpPr>
          <p:cNvPr id="3" name="TextBox 2"/>
          <p:cNvSpPr txBox="1"/>
          <p:nvPr/>
        </p:nvSpPr>
        <p:spPr>
          <a:xfrm>
            <a:off x="457200" y="1011476"/>
            <a:ext cx="8001000" cy="5332229"/>
          </a:xfrm>
          <a:prstGeom prst="rect">
            <a:avLst/>
          </a:prstGeom>
          <a:noFill/>
        </p:spPr>
        <p:txBody>
          <a:bodyPr wrap="square" rtlCol="0">
            <a:spAutoFit/>
          </a:bodyPr>
          <a:lstStyle/>
          <a:p>
            <a:pPr marL="342900" indent="-342900">
              <a:spcAft>
                <a:spcPts val="300"/>
              </a:spcAft>
              <a:buFont typeface="Arial" pitchFamily="34" charset="0"/>
              <a:buChar char="•"/>
            </a:pPr>
            <a:r>
              <a:rPr lang="en-US" sz="2000" dirty="0" smtClean="0"/>
              <a:t>M&amp;V </a:t>
            </a:r>
            <a:r>
              <a:rPr lang="en-US" sz="2000" dirty="0"/>
              <a:t>answers the question, “how can I be sure I’m really saving money?” </a:t>
            </a:r>
          </a:p>
          <a:p>
            <a:pPr marL="342900" indent="-342900">
              <a:spcAft>
                <a:spcPts val="300"/>
              </a:spcAft>
              <a:buFont typeface="Arial" pitchFamily="34" charset="0"/>
              <a:buChar char="•"/>
            </a:pPr>
            <a:endParaRPr lang="en-US" sz="2000" dirty="0" smtClean="0"/>
          </a:p>
          <a:p>
            <a:pPr marL="342900" indent="-342900">
              <a:spcAft>
                <a:spcPts val="300"/>
              </a:spcAft>
              <a:buFont typeface="Arial" pitchFamily="34" charset="0"/>
              <a:buChar char="•"/>
            </a:pPr>
            <a:r>
              <a:rPr lang="en-US" sz="2000" dirty="0" smtClean="0"/>
              <a:t>M&amp;V </a:t>
            </a:r>
            <a:r>
              <a:rPr lang="en-US" sz="2000" dirty="0"/>
              <a:t>is recommended whenever savings need to be verified, such as in energy efficiency project, energy performance contracting or </a:t>
            </a:r>
            <a:r>
              <a:rPr lang="en-US" sz="2000" dirty="0" smtClean="0"/>
              <a:t>for </a:t>
            </a:r>
            <a:r>
              <a:rPr lang="en-US" sz="2000" dirty="0"/>
              <a:t>internal accounting.</a:t>
            </a:r>
          </a:p>
          <a:p>
            <a:pPr marL="342900" indent="-342900">
              <a:spcAft>
                <a:spcPts val="300"/>
              </a:spcAft>
              <a:buFont typeface="Arial" pitchFamily="34" charset="0"/>
              <a:buChar char="•"/>
            </a:pPr>
            <a:endParaRPr lang="en-US" sz="2000" dirty="0"/>
          </a:p>
          <a:p>
            <a:pPr marL="342900" indent="-342900">
              <a:spcAft>
                <a:spcPts val="300"/>
              </a:spcAft>
              <a:buFont typeface="Arial" pitchFamily="34" charset="0"/>
              <a:buChar char="•"/>
            </a:pPr>
            <a:r>
              <a:rPr lang="en-US" sz="2000" dirty="0" smtClean="0"/>
              <a:t>M&amp;V </a:t>
            </a:r>
            <a:r>
              <a:rPr lang="en-US" sz="2000" dirty="0"/>
              <a:t>process is a formal and an integral part of the contractual arrangements </a:t>
            </a:r>
            <a:r>
              <a:rPr lang="en-US" sz="2000" dirty="0" smtClean="0"/>
              <a:t> </a:t>
            </a:r>
            <a:r>
              <a:rPr lang="en-US" sz="2000" dirty="0"/>
              <a:t>for </a:t>
            </a:r>
            <a:r>
              <a:rPr lang="en-US" sz="2000" dirty="0" smtClean="0"/>
              <a:t>Energy </a:t>
            </a:r>
            <a:r>
              <a:rPr lang="en-US" sz="2000" dirty="0"/>
              <a:t>Performance Contracting (EPC) projects</a:t>
            </a:r>
          </a:p>
          <a:p>
            <a:pPr marL="342900" indent="-342900">
              <a:spcAft>
                <a:spcPts val="300"/>
              </a:spcAft>
              <a:buFont typeface="Arial" pitchFamily="34" charset="0"/>
              <a:buChar char="•"/>
            </a:pPr>
            <a:endParaRPr lang="en-US" sz="2000" dirty="0"/>
          </a:p>
          <a:p>
            <a:pPr marL="342900" indent="-342900">
              <a:spcAft>
                <a:spcPts val="300"/>
              </a:spcAft>
              <a:buFont typeface="Arial" pitchFamily="34" charset="0"/>
              <a:buChar char="•"/>
            </a:pPr>
            <a:r>
              <a:rPr lang="en-US" sz="2000" dirty="0"/>
              <a:t>M&amp;V helps to </a:t>
            </a:r>
            <a:r>
              <a:rPr lang="en-US" sz="2000" dirty="0" err="1"/>
              <a:t>maximise</a:t>
            </a:r>
            <a:r>
              <a:rPr lang="en-US" sz="2000" dirty="0"/>
              <a:t> savings and </a:t>
            </a:r>
            <a:r>
              <a:rPr lang="en-US" sz="2000" dirty="0" smtClean="0"/>
              <a:t>ensures persistence </a:t>
            </a:r>
            <a:r>
              <a:rPr lang="en-US" sz="2000" dirty="0"/>
              <a:t>of savings over the contract term</a:t>
            </a:r>
          </a:p>
          <a:p>
            <a:pPr marL="342900" indent="-342900">
              <a:spcAft>
                <a:spcPts val="300"/>
              </a:spcAft>
              <a:buFont typeface="Arial" pitchFamily="34" charset="0"/>
              <a:buChar char="•"/>
            </a:pPr>
            <a:endParaRPr lang="en-US" sz="2000" dirty="0"/>
          </a:p>
          <a:p>
            <a:pPr marL="342900" indent="-342900">
              <a:spcAft>
                <a:spcPts val="300"/>
              </a:spcAft>
              <a:buFont typeface="Arial" pitchFamily="34" charset="0"/>
              <a:buChar char="•"/>
            </a:pPr>
            <a:r>
              <a:rPr lang="en-US" sz="2000" dirty="0"/>
              <a:t>Savings determined by comparing post-retrofit performance against a ‘business as usual’ forecast  </a:t>
            </a:r>
          </a:p>
          <a:p>
            <a:endParaRPr lang="en-US" dirty="0"/>
          </a:p>
        </p:txBody>
      </p:sp>
    </p:spTree>
    <p:extLst>
      <p:ext uri="{BB962C8B-B14F-4D97-AF65-F5344CB8AC3E}">
        <p14:creationId xmlns:p14="http://schemas.microsoft.com/office/powerpoint/2010/main" xmlns="" val="14512080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grayscl/>
            <a:extLst>
              <a:ext uri="{28A0092B-C50C-407E-A947-70E740481C1C}">
                <a14:useLocalDpi xmlns:a14="http://schemas.microsoft.com/office/drawing/2010/main" xmlns="" val="0"/>
              </a:ext>
            </a:extLst>
          </a:blip>
          <a:srcRect/>
          <a:stretch>
            <a:fillRect/>
          </a:stretch>
        </p:blipFill>
        <p:spPr bwMode="auto">
          <a:xfrm>
            <a:off x="2133600" y="1126490"/>
            <a:ext cx="4876800" cy="3216910"/>
          </a:xfrm>
          <a:prstGeom prst="rect">
            <a:avLst/>
          </a:prstGeom>
          <a:noFill/>
          <a:ln>
            <a:noFill/>
          </a:ln>
        </p:spPr>
      </p:pic>
      <p:sp>
        <p:nvSpPr>
          <p:cNvPr id="3" name="TextBox 2"/>
          <p:cNvSpPr txBox="1"/>
          <p:nvPr/>
        </p:nvSpPr>
        <p:spPr>
          <a:xfrm>
            <a:off x="914400" y="152400"/>
            <a:ext cx="7315200" cy="830997"/>
          </a:xfrm>
          <a:prstGeom prst="rect">
            <a:avLst/>
          </a:prstGeom>
          <a:noFill/>
        </p:spPr>
        <p:txBody>
          <a:bodyPr wrap="square" rtlCol="0">
            <a:spAutoFit/>
          </a:bodyPr>
          <a:lstStyle/>
          <a:p>
            <a:r>
              <a:rPr lang="en-US" sz="2400" b="1" dirty="0"/>
              <a:t>Determinations of Savings or Avoided Energy Use</a:t>
            </a:r>
            <a:endParaRPr lang="en-US" sz="2400" dirty="0"/>
          </a:p>
          <a:p>
            <a:r>
              <a:rPr lang="en-US" sz="2400" b="1" i="1" dirty="0"/>
              <a:t>Source: IPMVP 2012 Volume</a:t>
            </a:r>
            <a:r>
              <a:rPr lang="en-US" sz="2400" i="1" dirty="0"/>
              <a:t> </a:t>
            </a:r>
            <a:r>
              <a:rPr lang="en-US" sz="2400" b="1" i="1" dirty="0"/>
              <a:t>1 </a:t>
            </a:r>
            <a:endParaRPr lang="en-US" sz="2400" dirty="0"/>
          </a:p>
        </p:txBody>
      </p:sp>
      <p:sp>
        <p:nvSpPr>
          <p:cNvPr id="4" name="TextBox 3"/>
          <p:cNvSpPr txBox="1"/>
          <p:nvPr/>
        </p:nvSpPr>
        <p:spPr>
          <a:xfrm>
            <a:off x="838200" y="4648200"/>
            <a:ext cx="7696200" cy="2031325"/>
          </a:xfrm>
          <a:prstGeom prst="rect">
            <a:avLst/>
          </a:prstGeom>
          <a:noFill/>
        </p:spPr>
        <p:txBody>
          <a:bodyPr wrap="square" rtlCol="0">
            <a:spAutoFit/>
          </a:bodyPr>
          <a:lstStyle/>
          <a:p>
            <a:r>
              <a:rPr lang="en-US" b="1" dirty="0"/>
              <a:t>Energy Savings = Adjusted Baseline Energy – Reporting Period Energy </a:t>
            </a:r>
            <a:r>
              <a:rPr lang="en-US" b="1" dirty="0" smtClean="0"/>
              <a:t> </a:t>
            </a:r>
            <a:r>
              <a:rPr lang="en-US" b="1" dirty="0" smtClean="0">
                <a:sym typeface="Symbol"/>
              </a:rPr>
              <a:t></a:t>
            </a:r>
            <a:r>
              <a:rPr lang="en-US" b="1" dirty="0" smtClean="0"/>
              <a:t>  </a:t>
            </a:r>
            <a:r>
              <a:rPr lang="en-US" b="1" dirty="0"/>
              <a:t>Non Routine Adjustments</a:t>
            </a:r>
            <a:endParaRPr lang="en-US" dirty="0"/>
          </a:p>
          <a:p>
            <a:r>
              <a:rPr lang="en-US" dirty="0"/>
              <a:t> </a:t>
            </a:r>
          </a:p>
          <a:p>
            <a:r>
              <a:rPr lang="en-US" dirty="0"/>
              <a:t>Adjusted Baseline Energy = Baseline Model Energy using parameters of energy use of the Reporting Period</a:t>
            </a:r>
          </a:p>
          <a:p>
            <a:r>
              <a:rPr lang="en-US" dirty="0"/>
              <a:t> </a:t>
            </a:r>
          </a:p>
          <a:p>
            <a:r>
              <a:rPr lang="en-US" dirty="0"/>
              <a:t>Reporting period = Energy Consumption by the </a:t>
            </a:r>
            <a:r>
              <a:rPr lang="en-US" dirty="0" smtClean="0"/>
              <a:t>System</a:t>
            </a:r>
            <a:endParaRPr lang="en-US" dirty="0"/>
          </a:p>
        </p:txBody>
      </p:sp>
    </p:spTree>
    <p:extLst>
      <p:ext uri="{BB962C8B-B14F-4D97-AF65-F5344CB8AC3E}">
        <p14:creationId xmlns:p14="http://schemas.microsoft.com/office/powerpoint/2010/main" xmlns="" val="16802419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824434782"/>
              </p:ext>
            </p:extLst>
          </p:nvPr>
        </p:nvGraphicFramePr>
        <p:xfrm>
          <a:off x="609600" y="838200"/>
          <a:ext cx="7772400" cy="5532120"/>
        </p:xfrm>
        <a:graphic>
          <a:graphicData uri="http://schemas.openxmlformats.org/drawingml/2006/table">
            <a:tbl>
              <a:tblPr firstRow="1" firstCol="1" bandRow="1">
                <a:tableStyleId>{1FECB4D8-DB02-4DC6-A0A2-4F2EBAE1DC90}</a:tableStyleId>
              </a:tblPr>
              <a:tblGrid>
                <a:gridCol w="3878743"/>
                <a:gridCol w="3893657"/>
              </a:tblGrid>
              <a:tr h="0">
                <a:tc>
                  <a:txBody>
                    <a:bodyPr/>
                    <a:lstStyle/>
                    <a:p>
                      <a:pPr marL="0" marR="0" lvl="0" indent="0" algn="l" defTabSz="914400" rtl="0" eaLnBrk="1" fontAlgn="auto" latinLnBrk="0" hangingPunct="1">
                        <a:lnSpc>
                          <a:spcPct val="120000"/>
                        </a:lnSpc>
                        <a:spcBef>
                          <a:spcPts val="0"/>
                        </a:spcBef>
                        <a:spcAft>
                          <a:spcPts val="0"/>
                        </a:spcAft>
                        <a:buClrTx/>
                        <a:buSzTx/>
                        <a:buFont typeface="Symbol"/>
                        <a:buNone/>
                        <a:tabLst/>
                        <a:defRPr/>
                      </a:pPr>
                      <a:r>
                        <a:rPr lang="en-US" sz="2000" kern="1200" dirty="0" smtClean="0">
                          <a:effectLst/>
                        </a:rPr>
                        <a:t>Option A – Retrofit Isolation with Key Parameter Measurement</a:t>
                      </a:r>
                      <a:endParaRPr lang="en-US" sz="20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kern="1200" dirty="0" smtClean="0">
                          <a:effectLst/>
                        </a:rPr>
                        <a:t>Option B –  Retrofit Isolation with All Parameters Measurement</a:t>
                      </a:r>
                      <a:endParaRPr lang="en-US"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algn="l" defTabSz="914400" rtl="0" eaLnBrk="1" latinLnBrk="0" hangingPunct="1">
                        <a:lnSpc>
                          <a:spcPct val="115000"/>
                        </a:lnSpc>
                        <a:spcBef>
                          <a:spcPts val="0"/>
                        </a:spcBef>
                        <a:spcAft>
                          <a:spcPts val="600"/>
                        </a:spcAft>
                      </a:pPr>
                      <a:r>
                        <a:rPr lang="en-US" sz="2000" b="0" kern="1200" dirty="0" smtClean="0">
                          <a:effectLst/>
                        </a:rPr>
                        <a:t>Example </a:t>
                      </a:r>
                      <a:r>
                        <a:rPr lang="en-US" sz="2000" b="0" kern="1200" dirty="0">
                          <a:effectLst/>
                        </a:rPr>
                        <a:t>: Lighting Energy Conservation Measure (ECM)</a:t>
                      </a:r>
                    </a:p>
                    <a:p>
                      <a:pPr marL="342900" marR="0" lvl="0" indent="-342900" algn="l" defTabSz="914400" rtl="0" eaLnBrk="1" latinLnBrk="0" hangingPunct="1">
                        <a:lnSpc>
                          <a:spcPct val="120000"/>
                        </a:lnSpc>
                        <a:spcBef>
                          <a:spcPts val="0"/>
                        </a:spcBef>
                        <a:spcAft>
                          <a:spcPts val="0"/>
                        </a:spcAft>
                        <a:buFont typeface="Symbol"/>
                        <a:buChar char=""/>
                      </a:pPr>
                      <a:r>
                        <a:rPr lang="en-US" sz="2000" b="0" kern="1200" dirty="0">
                          <a:effectLst/>
                        </a:rPr>
                        <a:t>Key parameter: Lighting fixture power (Watts) before and after ECM is measured.</a:t>
                      </a:r>
                    </a:p>
                    <a:p>
                      <a:pPr marL="342900" marR="0" lvl="0" indent="-342900" algn="l" defTabSz="914400" rtl="0" eaLnBrk="1" latinLnBrk="0" hangingPunct="1">
                        <a:lnSpc>
                          <a:spcPct val="120000"/>
                        </a:lnSpc>
                        <a:spcBef>
                          <a:spcPts val="0"/>
                        </a:spcBef>
                        <a:spcAft>
                          <a:spcPts val="0"/>
                        </a:spcAft>
                        <a:buFont typeface="Symbol"/>
                        <a:buChar char=""/>
                      </a:pPr>
                      <a:r>
                        <a:rPr lang="en-US" sz="2000" b="0" kern="1200" dirty="0">
                          <a:effectLst/>
                        </a:rPr>
                        <a:t>Non-key parameter i.e. operating hours of lighting is estimated based on facility use and occupant behavior. </a:t>
                      </a:r>
                    </a:p>
                    <a:p>
                      <a:pPr marL="342900" marR="0" lvl="0" indent="-342900" algn="l" defTabSz="914400" rtl="0" eaLnBrk="1" latinLnBrk="0" hangingPunct="1">
                        <a:lnSpc>
                          <a:spcPct val="120000"/>
                        </a:lnSpc>
                        <a:spcBef>
                          <a:spcPts val="0"/>
                        </a:spcBef>
                        <a:spcAft>
                          <a:spcPts val="0"/>
                        </a:spcAft>
                        <a:buFont typeface="Symbol"/>
                        <a:buChar char=""/>
                      </a:pPr>
                      <a:r>
                        <a:rPr lang="en-US" sz="2000" b="0" kern="1200" dirty="0">
                          <a:effectLst/>
                        </a:rPr>
                        <a:t>Energy Saving is calculated as the difference in power draw multiplied by the operating hours</a:t>
                      </a:r>
                      <a:r>
                        <a:rPr lang="en-US" sz="2000" b="0" kern="1200" dirty="0" smtClean="0">
                          <a:effectLst/>
                        </a:rPr>
                        <a:t>.</a:t>
                      </a:r>
                      <a:r>
                        <a:rPr lang="en-US" sz="1800" b="0" dirty="0">
                          <a:effectLst/>
                        </a:rPr>
                        <a:t> </a:t>
                      </a:r>
                      <a:endParaRPr lang="en-US" sz="1800" b="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spcAft>
                          <a:spcPts val="600"/>
                        </a:spcAft>
                      </a:pPr>
                      <a:r>
                        <a:rPr lang="en-US" sz="2000" kern="1200" dirty="0" smtClean="0">
                          <a:effectLst/>
                        </a:rPr>
                        <a:t>Example : Air Compressor  Leakage Reduction</a:t>
                      </a:r>
                    </a:p>
                    <a:p>
                      <a:endParaRPr lang="en-US" sz="2000" kern="1200" dirty="0" smtClean="0">
                        <a:effectLst/>
                      </a:endParaRPr>
                    </a:p>
                    <a:p>
                      <a:r>
                        <a:rPr lang="en-US" sz="2000" kern="1200" dirty="0" smtClean="0">
                          <a:effectLst/>
                        </a:rPr>
                        <a:t>Energy savings is calculated by measuring compressor power continuously for a month </a:t>
                      </a:r>
                    </a:p>
                    <a:p>
                      <a:r>
                        <a:rPr lang="en-US" sz="2000" kern="1200" dirty="0" smtClean="0">
                          <a:effectLst/>
                        </a:rPr>
                        <a:t>and </a:t>
                      </a:r>
                    </a:p>
                    <a:p>
                      <a:r>
                        <a:rPr lang="en-US" sz="2000" kern="1200" dirty="0" smtClean="0">
                          <a:effectLst/>
                        </a:rPr>
                        <a:t>recording corresponding operating hours before and after leakage reduction.</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3" name="TextBox 2"/>
          <p:cNvSpPr txBox="1"/>
          <p:nvPr/>
        </p:nvSpPr>
        <p:spPr>
          <a:xfrm>
            <a:off x="533400" y="152400"/>
            <a:ext cx="8153400" cy="523220"/>
          </a:xfrm>
          <a:prstGeom prst="rect">
            <a:avLst/>
          </a:prstGeom>
          <a:noFill/>
        </p:spPr>
        <p:txBody>
          <a:bodyPr wrap="square" rtlCol="0">
            <a:spAutoFit/>
          </a:bodyPr>
          <a:lstStyle/>
          <a:p>
            <a:r>
              <a:rPr lang="en-US" sz="2800" b="1" dirty="0"/>
              <a:t>M&amp;V </a:t>
            </a:r>
            <a:r>
              <a:rPr lang="en-US" sz="2800" b="1" dirty="0" smtClean="0"/>
              <a:t>Methods</a:t>
            </a:r>
            <a:endParaRPr lang="en-US" sz="2800" dirty="0"/>
          </a:p>
        </p:txBody>
      </p:sp>
    </p:spTree>
    <p:extLst>
      <p:ext uri="{BB962C8B-B14F-4D97-AF65-F5344CB8AC3E}">
        <p14:creationId xmlns:p14="http://schemas.microsoft.com/office/powerpoint/2010/main" xmlns="" val="2854386779"/>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168445012"/>
              </p:ext>
            </p:extLst>
          </p:nvPr>
        </p:nvGraphicFramePr>
        <p:xfrm>
          <a:off x="609600" y="1066800"/>
          <a:ext cx="8001000" cy="4937760"/>
        </p:xfrm>
        <a:graphic>
          <a:graphicData uri="http://schemas.openxmlformats.org/drawingml/2006/table">
            <a:tbl>
              <a:tblPr firstRow="1" firstCol="1" bandRow="1">
                <a:tableStyleId>{F2DE63D5-997A-4646-A377-4702673A728D}</a:tableStyleId>
              </a:tblPr>
              <a:tblGrid>
                <a:gridCol w="3992823"/>
                <a:gridCol w="4008177"/>
              </a:tblGrid>
              <a:tr h="0">
                <a:tc>
                  <a:txBody>
                    <a:bodyPr/>
                    <a:lstStyle/>
                    <a:p>
                      <a:pPr marL="0" marR="0" lvl="0" indent="0" algn="l" defTabSz="914400" rtl="0" eaLnBrk="1" fontAlgn="auto" latinLnBrk="0" hangingPunct="1">
                        <a:lnSpc>
                          <a:spcPct val="120000"/>
                        </a:lnSpc>
                        <a:spcBef>
                          <a:spcPts val="0"/>
                        </a:spcBef>
                        <a:spcAft>
                          <a:spcPts val="0"/>
                        </a:spcAft>
                        <a:buClrTx/>
                        <a:buSzTx/>
                        <a:buFont typeface="Symbol"/>
                        <a:buNone/>
                        <a:tabLst/>
                        <a:defRPr/>
                      </a:pPr>
                      <a:r>
                        <a:rPr lang="en-US" sz="2000" b="0" kern="1200" dirty="0" smtClean="0">
                          <a:effectLst/>
                        </a:rPr>
                        <a:t>Option C – Whole-Facility </a:t>
                      </a:r>
                      <a:endParaRPr lang="en-US" sz="20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20000"/>
                        </a:lnSpc>
                        <a:spcBef>
                          <a:spcPts val="0"/>
                        </a:spcBef>
                        <a:spcAft>
                          <a:spcPts val="0"/>
                        </a:spcAft>
                        <a:buClrTx/>
                        <a:buSzTx/>
                        <a:buFont typeface="Symbol"/>
                        <a:buNone/>
                        <a:tabLst/>
                        <a:defRPr/>
                      </a:pPr>
                      <a:r>
                        <a:rPr lang="en-US" sz="2000" kern="1200" dirty="0" smtClean="0">
                          <a:effectLst/>
                        </a:rPr>
                        <a:t>Option D – Calibrated Simulation</a:t>
                      </a:r>
                      <a:endParaRPr lang="en-US" sz="2000" b="1"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lvl="0"/>
                      <a:endParaRPr lang="en-US" sz="2000" b="0" kern="1200" dirty="0" smtClean="0">
                        <a:effectLst/>
                      </a:endParaRPr>
                    </a:p>
                    <a:p>
                      <a:pPr lvl="0"/>
                      <a:r>
                        <a:rPr lang="en-US" sz="2000" b="0" kern="1200" dirty="0" smtClean="0">
                          <a:effectLst/>
                        </a:rPr>
                        <a:t>Covers multiple ENCON options in a facility</a:t>
                      </a:r>
                    </a:p>
                    <a:p>
                      <a:pPr lvl="0"/>
                      <a:endParaRPr lang="en-US" sz="2000" b="0" kern="1200" dirty="0" smtClean="0">
                        <a:effectLst/>
                      </a:endParaRPr>
                    </a:p>
                    <a:p>
                      <a:pPr lvl="0"/>
                      <a:r>
                        <a:rPr lang="en-US" sz="2000" b="0" kern="1200" dirty="0" smtClean="0">
                          <a:effectLst/>
                        </a:rPr>
                        <a:t>Uses both baseline and reporting period energy data </a:t>
                      </a:r>
                    </a:p>
                    <a:p>
                      <a:endParaRPr lang="en-US" sz="2000" b="0" kern="1200" dirty="0" smtClean="0">
                        <a:effectLst/>
                      </a:endParaRPr>
                    </a:p>
                    <a:p>
                      <a:r>
                        <a:rPr lang="en-US" sz="2000" b="0" kern="1200" dirty="0" smtClean="0">
                          <a:effectLst/>
                        </a:rPr>
                        <a:t>Example: Replacement of oil-fired boiler</a:t>
                      </a:r>
                    </a:p>
                    <a:p>
                      <a:r>
                        <a:rPr lang="en-US" sz="2000" b="0" kern="1200" dirty="0" smtClean="0">
                          <a:effectLst/>
                        </a:rPr>
                        <a:t>Energy savings are determined using billed oil data for 12 months during baseline and after boiler replacement using suitable adjustments. </a:t>
                      </a:r>
                      <a:r>
                        <a:rPr lang="en-US" sz="1800" b="0" dirty="0">
                          <a:effectLst/>
                        </a:rPr>
                        <a:t> </a:t>
                      </a:r>
                      <a:endParaRPr lang="en-US" sz="18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000" kern="1200" dirty="0" smtClean="0">
                        <a:effectLst/>
                      </a:endParaRPr>
                    </a:p>
                    <a:p>
                      <a:r>
                        <a:rPr lang="en-US" sz="2000" kern="1200" dirty="0" smtClean="0">
                          <a:effectLst/>
                        </a:rPr>
                        <a:t>Example: New green building</a:t>
                      </a:r>
                    </a:p>
                    <a:p>
                      <a:r>
                        <a:rPr lang="en-US" sz="2000" kern="1200" dirty="0" smtClean="0">
                          <a:effectLst/>
                        </a:rPr>
                        <a:t>Baseline energy use is derived using simulation model with baseline design and calibrated using utility data.</a:t>
                      </a:r>
                    </a:p>
                    <a:p>
                      <a:endParaRPr lang="en-US" sz="2000" kern="1200" dirty="0" smtClean="0">
                        <a:effectLst/>
                      </a:endParaRPr>
                    </a:p>
                    <a:p>
                      <a:r>
                        <a:rPr lang="en-US" sz="2000" kern="1200" dirty="0" smtClean="0">
                          <a:effectLst/>
                        </a:rPr>
                        <a:t>Retrofit measures are implemented in the simulation model, and the model is run to estimate the post-retrofit energy use in a typical year.</a:t>
                      </a:r>
                    </a:p>
                    <a:p>
                      <a:endParaRPr lang="en-US" sz="2000" kern="1200" dirty="0" smtClean="0">
                        <a:effectLst/>
                      </a:endParaRPr>
                    </a:p>
                    <a:p>
                      <a:r>
                        <a:rPr lang="en-US" sz="2000" kern="1200" dirty="0" smtClean="0">
                          <a:effectLst/>
                        </a:rPr>
                        <a:t>Energy use is determined as baseline energy use minus post-retrofit energy use</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533400" y="228600"/>
            <a:ext cx="8153400" cy="523220"/>
          </a:xfrm>
          <a:prstGeom prst="rect">
            <a:avLst/>
          </a:prstGeom>
          <a:noFill/>
        </p:spPr>
        <p:txBody>
          <a:bodyPr wrap="square" rtlCol="0">
            <a:spAutoFit/>
          </a:bodyPr>
          <a:lstStyle/>
          <a:p>
            <a:r>
              <a:rPr lang="en-US" sz="2800" b="1" dirty="0"/>
              <a:t>M&amp;V </a:t>
            </a:r>
            <a:r>
              <a:rPr lang="en-US" sz="2800" b="1" dirty="0" smtClean="0"/>
              <a:t>Methods</a:t>
            </a:r>
            <a:endParaRPr lang="en-US" sz="2800" dirty="0"/>
          </a:p>
        </p:txBody>
      </p:sp>
    </p:spTree>
    <p:extLst>
      <p:ext uri="{BB962C8B-B14F-4D97-AF65-F5344CB8AC3E}">
        <p14:creationId xmlns:p14="http://schemas.microsoft.com/office/powerpoint/2010/main" xmlns="" val="3006683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0"/>
            <a:ext cx="8229600" cy="745299"/>
          </a:xfrm>
        </p:spPr>
        <p:txBody>
          <a:bodyPr>
            <a:normAutofit/>
          </a:bodyPr>
          <a:lstStyle/>
          <a:p>
            <a:r>
              <a:rPr lang="en-US" sz="2800" b="1" dirty="0" smtClean="0"/>
              <a:t>Types of Energy Audit</a:t>
            </a:r>
            <a:endParaRPr lang="en-US" sz="2800" b="1" dirty="0"/>
          </a:p>
        </p:txBody>
      </p:sp>
      <p:graphicFrame>
        <p:nvGraphicFramePr>
          <p:cNvPr id="3" name="Table 2"/>
          <p:cNvGraphicFramePr>
            <a:graphicFrameLocks noGrp="1"/>
          </p:cNvGraphicFramePr>
          <p:nvPr>
            <p:extLst>
              <p:ext uri="{D42A27DB-BD31-4B8C-83A1-F6EECF244321}">
                <p14:modId xmlns:p14="http://schemas.microsoft.com/office/powerpoint/2010/main" xmlns="" val="1702944579"/>
              </p:ext>
            </p:extLst>
          </p:nvPr>
        </p:nvGraphicFramePr>
        <p:xfrm>
          <a:off x="533400" y="914400"/>
          <a:ext cx="8077200" cy="4974336"/>
        </p:xfrm>
        <a:graphic>
          <a:graphicData uri="http://schemas.openxmlformats.org/drawingml/2006/table">
            <a:tbl>
              <a:tblPr firstRow="1" firstCol="1" bandRow="1">
                <a:tableStyleId>{5A111915-BE36-4E01-A7E5-04B1672EAD32}</a:tableStyleId>
              </a:tblPr>
              <a:tblGrid>
                <a:gridCol w="3869686"/>
                <a:gridCol w="4207514"/>
              </a:tblGrid>
              <a:tr h="0">
                <a:tc>
                  <a:txBody>
                    <a:bodyPr/>
                    <a:lstStyle/>
                    <a:p>
                      <a:pPr marL="0" marR="0" algn="l">
                        <a:lnSpc>
                          <a:spcPct val="120000"/>
                        </a:lnSpc>
                        <a:spcBef>
                          <a:spcPts val="0"/>
                        </a:spcBef>
                        <a:spcAft>
                          <a:spcPts val="1000"/>
                        </a:spcAft>
                      </a:pPr>
                      <a:r>
                        <a:rPr lang="en-US" sz="2000" dirty="0">
                          <a:effectLst/>
                        </a:rPr>
                        <a:t>Preliminary energy audit</a:t>
                      </a:r>
                      <a:endParaRPr lang="en-US" sz="2000" b="1"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l">
                        <a:lnSpc>
                          <a:spcPct val="120000"/>
                        </a:lnSpc>
                        <a:spcBef>
                          <a:spcPts val="0"/>
                        </a:spcBef>
                        <a:spcAft>
                          <a:spcPts val="1000"/>
                        </a:spcAft>
                      </a:pPr>
                      <a:r>
                        <a:rPr lang="en-US" sz="2000" dirty="0">
                          <a:effectLst/>
                        </a:rPr>
                        <a:t>Detailed energy audit</a:t>
                      </a:r>
                      <a:endParaRPr lang="en-US" sz="20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lvl="0" indent="0" algn="just">
                        <a:lnSpc>
                          <a:spcPct val="120000"/>
                        </a:lnSpc>
                        <a:spcBef>
                          <a:spcPts val="0"/>
                        </a:spcBef>
                        <a:spcAft>
                          <a:spcPts val="1000"/>
                        </a:spcAft>
                        <a:buFont typeface="Symbol"/>
                        <a:buNone/>
                      </a:pPr>
                      <a:r>
                        <a:rPr lang="en-US" sz="1800" b="0" dirty="0">
                          <a:effectLst/>
                        </a:rPr>
                        <a:t>Short time frame, say few days to one week.</a:t>
                      </a:r>
                      <a:endParaRPr lang="en-US" sz="1800" b="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57150" lvl="0" indent="0" algn="just">
                        <a:lnSpc>
                          <a:spcPct val="120000"/>
                        </a:lnSpc>
                        <a:spcBef>
                          <a:spcPts val="0"/>
                        </a:spcBef>
                        <a:spcAft>
                          <a:spcPts val="1000"/>
                        </a:spcAft>
                        <a:buFont typeface="Symbol"/>
                        <a:buNone/>
                      </a:pPr>
                      <a:r>
                        <a:rPr lang="en-US" sz="1800" dirty="0">
                          <a:effectLst/>
                        </a:rPr>
                        <a:t>Longer time frame, say 15–30 days</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lvl="0" indent="0" algn="just">
                        <a:lnSpc>
                          <a:spcPct val="120000"/>
                        </a:lnSpc>
                        <a:spcBef>
                          <a:spcPts val="0"/>
                        </a:spcBef>
                        <a:spcAft>
                          <a:spcPts val="1000"/>
                        </a:spcAft>
                        <a:buFont typeface="Symbol"/>
                        <a:buNone/>
                      </a:pPr>
                      <a:r>
                        <a:rPr lang="en-US" sz="1800" b="0" dirty="0">
                          <a:effectLst/>
                        </a:rPr>
                        <a:t>Uses readily available data for quick  analysis and results are general</a:t>
                      </a:r>
                      <a:endParaRPr lang="en-US" sz="1800" b="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57150" lvl="0" indent="0" algn="just">
                        <a:lnSpc>
                          <a:spcPct val="120000"/>
                        </a:lnSpc>
                        <a:spcBef>
                          <a:spcPts val="0"/>
                        </a:spcBef>
                        <a:spcAft>
                          <a:spcPts val="1000"/>
                        </a:spcAft>
                        <a:buFont typeface="Symbol"/>
                        <a:buNone/>
                      </a:pPr>
                      <a:r>
                        <a:rPr lang="en-US" sz="1800" dirty="0">
                          <a:effectLst/>
                        </a:rPr>
                        <a:t>Uses operating data, detailed observations, measurements, energy and mass balance to assess energy performance </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lvl="0" indent="0" algn="just">
                        <a:lnSpc>
                          <a:spcPct val="120000"/>
                        </a:lnSpc>
                        <a:spcBef>
                          <a:spcPts val="0"/>
                        </a:spcBef>
                        <a:spcAft>
                          <a:spcPts val="1000"/>
                        </a:spcAft>
                        <a:buFont typeface="Symbol"/>
                        <a:buNone/>
                      </a:pPr>
                      <a:r>
                        <a:rPr lang="en-US" sz="1800" b="0" dirty="0">
                          <a:effectLst/>
                        </a:rPr>
                        <a:t>Focus on common opportunities for energy efficiency</a:t>
                      </a:r>
                      <a:endParaRPr lang="en-US" sz="1800" b="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57150" lvl="0" indent="0" algn="just">
                        <a:lnSpc>
                          <a:spcPct val="120000"/>
                        </a:lnSpc>
                        <a:spcBef>
                          <a:spcPts val="0"/>
                        </a:spcBef>
                        <a:spcAft>
                          <a:spcPts val="1000"/>
                        </a:spcAft>
                        <a:buFont typeface="Symbol"/>
                        <a:buNone/>
                      </a:pPr>
                      <a:r>
                        <a:rPr lang="en-US" sz="1800" dirty="0">
                          <a:effectLst/>
                        </a:rPr>
                        <a:t>More specific recommendations for improvements covering all areas</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lvl="0" indent="0">
                        <a:lnSpc>
                          <a:spcPct val="120000"/>
                        </a:lnSpc>
                        <a:spcBef>
                          <a:spcPts val="0"/>
                        </a:spcBef>
                        <a:spcAft>
                          <a:spcPts val="1000"/>
                        </a:spcAft>
                        <a:buFont typeface="Symbol"/>
                        <a:buNone/>
                      </a:pPr>
                      <a:r>
                        <a:rPr lang="en-US" sz="1800" b="0" dirty="0">
                          <a:effectLst/>
                        </a:rPr>
                        <a:t>Economic analysis is mostly limited to calculation of simple payback period</a:t>
                      </a:r>
                      <a:endParaRPr lang="en-US" sz="1800" b="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57150" lvl="0" indent="0" algn="just">
                        <a:lnSpc>
                          <a:spcPct val="120000"/>
                        </a:lnSpc>
                        <a:spcBef>
                          <a:spcPts val="0"/>
                        </a:spcBef>
                        <a:spcAft>
                          <a:spcPts val="1000"/>
                        </a:spcAft>
                        <a:buFont typeface="Symbol"/>
                        <a:buNone/>
                      </a:pPr>
                      <a:r>
                        <a:rPr lang="en-US" sz="1800" dirty="0">
                          <a:effectLst/>
                        </a:rPr>
                        <a:t>Economic analysis include </a:t>
                      </a:r>
                      <a:r>
                        <a:rPr lang="en-US" sz="1800" dirty="0" smtClean="0">
                          <a:effectLst/>
                        </a:rPr>
                        <a:t>IRR, NPV, LCC, as </a:t>
                      </a:r>
                      <a:r>
                        <a:rPr lang="en-US" sz="1800" dirty="0">
                          <a:effectLst/>
                        </a:rPr>
                        <a:t>well as simple payback period</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0">
                <a:tc>
                  <a:txBody>
                    <a:bodyPr/>
                    <a:lstStyle/>
                    <a:p>
                      <a:pPr marL="0" marR="0" lvl="0" indent="0">
                        <a:lnSpc>
                          <a:spcPct val="120000"/>
                        </a:lnSpc>
                        <a:spcBef>
                          <a:spcPts val="0"/>
                        </a:spcBef>
                        <a:spcAft>
                          <a:spcPts val="1000"/>
                        </a:spcAft>
                        <a:buFont typeface="Symbol"/>
                        <a:buNone/>
                      </a:pPr>
                      <a:r>
                        <a:rPr lang="en-US" sz="1800" b="0" dirty="0">
                          <a:effectLst/>
                        </a:rPr>
                        <a:t>Broad recommendations</a:t>
                      </a:r>
                      <a:endParaRPr lang="en-US" sz="1800" b="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lvl="0" indent="0" algn="just">
                        <a:lnSpc>
                          <a:spcPct val="120000"/>
                        </a:lnSpc>
                        <a:spcBef>
                          <a:spcPts val="0"/>
                        </a:spcBef>
                        <a:spcAft>
                          <a:spcPts val="0"/>
                        </a:spcAft>
                        <a:buFont typeface="Symbol"/>
                        <a:buNone/>
                        <a:tabLst>
                          <a:tab pos="0" algn="l"/>
                        </a:tabLst>
                      </a:pPr>
                      <a:r>
                        <a:rPr lang="en-US" sz="1800" dirty="0" smtClean="0">
                          <a:effectLst/>
                        </a:rPr>
                        <a:t>Accounts </a:t>
                      </a:r>
                      <a:r>
                        <a:rPr lang="en-US" sz="1800" dirty="0">
                          <a:effectLst/>
                        </a:rPr>
                        <a:t>for and evaluates all major energy using systems and equipment and provides specific recommendations with comprehensive implementation plan. </a:t>
                      </a:r>
                      <a:endParaRPr lang="en-US" sz="1600" b="1" dirty="0">
                        <a:effectLst/>
                        <a:latin typeface="Verdana"/>
                        <a:ea typeface="Verdana"/>
                        <a:cs typeface="Times New Roman"/>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xmlns="" val="3078576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b="1" dirty="0" smtClean="0"/>
              <a:t>Detailed Audit Methodology</a:t>
            </a:r>
            <a:endParaRPr lang="en-US" sz="3200" b="1" dirty="0"/>
          </a:p>
        </p:txBody>
      </p:sp>
      <p:sp>
        <p:nvSpPr>
          <p:cNvPr id="3" name="Content Placeholder 2"/>
          <p:cNvSpPr>
            <a:spLocks noGrp="1"/>
          </p:cNvSpPr>
          <p:nvPr>
            <p:ph idx="1"/>
          </p:nvPr>
        </p:nvSpPr>
        <p:spPr>
          <a:xfrm>
            <a:off x="457200" y="1143000"/>
            <a:ext cx="8229600" cy="4525963"/>
          </a:xfrm>
        </p:spPr>
        <p:txBody>
          <a:bodyPr>
            <a:noAutofit/>
          </a:bodyPr>
          <a:lstStyle/>
          <a:p>
            <a:pPr lvl="0">
              <a:spcBef>
                <a:spcPts val="0"/>
              </a:spcBef>
              <a:spcAft>
                <a:spcPts val="600"/>
              </a:spcAft>
            </a:pPr>
            <a:r>
              <a:rPr lang="en-US" sz="2400" b="0" kern="1200" dirty="0" smtClean="0">
                <a:solidFill>
                  <a:schemeClr val="tx1"/>
                </a:solidFill>
                <a:effectLst/>
                <a:latin typeface="+mn-lt"/>
                <a:ea typeface="+mn-ea"/>
                <a:cs typeface="+mn-cs"/>
              </a:rPr>
              <a:t>Initiating the audit</a:t>
            </a:r>
            <a:endParaRPr lang="en-US" sz="2400" b="1" kern="1200" dirty="0" smtClean="0">
              <a:solidFill>
                <a:schemeClr val="tx1"/>
              </a:solidFill>
              <a:effectLst/>
              <a:latin typeface="+mn-lt"/>
              <a:ea typeface="+mn-ea"/>
              <a:cs typeface="+mn-cs"/>
            </a:endParaRPr>
          </a:p>
          <a:p>
            <a:pPr lvl="0">
              <a:spcBef>
                <a:spcPts val="0"/>
              </a:spcBef>
              <a:spcAft>
                <a:spcPts val="600"/>
              </a:spcAft>
            </a:pPr>
            <a:r>
              <a:rPr lang="en-US" sz="2400" b="0" kern="1200" dirty="0" smtClean="0">
                <a:solidFill>
                  <a:schemeClr val="tx1"/>
                </a:solidFill>
                <a:effectLst/>
                <a:latin typeface="+mn-lt"/>
                <a:ea typeface="+mn-ea"/>
                <a:cs typeface="+mn-cs"/>
              </a:rPr>
              <a:t>Preparing the audit</a:t>
            </a:r>
            <a:endParaRPr lang="en-US" sz="2400" b="1" kern="1200" dirty="0" smtClean="0">
              <a:solidFill>
                <a:schemeClr val="tx1"/>
              </a:solidFill>
              <a:effectLst/>
              <a:latin typeface="+mn-lt"/>
              <a:ea typeface="+mn-ea"/>
              <a:cs typeface="+mn-cs"/>
            </a:endParaRPr>
          </a:p>
          <a:p>
            <a:pPr lvl="0">
              <a:spcBef>
                <a:spcPts val="0"/>
              </a:spcBef>
              <a:spcAft>
                <a:spcPts val="600"/>
              </a:spcAft>
            </a:pPr>
            <a:r>
              <a:rPr lang="en-US" sz="2400" b="0" kern="1200" dirty="0" smtClean="0">
                <a:solidFill>
                  <a:schemeClr val="tx1"/>
                </a:solidFill>
                <a:effectLst/>
                <a:latin typeface="+mn-lt"/>
                <a:ea typeface="+mn-ea"/>
                <a:cs typeface="+mn-cs"/>
              </a:rPr>
              <a:t>Executing the audit </a:t>
            </a:r>
            <a:endParaRPr lang="en-US" sz="2400" b="1" kern="1200" dirty="0" smtClean="0">
              <a:solidFill>
                <a:schemeClr val="tx1"/>
              </a:solidFill>
              <a:effectLst/>
              <a:latin typeface="+mn-lt"/>
              <a:ea typeface="+mn-ea"/>
              <a:cs typeface="+mn-cs"/>
            </a:endParaRPr>
          </a:p>
          <a:p>
            <a:pPr lvl="0">
              <a:spcBef>
                <a:spcPts val="0"/>
              </a:spcBef>
              <a:spcAft>
                <a:spcPts val="600"/>
              </a:spcAft>
            </a:pPr>
            <a:r>
              <a:rPr lang="en-US" sz="2400" b="0" kern="1200" dirty="0" smtClean="0">
                <a:solidFill>
                  <a:schemeClr val="tx1"/>
                </a:solidFill>
                <a:effectLst/>
                <a:latin typeface="+mn-lt"/>
                <a:ea typeface="+mn-ea"/>
                <a:cs typeface="+mn-cs"/>
              </a:rPr>
              <a:t>Reporting the audit</a:t>
            </a:r>
            <a:endParaRPr lang="en-US" sz="2400" b="1" kern="1200" dirty="0" smtClean="0">
              <a:solidFill>
                <a:schemeClr val="tx1"/>
              </a:solidFill>
              <a:effectLst/>
              <a:latin typeface="+mn-lt"/>
              <a:ea typeface="+mn-ea"/>
              <a:cs typeface="+mn-cs"/>
            </a:endParaRPr>
          </a:p>
          <a:p>
            <a:pPr lvl="0">
              <a:spcBef>
                <a:spcPts val="0"/>
              </a:spcBef>
              <a:spcAft>
                <a:spcPts val="600"/>
              </a:spcAft>
            </a:pPr>
            <a:r>
              <a:rPr lang="en-US" sz="2400" b="0" kern="1200" dirty="0" smtClean="0">
                <a:solidFill>
                  <a:schemeClr val="tx1"/>
                </a:solidFill>
                <a:effectLst/>
                <a:latin typeface="+mn-lt"/>
                <a:ea typeface="+mn-ea"/>
                <a:cs typeface="+mn-cs"/>
              </a:rPr>
              <a:t>Implementing the audit </a:t>
            </a:r>
            <a:endParaRPr lang="en-US" sz="24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xmlns="" val="2464507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Autofit/>
          </a:bodyPr>
          <a:lstStyle/>
          <a:p>
            <a:r>
              <a:rPr lang="en-US" sz="2800" b="1" dirty="0"/>
              <a:t>Step-by-Step Methodology for Detailed Energy Audit</a:t>
            </a:r>
            <a:endParaRPr lang="en-US" sz="2800" dirty="0"/>
          </a:p>
        </p:txBody>
      </p:sp>
      <p:sp>
        <p:nvSpPr>
          <p:cNvPr id="5" name="Content Placeholder 4"/>
          <p:cNvSpPr>
            <a:spLocks noGrp="1"/>
          </p:cNvSpPr>
          <p:nvPr>
            <p:ph idx="1"/>
          </p:nvPr>
        </p:nvSpPr>
        <p:spPr>
          <a:xfrm>
            <a:off x="457200" y="1295400"/>
            <a:ext cx="8229600" cy="4525963"/>
          </a:xfrm>
        </p:spPr>
        <p:txBody>
          <a:bodyPr>
            <a:normAutofit fontScale="70000" lnSpcReduction="20000"/>
          </a:bodyPr>
          <a:lstStyle/>
          <a:p>
            <a:pPr marL="0" indent="0">
              <a:lnSpc>
                <a:spcPct val="160000"/>
              </a:lnSpc>
              <a:buNone/>
            </a:pPr>
            <a:r>
              <a:rPr lang="en-US" sz="3600" b="1" dirty="0"/>
              <a:t>Initiating the Audit</a:t>
            </a:r>
          </a:p>
          <a:p>
            <a:pPr marL="285750" indent="-285750">
              <a:lnSpc>
                <a:spcPct val="160000"/>
              </a:lnSpc>
            </a:pPr>
            <a:r>
              <a:rPr lang="en-US" sz="3100" dirty="0" smtClean="0"/>
              <a:t>Gather </a:t>
            </a:r>
            <a:r>
              <a:rPr lang="en-US" sz="3100" dirty="0"/>
              <a:t>plant data </a:t>
            </a:r>
            <a:r>
              <a:rPr lang="en-US" sz="3100" dirty="0" smtClean="0"/>
              <a:t>through  tailor-made questionnaire </a:t>
            </a:r>
            <a:r>
              <a:rPr lang="en-US" sz="3100" dirty="0"/>
              <a:t>or site visit</a:t>
            </a:r>
          </a:p>
          <a:p>
            <a:pPr marL="285750" indent="-285750">
              <a:lnSpc>
                <a:spcPct val="160000"/>
              </a:lnSpc>
            </a:pPr>
            <a:r>
              <a:rPr lang="en-US" sz="3100" dirty="0" smtClean="0"/>
              <a:t>Identify major energy consuming areas/ process /equipment/technologies</a:t>
            </a:r>
            <a:endParaRPr lang="en-US" sz="3100" dirty="0"/>
          </a:p>
          <a:p>
            <a:pPr marL="285750" indent="-285750">
              <a:lnSpc>
                <a:spcPct val="160000"/>
              </a:lnSpc>
            </a:pPr>
            <a:r>
              <a:rPr lang="en-US" sz="3100" dirty="0"/>
              <a:t>Get annual production, energy consumption,  performance indicator related to the </a:t>
            </a:r>
            <a:r>
              <a:rPr lang="en-US" sz="3100" dirty="0" smtClean="0"/>
              <a:t>industry</a:t>
            </a:r>
          </a:p>
          <a:p>
            <a:pPr marL="285750" indent="-285750">
              <a:lnSpc>
                <a:spcPct val="160000"/>
              </a:lnSpc>
            </a:pPr>
            <a:r>
              <a:rPr lang="en-US" sz="3100" dirty="0" smtClean="0"/>
              <a:t>Identify parameters for measurement (instruments required)</a:t>
            </a:r>
            <a:endParaRPr lang="en-US" sz="3100" dirty="0"/>
          </a:p>
          <a:p>
            <a:pPr marL="285750" indent="-285750">
              <a:lnSpc>
                <a:spcPct val="160000"/>
              </a:lnSpc>
            </a:pPr>
            <a:r>
              <a:rPr lang="en-US" sz="3100" dirty="0" smtClean="0"/>
              <a:t>Define </a:t>
            </a:r>
            <a:r>
              <a:rPr lang="en-US" sz="3100" dirty="0"/>
              <a:t>audit </a:t>
            </a:r>
            <a:r>
              <a:rPr lang="en-US" sz="3100" dirty="0" smtClean="0"/>
              <a:t>scope</a:t>
            </a:r>
          </a:p>
          <a:p>
            <a:endParaRPr lang="en-IN" dirty="0"/>
          </a:p>
        </p:txBody>
      </p:sp>
    </p:spTree>
    <p:extLst>
      <p:ext uri="{BB962C8B-B14F-4D97-AF65-F5344CB8AC3E}">
        <p14:creationId xmlns:p14="http://schemas.microsoft.com/office/powerpoint/2010/main" xmlns="" val="2019501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Audit Criteria and Scope</a:t>
            </a:r>
            <a:br>
              <a:rPr lang="en-US" sz="2800" b="1" dirty="0"/>
            </a:br>
            <a:endParaRPr lang="en-US" sz="2800" b="1" dirty="0"/>
          </a:p>
        </p:txBody>
      </p:sp>
      <p:sp>
        <p:nvSpPr>
          <p:cNvPr id="3" name="Content Placeholder 2"/>
          <p:cNvSpPr>
            <a:spLocks noGrp="1"/>
          </p:cNvSpPr>
          <p:nvPr>
            <p:ph idx="1"/>
          </p:nvPr>
        </p:nvSpPr>
        <p:spPr/>
        <p:txBody>
          <a:bodyPr>
            <a:normAutofit/>
          </a:bodyPr>
          <a:lstStyle/>
          <a:p>
            <a:r>
              <a:rPr lang="en-US" sz="2400" dirty="0"/>
              <a:t>Client defines the criteria and scope with basic energy data with Expression of interest or Request for proposal</a:t>
            </a:r>
          </a:p>
          <a:p>
            <a:r>
              <a:rPr lang="en-US" sz="2400" dirty="0" smtClean="0"/>
              <a:t>Purpose</a:t>
            </a:r>
          </a:p>
          <a:p>
            <a:r>
              <a:rPr lang="en-US" sz="2400" dirty="0" smtClean="0"/>
              <a:t>Depth</a:t>
            </a:r>
          </a:p>
          <a:p>
            <a:r>
              <a:rPr lang="en-US" sz="2400" dirty="0" smtClean="0"/>
              <a:t>Methodology</a:t>
            </a:r>
          </a:p>
          <a:p>
            <a:r>
              <a:rPr lang="en-US" sz="2400" dirty="0" smtClean="0"/>
              <a:t>Sample is available in </a:t>
            </a:r>
            <a:r>
              <a:rPr lang="en-US" sz="2400" dirty="0"/>
              <a:t>the BEE website titled </a:t>
            </a:r>
            <a:r>
              <a:rPr lang="en-US" sz="2400" dirty="0" smtClean="0"/>
              <a:t>'Manner </a:t>
            </a:r>
            <a:r>
              <a:rPr lang="en-US" sz="2400" dirty="0"/>
              <a:t>and Intervals of Time for Conduct of Energy Audit Regulations 2010'.  </a:t>
            </a:r>
          </a:p>
          <a:p>
            <a:endParaRPr lang="en-US" dirty="0"/>
          </a:p>
        </p:txBody>
      </p:sp>
    </p:spTree>
    <p:extLst>
      <p:ext uri="{BB962C8B-B14F-4D97-AF65-F5344CB8AC3E}">
        <p14:creationId xmlns:p14="http://schemas.microsoft.com/office/powerpoint/2010/main" xmlns="" val="309593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609600" y="1254696"/>
            <a:ext cx="4267200" cy="5124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p>
            <a:r>
              <a:rPr lang="en-US" sz="2400" dirty="0" smtClean="0">
                <a:solidFill>
                  <a:srgbClr val="008000"/>
                </a:solidFill>
                <a:latin typeface="Arial" pitchFamily="34" charset="0"/>
                <a:cs typeface="Arial" pitchFamily="34" charset="0"/>
              </a:rPr>
              <a:t>Electrical System:</a:t>
            </a:r>
          </a:p>
          <a:p>
            <a:pPr eaLnBrk="0" hangingPunct="0"/>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Electrical </a:t>
            </a:r>
            <a:r>
              <a:rPr lang="en-US" sz="2400" dirty="0">
                <a:solidFill>
                  <a:srgbClr val="333333"/>
                </a:solidFill>
                <a:latin typeface="Arial" pitchFamily="34" charset="0"/>
                <a:cs typeface="Arial" pitchFamily="34" charset="0"/>
              </a:rPr>
              <a:t>Distribution system (substation &amp; feeders study)</a:t>
            </a:r>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PF </a:t>
            </a:r>
            <a:r>
              <a:rPr lang="en-US" sz="2400" dirty="0">
                <a:solidFill>
                  <a:srgbClr val="333333"/>
                </a:solidFill>
                <a:latin typeface="Arial" pitchFamily="34" charset="0"/>
                <a:cs typeface="Arial" pitchFamily="34" charset="0"/>
              </a:rPr>
              <a:t>Improvement study </a:t>
            </a:r>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Transformer </a:t>
            </a:r>
            <a:r>
              <a:rPr lang="en-US" sz="2400" dirty="0">
                <a:solidFill>
                  <a:srgbClr val="333333"/>
                </a:solidFill>
                <a:latin typeface="Arial" pitchFamily="34" charset="0"/>
                <a:cs typeface="Arial" pitchFamily="34" charset="0"/>
              </a:rPr>
              <a:t>optimization </a:t>
            </a:r>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Cable </a:t>
            </a:r>
            <a:r>
              <a:rPr lang="en-US" sz="2400" dirty="0">
                <a:solidFill>
                  <a:srgbClr val="333333"/>
                </a:solidFill>
                <a:latin typeface="Arial" pitchFamily="34" charset="0"/>
                <a:cs typeface="Arial" pitchFamily="34" charset="0"/>
              </a:rPr>
              <a:t>sizing &amp; loss reduction </a:t>
            </a:r>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Motor </a:t>
            </a:r>
            <a:r>
              <a:rPr lang="en-US" sz="2400" dirty="0">
                <a:solidFill>
                  <a:srgbClr val="333333"/>
                </a:solidFill>
                <a:latin typeface="Arial" pitchFamily="34" charset="0"/>
                <a:cs typeface="Arial" pitchFamily="34" charset="0"/>
              </a:rPr>
              <a:t>loading survey </a:t>
            </a:r>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Lighting survey </a:t>
            </a:r>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Electrical </a:t>
            </a:r>
            <a:r>
              <a:rPr lang="en-US" sz="2400" dirty="0">
                <a:solidFill>
                  <a:srgbClr val="333333"/>
                </a:solidFill>
                <a:latin typeface="Arial" pitchFamily="34" charset="0"/>
                <a:cs typeface="Arial" pitchFamily="34" charset="0"/>
              </a:rPr>
              <a:t>heating &amp; melting furnaces</a:t>
            </a:r>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Electric </a:t>
            </a:r>
            <a:r>
              <a:rPr lang="en-US" sz="2400" dirty="0">
                <a:solidFill>
                  <a:srgbClr val="333333"/>
                </a:solidFill>
                <a:latin typeface="Arial" pitchFamily="34" charset="0"/>
                <a:cs typeface="Arial" pitchFamily="34" charset="0"/>
              </a:rPr>
              <a:t>ovens </a:t>
            </a:r>
            <a:endParaRPr lang="en-US" sz="2400" dirty="0">
              <a:solidFill>
                <a:srgbClr val="0000FF"/>
              </a:solidFill>
              <a:latin typeface="Arial" pitchFamily="34" charset="0"/>
              <a:cs typeface="Arial" pitchFamily="34" charset="0"/>
            </a:endParaRPr>
          </a:p>
        </p:txBody>
      </p:sp>
      <p:sp>
        <p:nvSpPr>
          <p:cNvPr id="4" name="Rectangle 2"/>
          <p:cNvSpPr>
            <a:spLocks noChangeArrowheads="1"/>
          </p:cNvSpPr>
          <p:nvPr/>
        </p:nvSpPr>
        <p:spPr bwMode="auto">
          <a:xfrm>
            <a:off x="4876800" y="1362417"/>
            <a:ext cx="4157663" cy="42319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r>
              <a:rPr lang="en-US" sz="2400" dirty="0" smtClean="0">
                <a:solidFill>
                  <a:srgbClr val="008000"/>
                </a:solidFill>
                <a:latin typeface="Arial" pitchFamily="34" charset="0"/>
                <a:cs typeface="Arial" pitchFamily="34" charset="0"/>
              </a:rPr>
              <a:t>Mechanical System:</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a:p>
            <a:r>
              <a:rPr lang="en-US" sz="2800" dirty="0">
                <a:latin typeface="Arial" pitchFamily="34" charset="0"/>
                <a:cs typeface="Arial" pitchFamily="34" charset="0"/>
              </a:rPr>
              <a:t>                                       </a:t>
            </a:r>
          </a:p>
          <a:p>
            <a:pPr eaLnBrk="0" hangingPunct="0">
              <a:spcAft>
                <a:spcPts val="600"/>
              </a:spcAft>
            </a:pPr>
            <a:r>
              <a:rPr lang="en-US" sz="2400" dirty="0" smtClean="0">
                <a:solidFill>
                  <a:srgbClr val="333333"/>
                </a:solidFill>
                <a:latin typeface="Arial" pitchFamily="34" charset="0"/>
                <a:cs typeface="Arial" pitchFamily="34" charset="0"/>
              </a:rPr>
              <a:t>Fans </a:t>
            </a:r>
            <a:r>
              <a:rPr lang="en-US" sz="2400" dirty="0">
                <a:solidFill>
                  <a:srgbClr val="333333"/>
                </a:solidFill>
                <a:latin typeface="Arial" pitchFamily="34" charset="0"/>
                <a:cs typeface="Arial" pitchFamily="34" charset="0"/>
              </a:rPr>
              <a:t>&amp; Blowers </a:t>
            </a:r>
            <a:endParaRPr lang="en-US" sz="2400" dirty="0">
              <a:latin typeface="Arial" pitchFamily="34" charset="0"/>
              <a:cs typeface="Arial" pitchFamily="34" charset="0"/>
            </a:endParaRPr>
          </a:p>
          <a:p>
            <a:pPr eaLnBrk="0" hangingPunct="0">
              <a:spcAft>
                <a:spcPts val="600"/>
              </a:spcAft>
            </a:pPr>
            <a:r>
              <a:rPr lang="en-US" sz="2400" dirty="0">
                <a:solidFill>
                  <a:srgbClr val="333333"/>
                </a:solidFill>
                <a:latin typeface="Arial" pitchFamily="34" charset="0"/>
                <a:cs typeface="Arial" pitchFamily="34" charset="0"/>
              </a:rPr>
              <a:t>Pumps and pumping System </a:t>
            </a:r>
            <a:endParaRPr lang="en-US" sz="2400" dirty="0">
              <a:latin typeface="Arial" pitchFamily="34" charset="0"/>
              <a:cs typeface="Arial" pitchFamily="34" charset="0"/>
            </a:endParaRPr>
          </a:p>
          <a:p>
            <a:pPr eaLnBrk="0" hangingPunct="0">
              <a:spcAft>
                <a:spcPts val="600"/>
              </a:spcAft>
            </a:pPr>
            <a:r>
              <a:rPr lang="en-US" sz="2400" dirty="0">
                <a:solidFill>
                  <a:srgbClr val="333333"/>
                </a:solidFill>
                <a:latin typeface="Arial" pitchFamily="34" charset="0"/>
                <a:cs typeface="Arial" pitchFamily="34" charset="0"/>
              </a:rPr>
              <a:t>Compressed air System </a:t>
            </a:r>
            <a:endParaRPr lang="en-US" sz="2400" dirty="0">
              <a:latin typeface="Arial" pitchFamily="34" charset="0"/>
              <a:cs typeface="Arial" pitchFamily="34" charset="0"/>
            </a:endParaRPr>
          </a:p>
          <a:p>
            <a:pPr eaLnBrk="0" hangingPunct="0">
              <a:spcAft>
                <a:spcPts val="600"/>
              </a:spcAft>
            </a:pPr>
            <a:r>
              <a:rPr lang="en-US" sz="2400" dirty="0">
                <a:solidFill>
                  <a:srgbClr val="333333"/>
                </a:solidFill>
                <a:latin typeface="Arial" pitchFamily="34" charset="0"/>
                <a:cs typeface="Arial" pitchFamily="34" charset="0"/>
              </a:rPr>
              <a:t>Air Conditioning &amp; Refrigeration System </a:t>
            </a:r>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Exhaust </a:t>
            </a:r>
            <a:r>
              <a:rPr lang="en-US" sz="2400" dirty="0">
                <a:solidFill>
                  <a:srgbClr val="333333"/>
                </a:solidFill>
                <a:latin typeface="Arial" pitchFamily="34" charset="0"/>
                <a:cs typeface="Arial" pitchFamily="34" charset="0"/>
              </a:rPr>
              <a:t>&amp; ventilation System </a:t>
            </a:r>
            <a:endParaRPr lang="en-US" sz="2400" dirty="0">
              <a:latin typeface="Arial" pitchFamily="34" charset="0"/>
              <a:cs typeface="Arial" pitchFamily="34" charset="0"/>
            </a:endParaRPr>
          </a:p>
          <a:p>
            <a:pPr eaLnBrk="0" hangingPunct="0">
              <a:spcAft>
                <a:spcPts val="600"/>
              </a:spcAft>
            </a:pPr>
            <a:r>
              <a:rPr lang="en-US" sz="2400" dirty="0" smtClean="0">
                <a:solidFill>
                  <a:srgbClr val="333333"/>
                </a:solidFill>
                <a:latin typeface="Arial" pitchFamily="34" charset="0"/>
                <a:cs typeface="Arial" pitchFamily="34" charset="0"/>
              </a:rPr>
              <a:t>Cooling </a:t>
            </a:r>
            <a:r>
              <a:rPr lang="en-US" sz="2400" dirty="0">
                <a:solidFill>
                  <a:srgbClr val="333333"/>
                </a:solidFill>
                <a:latin typeface="Arial" pitchFamily="34" charset="0"/>
                <a:cs typeface="Arial" pitchFamily="34" charset="0"/>
              </a:rPr>
              <a:t>Tower System</a:t>
            </a:r>
            <a:br>
              <a:rPr lang="en-US" sz="2400" dirty="0">
                <a:solidFill>
                  <a:srgbClr val="333333"/>
                </a:solidFill>
                <a:latin typeface="Arial" pitchFamily="34" charset="0"/>
                <a:cs typeface="Arial" pitchFamily="34" charset="0"/>
              </a:rPr>
            </a:br>
            <a:endParaRPr lang="en-US" sz="2400" dirty="0">
              <a:latin typeface="Arial" pitchFamily="34" charset="0"/>
              <a:cs typeface="Arial" pitchFamily="34" charset="0"/>
            </a:endParaRPr>
          </a:p>
        </p:txBody>
      </p:sp>
      <p:sp>
        <p:nvSpPr>
          <p:cNvPr id="2" name="TextBox 1"/>
          <p:cNvSpPr txBox="1"/>
          <p:nvPr/>
        </p:nvSpPr>
        <p:spPr>
          <a:xfrm>
            <a:off x="610644" y="542660"/>
            <a:ext cx="7772400" cy="523220"/>
          </a:xfrm>
          <a:prstGeom prst="rect">
            <a:avLst/>
          </a:prstGeom>
          <a:noFill/>
        </p:spPr>
        <p:txBody>
          <a:bodyPr wrap="square" rtlCol="0">
            <a:spAutoFit/>
          </a:bodyPr>
          <a:lstStyle/>
          <a:p>
            <a:r>
              <a:rPr lang="en-US" sz="2800" dirty="0" smtClean="0">
                <a:solidFill>
                  <a:srgbClr val="0000FF"/>
                </a:solidFill>
                <a:latin typeface="Arial" pitchFamily="34" charset="0"/>
                <a:cs typeface="Arial" pitchFamily="34" charset="0"/>
              </a:rPr>
              <a:t>Energy </a:t>
            </a:r>
            <a:r>
              <a:rPr lang="en-US" sz="2800" dirty="0">
                <a:solidFill>
                  <a:srgbClr val="0000FF"/>
                </a:solidFill>
                <a:latin typeface="Arial" pitchFamily="34" charset="0"/>
                <a:cs typeface="Arial" pitchFamily="34" charset="0"/>
              </a:rPr>
              <a:t>Audit Coverage      </a:t>
            </a:r>
            <a:r>
              <a:rPr lang="en-US" dirty="0">
                <a:solidFill>
                  <a:srgbClr val="0000FF"/>
                </a:solidFill>
                <a:latin typeface="Arial" pitchFamily="34" charset="0"/>
                <a:cs typeface="Arial" pitchFamily="34" charset="0"/>
              </a:rPr>
              <a:t> </a:t>
            </a:r>
            <a:endParaRPr lang="en-US" dirty="0"/>
          </a:p>
        </p:txBody>
      </p:sp>
    </p:spTree>
    <p:extLst>
      <p:ext uri="{BB962C8B-B14F-4D97-AF65-F5344CB8AC3E}">
        <p14:creationId xmlns:p14="http://schemas.microsoft.com/office/powerpoint/2010/main" xmlns="" val="1573274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TotalTime>
  <Words>3108</Words>
  <Application>Microsoft Office PowerPoint</Application>
  <PresentationFormat>On-screen Show (4:3)</PresentationFormat>
  <Paragraphs>590</Paragraphs>
  <Slides>45</Slides>
  <Notes>20</Notes>
  <HiddenSlides>2</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48" baseType="lpstr">
      <vt:lpstr>Office Theme</vt:lpstr>
      <vt:lpstr>Microsoft ClipArt Gallery</vt:lpstr>
      <vt:lpstr>Chart</vt:lpstr>
      <vt:lpstr>Slide 1</vt:lpstr>
      <vt:lpstr>ENERGY AUDIT…..</vt:lpstr>
      <vt:lpstr>Definition of Energy Audit</vt:lpstr>
      <vt:lpstr>Coverage of Energy Audit</vt:lpstr>
      <vt:lpstr>Types of Energy Audit</vt:lpstr>
      <vt:lpstr>Detailed Audit Methodology</vt:lpstr>
      <vt:lpstr>Step-by-Step Methodology for Detailed Energy Audit</vt:lpstr>
      <vt:lpstr>Audit Criteria and Scope </vt:lpstr>
      <vt:lpstr>Slide 9</vt:lpstr>
      <vt:lpstr>Slide 10</vt:lpstr>
      <vt:lpstr>Slide 11</vt:lpstr>
      <vt:lpstr>Slide 12</vt:lpstr>
      <vt:lpstr>Step-by-Step Methodology for Detailed Energy Audit</vt:lpstr>
      <vt:lpstr>Slide 14</vt:lpstr>
      <vt:lpstr>Step-by-Step Methodology for Detailed Energy Audit</vt:lpstr>
      <vt:lpstr> Safety Considerations </vt:lpstr>
      <vt:lpstr>Step-by-Step Methodology for Detailed Energy Audit</vt:lpstr>
      <vt:lpstr>Slide 18</vt:lpstr>
      <vt:lpstr>Process Flow Diagram Spinning Mils</vt:lpstr>
      <vt:lpstr>Details to be collected</vt:lpstr>
      <vt:lpstr>Power Consumption Pattern in Spinning Mills</vt:lpstr>
      <vt:lpstr>Slide 22</vt:lpstr>
      <vt:lpstr>Slide 23</vt:lpstr>
      <vt:lpstr>Slide 24</vt:lpstr>
      <vt:lpstr>Measurements during Audit</vt:lpstr>
      <vt:lpstr>Typical audit checklists examples </vt:lpstr>
      <vt:lpstr>Typical audit checklists examples</vt:lpstr>
      <vt:lpstr>Performance trials</vt:lpstr>
      <vt:lpstr>Identifying ENCON Measures</vt:lpstr>
      <vt:lpstr>Slide 30</vt:lpstr>
      <vt:lpstr>Step-by-Step Methodology for Detailed Energy Audit</vt:lpstr>
      <vt:lpstr>Step-by-Step Methodology for Detailed Energy Audit</vt:lpstr>
      <vt:lpstr>Slide 33</vt:lpstr>
      <vt:lpstr>Slide 34</vt:lpstr>
      <vt:lpstr>ENERGY AUDIT REPORT</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SURYANARAYANAN</dc:creator>
  <cp:lastModifiedBy>CETEE</cp:lastModifiedBy>
  <cp:revision>62</cp:revision>
  <dcterms:created xsi:type="dcterms:W3CDTF">2017-03-15T06:43:43Z</dcterms:created>
  <dcterms:modified xsi:type="dcterms:W3CDTF">2018-05-29T04:03:22Z</dcterms:modified>
</cp:coreProperties>
</file>