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309" r:id="rId5"/>
    <p:sldId id="286" r:id="rId6"/>
    <p:sldId id="287" r:id="rId7"/>
    <p:sldId id="289" r:id="rId8"/>
    <p:sldId id="290" r:id="rId9"/>
    <p:sldId id="308" r:id="rId10"/>
    <p:sldId id="283" r:id="rId11"/>
    <p:sldId id="310" r:id="rId12"/>
    <p:sldId id="311" r:id="rId13"/>
    <p:sldId id="260" r:id="rId14"/>
    <p:sldId id="261" r:id="rId15"/>
    <p:sldId id="262" r:id="rId16"/>
    <p:sldId id="334" r:id="rId17"/>
    <p:sldId id="335" r:id="rId18"/>
    <p:sldId id="263" r:id="rId19"/>
    <p:sldId id="318" r:id="rId20"/>
    <p:sldId id="312" r:id="rId21"/>
    <p:sldId id="266" r:id="rId22"/>
    <p:sldId id="267" r:id="rId23"/>
    <p:sldId id="268" r:id="rId24"/>
    <p:sldId id="314" r:id="rId25"/>
    <p:sldId id="295" r:id="rId26"/>
    <p:sldId id="313" r:id="rId27"/>
    <p:sldId id="270" r:id="rId28"/>
    <p:sldId id="271" r:id="rId29"/>
    <p:sldId id="304" r:id="rId30"/>
    <p:sldId id="315" r:id="rId31"/>
    <p:sldId id="274" r:id="rId32"/>
    <p:sldId id="306" r:id="rId33"/>
    <p:sldId id="303" r:id="rId34"/>
    <p:sldId id="275" r:id="rId35"/>
    <p:sldId id="333" r:id="rId36"/>
    <p:sldId id="298" r:id="rId37"/>
    <p:sldId id="280" r:id="rId38"/>
    <p:sldId id="281" r:id="rId39"/>
    <p:sldId id="282" r:id="rId40"/>
    <p:sldId id="29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88" autoAdjust="0"/>
  </p:normalViewPr>
  <p:slideViewPr>
    <p:cSldViewPr>
      <p:cViewPr varScale="1">
        <p:scale>
          <a:sx n="64" d="100"/>
          <a:sy n="64" d="100"/>
        </p:scale>
        <p:origin x="-166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213F91-0C66-498A-8D34-A8806ADDEFC7}" type="datetimeFigureOut">
              <a:rPr lang="en-US" smtClean="0"/>
              <a:t>5/30/2018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7ED932-EC85-40E2-94CD-CE33743190DF}" type="slidenum">
              <a:rPr lang="en-US" smtClean="0"/>
              <a:t>‹#›</a:t>
            </a:fld>
            <a:endParaRPr lang="en-US"/>
          </a:p>
        </p:txBody>
      </p:sp>
    </p:spTree>
    <p:extLst>
      <p:ext uri="{BB962C8B-B14F-4D97-AF65-F5344CB8AC3E}">
        <p14:creationId xmlns:p14="http://schemas.microsoft.com/office/powerpoint/2010/main" val="18457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Efficient distribution of conditioned air needed to heat, cool, and ventilate a building requires the service of a properly selected and applied fan.</a:t>
            </a:r>
          </a:p>
          <a:p>
            <a:r>
              <a:rPr lang="en-US" sz="1200" b="0" i="0" u="none" strike="noStrike" kern="1200" dirty="0" smtClean="0">
                <a:solidFill>
                  <a:schemeClr val="tx1"/>
                </a:solidFill>
                <a:effectLst/>
                <a:latin typeface="+mn-lt"/>
                <a:ea typeface="+mn-ea"/>
                <a:cs typeface="+mn-cs"/>
              </a:rPr>
              <a:t>The types of fans commonly include centrifugal and axial designs.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In a </a:t>
            </a:r>
            <a:r>
              <a:rPr lang="en-US" sz="1200" b="1" i="0" u="none" strike="noStrike" kern="1200" dirty="0" smtClean="0">
                <a:solidFill>
                  <a:schemeClr val="tx1"/>
                </a:solidFill>
                <a:effectLst/>
                <a:latin typeface="+mn-lt"/>
                <a:ea typeface="+mn-ea"/>
                <a:cs typeface="+mn-cs"/>
              </a:rPr>
              <a:t>centrifugal fan </a:t>
            </a:r>
            <a:r>
              <a:rPr lang="en-US" sz="1200" b="0" i="0" u="none" strike="noStrike" kern="1200" dirty="0" smtClean="0">
                <a:solidFill>
                  <a:schemeClr val="tx1"/>
                </a:solidFill>
                <a:effectLst/>
                <a:latin typeface="+mn-lt"/>
                <a:ea typeface="+mn-ea"/>
                <a:cs typeface="+mn-cs"/>
              </a:rPr>
              <a:t>the airflow follows a radial path through the fan wheel.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In an </a:t>
            </a:r>
            <a:r>
              <a:rPr lang="en-US" sz="1200" b="1" i="0" u="none" strike="noStrike" kern="1200" dirty="0" smtClean="0">
                <a:solidFill>
                  <a:schemeClr val="tx1"/>
                </a:solidFill>
                <a:effectLst/>
                <a:latin typeface="+mn-lt"/>
                <a:ea typeface="+mn-ea"/>
                <a:cs typeface="+mn-cs"/>
              </a:rPr>
              <a:t>axial fan </a:t>
            </a:r>
            <a:r>
              <a:rPr lang="en-US" sz="1200" b="0" i="0" u="none" strike="noStrike" kern="1200" dirty="0" smtClean="0">
                <a:solidFill>
                  <a:schemeClr val="tx1"/>
                </a:solidFill>
                <a:effectLst/>
                <a:latin typeface="+mn-lt"/>
                <a:ea typeface="+mn-ea"/>
                <a:cs typeface="+mn-cs"/>
              </a:rPr>
              <a:t>the airflow passes straight through the fan, parallel to the shaft.</a:t>
            </a:r>
          </a:p>
          <a:p>
            <a:endParaRPr lang="en-IN" dirty="0"/>
          </a:p>
        </p:txBody>
      </p:sp>
      <p:sp>
        <p:nvSpPr>
          <p:cNvPr id="4" name="Slide Number Placeholder 3"/>
          <p:cNvSpPr>
            <a:spLocks noGrp="1"/>
          </p:cNvSpPr>
          <p:nvPr>
            <p:ph type="sldNum" sz="quarter" idx="10"/>
          </p:nvPr>
        </p:nvSpPr>
        <p:spPr/>
        <p:txBody>
          <a:bodyPr/>
          <a:lstStyle/>
          <a:p>
            <a:fld id="{D77ED932-EC85-40E2-94CD-CE33743190DF}" type="slidenum">
              <a:rPr lang="en-US" smtClean="0"/>
              <a:t>3</a:t>
            </a:fld>
            <a:endParaRPr lang="en-US"/>
          </a:p>
        </p:txBody>
      </p:sp>
    </p:spTree>
    <p:extLst>
      <p:ext uri="{BB962C8B-B14F-4D97-AF65-F5344CB8AC3E}">
        <p14:creationId xmlns:p14="http://schemas.microsoft.com/office/powerpoint/2010/main" val="302786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mn-lt"/>
                <a:ea typeface="+mn-ea"/>
                <a:cs typeface="+mn-cs"/>
              </a:rPr>
              <a:t>Discharge Dampers</a:t>
            </a:r>
          </a:p>
          <a:p>
            <a:r>
              <a:rPr lang="en-US" sz="1200" b="0" i="0" u="none" strike="noStrike" kern="1200" dirty="0" smtClean="0">
                <a:solidFill>
                  <a:schemeClr val="tx1"/>
                </a:solidFill>
                <a:effectLst/>
                <a:latin typeface="+mn-lt"/>
                <a:ea typeface="+mn-ea"/>
                <a:cs typeface="+mn-cs"/>
              </a:rPr>
              <a:t>The first method to be discussed is the use of </a:t>
            </a:r>
            <a:r>
              <a:rPr lang="en-US" sz="1200" b="1" i="0" u="none" strike="noStrike" kern="1200" dirty="0" smtClean="0">
                <a:solidFill>
                  <a:schemeClr val="tx1"/>
                </a:solidFill>
                <a:effectLst/>
                <a:latin typeface="+mn-lt"/>
                <a:ea typeface="+mn-ea"/>
                <a:cs typeface="+mn-cs"/>
              </a:rPr>
              <a:t>discharge dampers</a:t>
            </a:r>
            <a:r>
              <a:rPr lang="en-US" sz="1200" b="0" i="0" u="none" strike="noStrike" kern="1200" dirty="0" smtClean="0">
                <a:solidFill>
                  <a:schemeClr val="tx1"/>
                </a:solidFill>
                <a:effectLst/>
                <a:latin typeface="+mn-lt"/>
                <a:ea typeface="+mn-ea"/>
                <a:cs typeface="+mn-cs"/>
              </a:rPr>
              <a:t>. Discharge dampers match the airflow and static pressure supplied by the fan with the airflow and static pressure required by the system. They accomplish this by adding a static-pressure loss to the system just downstream of the fan.</a:t>
            </a:r>
          </a:p>
          <a:p>
            <a:endParaRPr lang="en-IN" dirty="0"/>
          </a:p>
        </p:txBody>
      </p:sp>
      <p:sp>
        <p:nvSpPr>
          <p:cNvPr id="4" name="Slide Number Placeholder 3"/>
          <p:cNvSpPr>
            <a:spLocks noGrp="1"/>
          </p:cNvSpPr>
          <p:nvPr>
            <p:ph type="sldNum" sz="quarter" idx="10"/>
          </p:nvPr>
        </p:nvSpPr>
        <p:spPr/>
        <p:txBody>
          <a:bodyPr/>
          <a:lstStyle/>
          <a:p>
            <a:fld id="{D77ED932-EC85-40E2-94CD-CE33743190DF}" type="slidenum">
              <a:rPr lang="en-US" smtClean="0"/>
              <a:t>28</a:t>
            </a:fld>
            <a:endParaRPr lang="en-US"/>
          </a:p>
        </p:txBody>
      </p:sp>
    </p:spTree>
    <p:extLst>
      <p:ext uri="{BB962C8B-B14F-4D97-AF65-F5344CB8AC3E}">
        <p14:creationId xmlns:p14="http://schemas.microsoft.com/office/powerpoint/2010/main" val="694259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mn-lt"/>
                <a:ea typeface="+mn-ea"/>
                <a:cs typeface="+mn-cs"/>
              </a:rPr>
              <a:t>Fan-Speed Control</a:t>
            </a:r>
          </a:p>
          <a:p>
            <a:r>
              <a:rPr lang="en-US" sz="1200" b="0" i="0" u="none" strike="noStrike" kern="1200" dirty="0" smtClean="0">
                <a:solidFill>
                  <a:schemeClr val="tx1"/>
                </a:solidFill>
                <a:effectLst/>
                <a:latin typeface="+mn-lt"/>
                <a:ea typeface="+mn-ea"/>
                <a:cs typeface="+mn-cs"/>
              </a:rPr>
              <a:t>The third method of capacity control, </a:t>
            </a:r>
            <a:r>
              <a:rPr lang="en-US" sz="1200" b="1" i="0" u="none" strike="noStrike" kern="1200" dirty="0" smtClean="0">
                <a:solidFill>
                  <a:schemeClr val="tx1"/>
                </a:solidFill>
                <a:effectLst/>
                <a:latin typeface="+mn-lt"/>
                <a:ea typeface="+mn-ea"/>
                <a:cs typeface="+mn-cs"/>
              </a:rPr>
              <a:t>fan-speed control</a:t>
            </a:r>
            <a:r>
              <a:rPr lang="en-US" sz="1200" b="0" i="0" u="none" strike="noStrike" kern="1200" dirty="0" smtClean="0">
                <a:solidFill>
                  <a:schemeClr val="tx1"/>
                </a:solidFill>
                <a:effectLst/>
                <a:latin typeface="+mn-lt"/>
                <a:ea typeface="+mn-ea"/>
                <a:cs typeface="+mn-cs"/>
              </a:rPr>
              <a:t>, modulates fan capacity by varying the speed of the wheel rotation. This is commonly accomplished using a variable-speed device on the fan motor, such as a variable-frequency drive, a belt-speed changer, a variable-speed mechanical drive, or an eddy current clutch.</a:t>
            </a:r>
          </a:p>
          <a:p>
            <a:endParaRPr lang="en-IN" dirty="0"/>
          </a:p>
        </p:txBody>
      </p:sp>
      <p:sp>
        <p:nvSpPr>
          <p:cNvPr id="4" name="Slide Number Placeholder 3"/>
          <p:cNvSpPr>
            <a:spLocks noGrp="1"/>
          </p:cNvSpPr>
          <p:nvPr>
            <p:ph type="sldNum" sz="quarter" idx="10"/>
          </p:nvPr>
        </p:nvSpPr>
        <p:spPr/>
        <p:txBody>
          <a:bodyPr/>
          <a:lstStyle/>
          <a:p>
            <a:fld id="{D77ED932-EC85-40E2-94CD-CE33743190DF}" type="slidenum">
              <a:rPr lang="en-US" smtClean="0"/>
              <a:t>31</a:t>
            </a:fld>
            <a:endParaRPr lang="en-US"/>
          </a:p>
        </p:txBody>
      </p:sp>
    </p:spTree>
    <p:extLst>
      <p:ext uri="{BB962C8B-B14F-4D97-AF65-F5344CB8AC3E}">
        <p14:creationId xmlns:p14="http://schemas.microsoft.com/office/powerpoint/2010/main" val="2451786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In a </a:t>
            </a:r>
            <a:r>
              <a:rPr lang="en-US" sz="1200" b="1" i="0" u="none" strike="noStrike" kern="1200" dirty="0" smtClean="0">
                <a:solidFill>
                  <a:schemeClr val="tx1"/>
                </a:solidFill>
                <a:effectLst/>
                <a:latin typeface="+mn-lt"/>
                <a:ea typeface="+mn-ea"/>
                <a:cs typeface="+mn-cs"/>
              </a:rPr>
              <a:t>centrifugal fan </a:t>
            </a:r>
            <a:r>
              <a:rPr lang="en-US" sz="1200" b="0" i="0" u="none" strike="noStrike" kern="1200" dirty="0" smtClean="0">
                <a:solidFill>
                  <a:schemeClr val="tx1"/>
                </a:solidFill>
                <a:effectLst/>
                <a:latin typeface="+mn-lt"/>
                <a:ea typeface="+mn-ea"/>
                <a:cs typeface="+mn-cs"/>
              </a:rPr>
              <a:t>the airflow enters the center of the fan from the side and follows a radial path through the fan wheel.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There are three principal types of centrifugal fans, each distinguished by the type of fan wheel used: forward curved (FC), backward inclined (BI), and airfoil (AF).</a:t>
            </a:r>
          </a:p>
          <a:p>
            <a:endParaRPr lang="en-IN" dirty="0"/>
          </a:p>
        </p:txBody>
      </p:sp>
      <p:sp>
        <p:nvSpPr>
          <p:cNvPr id="4" name="Slide Number Placeholder 3"/>
          <p:cNvSpPr>
            <a:spLocks noGrp="1"/>
          </p:cNvSpPr>
          <p:nvPr>
            <p:ph type="sldNum" sz="quarter" idx="10"/>
          </p:nvPr>
        </p:nvSpPr>
        <p:spPr/>
        <p:txBody>
          <a:bodyPr/>
          <a:lstStyle/>
          <a:p>
            <a:fld id="{D77ED932-EC85-40E2-94CD-CE33743190DF}" type="slidenum">
              <a:rPr lang="en-US" smtClean="0"/>
              <a:t>4</a:t>
            </a:fld>
            <a:endParaRPr lang="en-US"/>
          </a:p>
        </p:txBody>
      </p:sp>
    </p:spTree>
    <p:extLst>
      <p:ext uri="{BB962C8B-B14F-4D97-AF65-F5344CB8AC3E}">
        <p14:creationId xmlns:p14="http://schemas.microsoft.com/office/powerpoint/2010/main" val="3941886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FC fans are operated at relatively low speeds and are used to deliver large volumes of air against relatively low static pressures.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The light construction of the forward curved fan wheel does not permit this wheel to be operated at the speeds needed to generate high static pressures.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The forward curved fan is best applied in small systems requiring 20,000 </a:t>
            </a:r>
            <a:r>
              <a:rPr lang="en-US" sz="1200" b="0" i="0" u="none" strike="noStrike" kern="1200" dirty="0" err="1" smtClean="0">
                <a:solidFill>
                  <a:schemeClr val="tx1"/>
                </a:solidFill>
                <a:effectLst/>
                <a:latin typeface="+mn-lt"/>
                <a:ea typeface="+mn-ea"/>
                <a:cs typeface="+mn-cs"/>
              </a:rPr>
              <a:t>cfm</a:t>
            </a:r>
            <a:r>
              <a:rPr lang="en-US" sz="1200" b="0" i="0" u="none" strike="noStrike" kern="1200" dirty="0" smtClean="0">
                <a:solidFill>
                  <a:schemeClr val="tx1"/>
                </a:solidFill>
                <a:effectLst/>
                <a:latin typeface="+mn-lt"/>
                <a:ea typeface="+mn-ea"/>
                <a:cs typeface="+mn-cs"/>
              </a:rPr>
              <a:t> [9.4 m3/s] or less and static pressures of 4 in. H2O [996 Pa] or less. The FC fan is also the least costly.</a:t>
            </a:r>
          </a:p>
          <a:p>
            <a:endParaRPr lang="en-IN" dirty="0"/>
          </a:p>
        </p:txBody>
      </p:sp>
      <p:sp>
        <p:nvSpPr>
          <p:cNvPr id="4" name="Slide Number Placeholder 3"/>
          <p:cNvSpPr>
            <a:spLocks noGrp="1"/>
          </p:cNvSpPr>
          <p:nvPr>
            <p:ph type="sldNum" sz="quarter" idx="10"/>
          </p:nvPr>
        </p:nvSpPr>
        <p:spPr/>
        <p:txBody>
          <a:bodyPr/>
          <a:lstStyle/>
          <a:p>
            <a:fld id="{D77ED932-EC85-40E2-94CD-CE33743190DF}" type="slidenum">
              <a:rPr lang="en-US" smtClean="0"/>
              <a:t>5</a:t>
            </a:fld>
            <a:endParaRPr lang="en-US"/>
          </a:p>
        </p:txBody>
      </p:sp>
    </p:spTree>
    <p:extLst>
      <p:ext uri="{BB962C8B-B14F-4D97-AF65-F5344CB8AC3E}">
        <p14:creationId xmlns:p14="http://schemas.microsoft.com/office/powerpoint/2010/main" val="272743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 improved version of radial bladed fan.</a:t>
            </a:r>
            <a:endParaRPr lang="en-IN" dirty="0"/>
          </a:p>
        </p:txBody>
      </p:sp>
      <p:sp>
        <p:nvSpPr>
          <p:cNvPr id="4" name="Slide Number Placeholder 3"/>
          <p:cNvSpPr>
            <a:spLocks noGrp="1"/>
          </p:cNvSpPr>
          <p:nvPr>
            <p:ph type="sldNum" sz="quarter" idx="10"/>
          </p:nvPr>
        </p:nvSpPr>
        <p:spPr/>
        <p:txBody>
          <a:bodyPr/>
          <a:lstStyle/>
          <a:p>
            <a:fld id="{D77ED932-EC85-40E2-94CD-CE33743190DF}" type="slidenum">
              <a:rPr lang="en-US" smtClean="0"/>
              <a:t>7</a:t>
            </a:fld>
            <a:endParaRPr lang="en-US"/>
          </a:p>
        </p:txBody>
      </p:sp>
    </p:spTree>
    <p:extLst>
      <p:ext uri="{BB962C8B-B14F-4D97-AF65-F5344CB8AC3E}">
        <p14:creationId xmlns:p14="http://schemas.microsoft.com/office/powerpoint/2010/main" val="2392877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Systems requiring in excess of 20,000 </a:t>
            </a:r>
            <a:r>
              <a:rPr lang="en-US" sz="1200" b="0" i="0" u="none" strike="noStrike" kern="1200" dirty="0" err="1" smtClean="0">
                <a:solidFill>
                  <a:schemeClr val="tx1"/>
                </a:solidFill>
                <a:effectLst/>
                <a:latin typeface="+mn-lt"/>
                <a:ea typeface="+mn-ea"/>
                <a:cs typeface="+mn-cs"/>
              </a:rPr>
              <a:t>cfm</a:t>
            </a:r>
            <a:r>
              <a:rPr lang="en-US" sz="1200" b="0" i="0" u="none" strike="noStrike" kern="1200" dirty="0" smtClean="0">
                <a:solidFill>
                  <a:schemeClr val="tx1"/>
                </a:solidFill>
                <a:effectLst/>
                <a:latin typeface="+mn-lt"/>
                <a:ea typeface="+mn-ea"/>
                <a:cs typeface="+mn-cs"/>
              </a:rPr>
              <a:t> [9.4 m3/s] and 3 in. H2O [747 Pa] of static pressure are usually best served by the more efficient backward inclined or airfoil fans.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With larger fan sizes and larger motors, the higher fan efficiencies can result in significant energy savings.</a:t>
            </a:r>
          </a:p>
          <a:p>
            <a:endParaRPr lang="en-IN" dirty="0"/>
          </a:p>
        </p:txBody>
      </p:sp>
      <p:sp>
        <p:nvSpPr>
          <p:cNvPr id="4" name="Slide Number Placeholder 3"/>
          <p:cNvSpPr>
            <a:spLocks noGrp="1"/>
          </p:cNvSpPr>
          <p:nvPr>
            <p:ph type="sldNum" sz="quarter" idx="10"/>
          </p:nvPr>
        </p:nvSpPr>
        <p:spPr/>
        <p:txBody>
          <a:bodyPr/>
          <a:lstStyle/>
          <a:p>
            <a:fld id="{D77ED932-EC85-40E2-94CD-CE33743190DF}" type="slidenum">
              <a:rPr lang="en-US" smtClean="0"/>
              <a:t>8</a:t>
            </a:fld>
            <a:endParaRPr lang="en-US"/>
          </a:p>
        </p:txBody>
      </p:sp>
    </p:spTree>
    <p:extLst>
      <p:ext uri="{BB962C8B-B14F-4D97-AF65-F5344CB8AC3E}">
        <p14:creationId xmlns:p14="http://schemas.microsoft.com/office/powerpoint/2010/main" val="3978468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 refinement of the BI fan changes the shape of the blade from a flat plate to that of an airfoil, similar to an airplane wing. The </a:t>
            </a:r>
            <a:r>
              <a:rPr lang="en-US" sz="1200" b="1" i="0" u="none" strike="noStrike" kern="1200" dirty="0" smtClean="0">
                <a:solidFill>
                  <a:schemeClr val="tx1"/>
                </a:solidFill>
                <a:effectLst/>
                <a:latin typeface="+mn-lt"/>
                <a:ea typeface="+mn-ea"/>
                <a:cs typeface="+mn-cs"/>
              </a:rPr>
              <a:t>airfoil </a:t>
            </a:r>
            <a:r>
              <a:rPr lang="en-US" sz="1200" b="0" i="0" u="none" strike="noStrike" kern="1200" dirty="0" smtClean="0">
                <a:solidFill>
                  <a:schemeClr val="tx1"/>
                </a:solidFill>
                <a:effectLst/>
                <a:latin typeface="+mn-lt"/>
                <a:ea typeface="+mn-ea"/>
                <a:cs typeface="+mn-cs"/>
              </a:rPr>
              <a:t>blade induces a smooth airflow across the blade surface, reducing turbulence and noise within the wheel. This results in increased static efficiency and reduced overall sound levels.</a:t>
            </a:r>
          </a:p>
          <a:p>
            <a:r>
              <a:rPr lang="en-US" sz="1200" b="0" i="0" u="none" strike="noStrike" kern="1200" dirty="0" smtClean="0">
                <a:solidFill>
                  <a:schemeClr val="tx1"/>
                </a:solidFill>
                <a:effectLst/>
                <a:latin typeface="+mn-lt"/>
                <a:ea typeface="+mn-ea"/>
                <a:cs typeface="+mn-cs"/>
              </a:rPr>
              <a:t>Airfoil (AF) fans exhibit performance characteristics that are essentially the same as those of the flat-bladed BI fan.</a:t>
            </a:r>
          </a:p>
          <a:p>
            <a:endParaRPr lang="en-IN" dirty="0"/>
          </a:p>
        </p:txBody>
      </p:sp>
      <p:sp>
        <p:nvSpPr>
          <p:cNvPr id="4" name="Slide Number Placeholder 3"/>
          <p:cNvSpPr>
            <a:spLocks noGrp="1"/>
          </p:cNvSpPr>
          <p:nvPr>
            <p:ph type="sldNum" sz="quarter" idx="10"/>
          </p:nvPr>
        </p:nvSpPr>
        <p:spPr/>
        <p:txBody>
          <a:bodyPr/>
          <a:lstStyle/>
          <a:p>
            <a:fld id="{D77ED932-EC85-40E2-94CD-CE33743190DF}" type="slidenum">
              <a:rPr lang="en-US" smtClean="0"/>
              <a:t>9</a:t>
            </a:fld>
            <a:endParaRPr lang="en-US"/>
          </a:p>
        </p:txBody>
      </p:sp>
    </p:spTree>
    <p:extLst>
      <p:ext uri="{BB962C8B-B14F-4D97-AF65-F5344CB8AC3E}">
        <p14:creationId xmlns:p14="http://schemas.microsoft.com/office/powerpoint/2010/main" val="4050949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u="none" strike="noStrike" kern="1200" dirty="0" smtClean="0">
                <a:solidFill>
                  <a:schemeClr val="tx1"/>
                </a:solidFill>
                <a:effectLst/>
                <a:latin typeface="+mn-lt"/>
                <a:ea typeface="+mn-ea"/>
                <a:cs typeface="+mn-cs"/>
              </a:rPr>
              <a:t>In an axial fan, the airflow passes straight through the fan, parallel to the shaft. There are three common axial fan types: propeller, </a:t>
            </a:r>
            <a:r>
              <a:rPr lang="en-US" sz="1200" b="0" i="0" u="none" strike="noStrike" kern="1200" dirty="0" err="1" smtClean="0">
                <a:solidFill>
                  <a:schemeClr val="tx1"/>
                </a:solidFill>
                <a:effectLst/>
                <a:latin typeface="+mn-lt"/>
                <a:ea typeface="+mn-ea"/>
                <a:cs typeface="+mn-cs"/>
              </a:rPr>
              <a:t>tubeaxial</a:t>
            </a:r>
            <a:r>
              <a:rPr lang="en-US" sz="1200" b="0" i="0" u="none" strike="noStrike" kern="1200" dirty="0" smtClean="0">
                <a:solidFill>
                  <a:schemeClr val="tx1"/>
                </a:solidFill>
                <a:effectLst/>
                <a:latin typeface="+mn-lt"/>
                <a:ea typeface="+mn-ea"/>
                <a:cs typeface="+mn-cs"/>
              </a:rPr>
              <a:t>, and </a:t>
            </a:r>
            <a:r>
              <a:rPr lang="en-US" sz="1200" b="0" i="0" u="none" strike="noStrike" kern="1200" dirty="0" err="1" smtClean="0">
                <a:solidFill>
                  <a:schemeClr val="tx1"/>
                </a:solidFill>
                <a:effectLst/>
                <a:latin typeface="+mn-lt"/>
                <a:ea typeface="+mn-ea"/>
                <a:cs typeface="+mn-cs"/>
              </a:rPr>
              <a:t>vaneaxial</a:t>
            </a:r>
            <a:r>
              <a:rPr lang="en-US" sz="1200" b="0" i="0" u="none" strike="noStrike" kern="1200" dirty="0" smtClean="0">
                <a:solidFill>
                  <a:schemeClr val="tx1"/>
                </a:solidFill>
                <a:effectLst/>
                <a:latin typeface="+mn-lt"/>
                <a:ea typeface="+mn-ea"/>
                <a:cs typeface="+mn-cs"/>
              </a:rPr>
              <a:t>.</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Propeller </a:t>
            </a:r>
            <a:r>
              <a:rPr lang="en-US" sz="1200" b="0" i="0" u="none" strike="noStrike" kern="1200" dirty="0" smtClean="0">
                <a:solidFill>
                  <a:schemeClr val="tx1"/>
                </a:solidFill>
                <a:effectLst/>
                <a:latin typeface="+mn-lt"/>
                <a:ea typeface="+mn-ea"/>
                <a:cs typeface="+mn-cs"/>
              </a:rPr>
              <a:t>fans are well suited for high volumes of air, but have little or no static-pressure generating capability.</a:t>
            </a:r>
            <a:endParaRPr lang="en-US" sz="1200" b="1" i="0" u="none" strike="noStrike" kern="1200" dirty="0" smtClean="0">
              <a:solidFill>
                <a:schemeClr val="tx1"/>
              </a:solidFill>
              <a:effectLst/>
              <a:latin typeface="+mn-lt"/>
              <a:ea typeface="+mn-ea"/>
              <a:cs typeface="+mn-cs"/>
            </a:endParaRPr>
          </a:p>
          <a:p>
            <a:endParaRPr lang="en-US" sz="1200" b="1" i="0" u="none" strike="noStrike" kern="1200" dirty="0" smtClean="0">
              <a:solidFill>
                <a:schemeClr val="tx1"/>
              </a:solidFill>
              <a:effectLst/>
              <a:latin typeface="+mn-lt"/>
              <a:ea typeface="+mn-ea"/>
              <a:cs typeface="+mn-cs"/>
            </a:endParaRPr>
          </a:p>
          <a:p>
            <a:r>
              <a:rPr lang="en-US" sz="1200" b="1" i="0" u="none" strike="noStrike" kern="1200" dirty="0" err="1" smtClean="0">
                <a:solidFill>
                  <a:schemeClr val="tx1"/>
                </a:solidFill>
                <a:effectLst/>
                <a:latin typeface="+mn-lt"/>
                <a:ea typeface="+mn-ea"/>
                <a:cs typeface="+mn-cs"/>
              </a:rPr>
              <a:t>Tubeaxial</a:t>
            </a:r>
            <a:r>
              <a:rPr lang="en-US" sz="1200" b="1"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and </a:t>
            </a:r>
            <a:r>
              <a:rPr lang="en-US" sz="1200" b="1" i="0" u="none" strike="noStrike" kern="1200" dirty="0" err="1" smtClean="0">
                <a:solidFill>
                  <a:schemeClr val="tx1"/>
                </a:solidFill>
                <a:effectLst/>
                <a:latin typeface="+mn-lt"/>
                <a:ea typeface="+mn-ea"/>
                <a:cs typeface="+mn-cs"/>
              </a:rPr>
              <a:t>vaneaxial</a:t>
            </a:r>
            <a:r>
              <a:rPr lang="en-US" sz="1200" b="1"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fans are simply propeller fans mounted in a cylinder.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They are similar except for the vane-type straighteners used in the </a:t>
            </a:r>
            <a:r>
              <a:rPr lang="en-US" sz="1200" b="0" i="0" u="none" strike="noStrike" kern="1200" dirty="0" err="1" smtClean="0">
                <a:solidFill>
                  <a:schemeClr val="tx1"/>
                </a:solidFill>
                <a:effectLst/>
                <a:latin typeface="+mn-lt"/>
                <a:ea typeface="+mn-ea"/>
                <a:cs typeface="+mn-cs"/>
              </a:rPr>
              <a:t>vaneaxial</a:t>
            </a:r>
            <a:r>
              <a:rPr lang="en-US" sz="1200" b="0" i="0" u="none" strike="noStrike" kern="1200" dirty="0" smtClean="0">
                <a:solidFill>
                  <a:schemeClr val="tx1"/>
                </a:solidFill>
                <a:effectLst/>
                <a:latin typeface="+mn-lt"/>
                <a:ea typeface="+mn-ea"/>
                <a:cs typeface="+mn-cs"/>
              </a:rPr>
              <a:t> design.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Since a propeller fan inherently produces a spiral air stream, these vanes are installed at the leaving side of the fan to remove much of the swirl from the air and straighten the airflow path.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These vanes improve efficiency, and reduce turbulence and the resulting sound generated in the downstream ductwork. </a:t>
            </a:r>
          </a:p>
          <a:p>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 </a:t>
            </a:r>
            <a:r>
              <a:rPr lang="en-US" sz="1200" dirty="0" smtClean="0"/>
              <a:t>The straightening vanes allow for greater efficiency and pressure capabilities</a:t>
            </a:r>
          </a:p>
          <a:p>
            <a:endParaRPr lang="en-US" sz="1200" b="0" i="0" u="none" strike="noStrike" kern="1200" dirty="0" smtClean="0">
              <a:solidFill>
                <a:schemeClr val="tx1"/>
              </a:solidFill>
              <a:effectLst/>
              <a:latin typeface="+mn-lt"/>
              <a:ea typeface="+mn-ea"/>
              <a:cs typeface="+mn-cs"/>
            </a:endParaRP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Because a </a:t>
            </a:r>
            <a:r>
              <a:rPr lang="en-US" sz="1200" b="0" i="0" u="none" strike="noStrike" kern="1200" dirty="0" err="1" smtClean="0">
                <a:solidFill>
                  <a:schemeClr val="tx1"/>
                </a:solidFill>
                <a:effectLst/>
                <a:latin typeface="+mn-lt"/>
                <a:ea typeface="+mn-ea"/>
                <a:cs typeface="+mn-cs"/>
              </a:rPr>
              <a:t>vaneaxial</a:t>
            </a:r>
            <a:r>
              <a:rPr lang="en-US" sz="1200" b="0" i="0" u="none" strike="noStrike" kern="1200" dirty="0" smtClean="0">
                <a:solidFill>
                  <a:schemeClr val="tx1"/>
                </a:solidFill>
                <a:effectLst/>
                <a:latin typeface="+mn-lt"/>
                <a:ea typeface="+mn-ea"/>
                <a:cs typeface="+mn-cs"/>
              </a:rPr>
              <a:t> fan is more efficient than a </a:t>
            </a:r>
            <a:r>
              <a:rPr lang="en-US" sz="1200" b="0" i="0" u="none" strike="noStrike" kern="1200" dirty="0" err="1" smtClean="0">
                <a:solidFill>
                  <a:schemeClr val="tx1"/>
                </a:solidFill>
                <a:effectLst/>
                <a:latin typeface="+mn-lt"/>
                <a:ea typeface="+mn-ea"/>
                <a:cs typeface="+mn-cs"/>
              </a:rPr>
              <a:t>tubeaxial</a:t>
            </a:r>
            <a:r>
              <a:rPr lang="en-US" sz="1200" b="0" i="0" u="none" strike="noStrike" kern="1200" dirty="0" smtClean="0">
                <a:solidFill>
                  <a:schemeClr val="tx1"/>
                </a:solidFill>
                <a:effectLst/>
                <a:latin typeface="+mn-lt"/>
                <a:ea typeface="+mn-ea"/>
                <a:cs typeface="+mn-cs"/>
              </a:rPr>
              <a:t> fan, it can handle larger volumes of air at higher pressures.</a:t>
            </a:r>
          </a:p>
          <a:p>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When space is a prime consideration, the </a:t>
            </a:r>
            <a:r>
              <a:rPr lang="en-US" sz="1200" b="0" i="0" u="none" strike="noStrike" kern="1200" dirty="0" err="1" smtClean="0">
                <a:solidFill>
                  <a:schemeClr val="tx1"/>
                </a:solidFill>
                <a:effectLst/>
                <a:latin typeface="+mn-lt"/>
                <a:ea typeface="+mn-ea"/>
                <a:cs typeface="+mn-cs"/>
              </a:rPr>
              <a:t>vaneaxial</a:t>
            </a:r>
            <a:r>
              <a:rPr lang="en-US" sz="1200" b="0" i="0" u="none" strike="noStrike" kern="1200" dirty="0" smtClean="0">
                <a:solidFill>
                  <a:schemeClr val="tx1"/>
                </a:solidFill>
                <a:effectLst/>
                <a:latin typeface="+mn-lt"/>
                <a:ea typeface="+mn-ea"/>
                <a:cs typeface="+mn-cs"/>
              </a:rPr>
              <a:t> fan may be the best solution. Straight-through airflow permits this fan to be installed in limited space.</a:t>
            </a:r>
          </a:p>
          <a:p>
            <a:endParaRPr lang="en-US" sz="1200" b="1" i="0" u="none" strike="noStrike" kern="1200" dirty="0" smtClean="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D77ED932-EC85-40E2-94CD-CE33743190DF}" type="slidenum">
              <a:rPr lang="en-US" smtClean="0"/>
              <a:t>10</a:t>
            </a:fld>
            <a:endParaRPr lang="en-US"/>
          </a:p>
        </p:txBody>
      </p:sp>
    </p:spTree>
    <p:extLst>
      <p:ext uri="{BB962C8B-B14F-4D97-AF65-F5344CB8AC3E}">
        <p14:creationId xmlns:p14="http://schemas.microsoft.com/office/powerpoint/2010/main" val="566135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Both velocity and static pressures can be determined using the inclined manometer. Static pressure is measured directly by inserting a probe through the duct wall with its open end perpendicular to air movement. In this position only the outward, or static, pressure within the duct is sensed.</a:t>
            </a:r>
          </a:p>
          <a:p>
            <a:endParaRPr lang="en-US" dirty="0" smtClean="0"/>
          </a:p>
          <a:p>
            <a:r>
              <a:rPr lang="en-US" sz="1200" b="0" i="0" u="none" strike="noStrike" kern="1200" dirty="0" smtClean="0">
                <a:solidFill>
                  <a:schemeClr val="tx1"/>
                </a:solidFill>
                <a:effectLst/>
                <a:latin typeface="+mn-lt"/>
                <a:ea typeface="+mn-ea"/>
                <a:cs typeface="+mn-cs"/>
              </a:rPr>
              <a:t>Another probe can be placed in the duct with its open end facing into the air stream. This probe senses total pressure—the combination of velocity pressure plus static pressure.</a:t>
            </a:r>
          </a:p>
          <a:p>
            <a:r>
              <a:rPr lang="en-US" sz="1200" b="0" i="0" u="none" strike="noStrike" kern="1200" dirty="0" smtClean="0">
                <a:solidFill>
                  <a:schemeClr val="tx1"/>
                </a:solidFill>
                <a:effectLst/>
                <a:latin typeface="+mn-lt"/>
                <a:ea typeface="+mn-ea"/>
                <a:cs typeface="+mn-cs"/>
              </a:rPr>
              <a:t>Therefore, static pressure can be read directly, while velocity pressure is derived by subtracting the static pressure from the total pressure.</a:t>
            </a:r>
          </a:p>
          <a:p>
            <a:r>
              <a:rPr lang="en-US" sz="1200" b="0" i="0" u="none" strike="noStrike" kern="1200" dirty="0" smtClean="0">
                <a:solidFill>
                  <a:schemeClr val="tx1"/>
                </a:solidFill>
                <a:effectLst/>
                <a:latin typeface="+mn-lt"/>
                <a:ea typeface="+mn-ea"/>
                <a:cs typeface="+mn-cs"/>
              </a:rPr>
              <a:t>An alternate method would be to attach the open end of this manometer to the duct system, using it to measure static pressure. With one end measuring total pressure and the other end measuring static pressure, the difference read on the manometer scale would be equal to the velocity pressure.</a:t>
            </a:r>
          </a:p>
          <a:p>
            <a:endParaRPr lang="en-IN" dirty="0"/>
          </a:p>
        </p:txBody>
      </p:sp>
      <p:sp>
        <p:nvSpPr>
          <p:cNvPr id="4" name="Slide Number Placeholder 3"/>
          <p:cNvSpPr>
            <a:spLocks noGrp="1"/>
          </p:cNvSpPr>
          <p:nvPr>
            <p:ph type="sldNum" sz="quarter" idx="10"/>
          </p:nvPr>
        </p:nvSpPr>
        <p:spPr/>
        <p:txBody>
          <a:bodyPr/>
          <a:lstStyle/>
          <a:p>
            <a:fld id="{D77ED932-EC85-40E2-94CD-CE33743190DF}" type="slidenum">
              <a:rPr lang="en-US" smtClean="0"/>
              <a:t>17</a:t>
            </a:fld>
            <a:endParaRPr lang="en-US"/>
          </a:p>
        </p:txBody>
      </p:sp>
    </p:spTree>
    <p:extLst>
      <p:ext uri="{BB962C8B-B14F-4D97-AF65-F5344CB8AC3E}">
        <p14:creationId xmlns:p14="http://schemas.microsoft.com/office/powerpoint/2010/main" val="724724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total amount of pressure generated by a fan has two components: velocity pressure and static pressure.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The </a:t>
            </a:r>
            <a:r>
              <a:rPr lang="en-US" sz="1200" b="1" i="0" u="none" strike="noStrike" kern="1200" dirty="0" smtClean="0">
                <a:solidFill>
                  <a:schemeClr val="tx1"/>
                </a:solidFill>
                <a:effectLst/>
                <a:latin typeface="+mn-lt"/>
                <a:ea typeface="+mn-ea"/>
                <a:cs typeface="+mn-cs"/>
              </a:rPr>
              <a:t>velocity pressure </a:t>
            </a:r>
            <a:r>
              <a:rPr lang="en-US" sz="1200" b="0" i="0" u="none" strike="noStrike" kern="1200" dirty="0" smtClean="0">
                <a:solidFill>
                  <a:schemeClr val="tx1"/>
                </a:solidFill>
                <a:effectLst/>
                <a:latin typeface="+mn-lt"/>
                <a:ea typeface="+mn-ea"/>
                <a:cs typeface="+mn-cs"/>
              </a:rPr>
              <a:t>is due to the momentum of the air as it moves axially through the duct, while the </a:t>
            </a:r>
            <a:r>
              <a:rPr lang="en-US" sz="1200" b="1" i="0" u="none" strike="noStrike" kern="1200" dirty="0" smtClean="0">
                <a:solidFill>
                  <a:schemeClr val="tx1"/>
                </a:solidFill>
                <a:effectLst/>
                <a:latin typeface="+mn-lt"/>
                <a:ea typeface="+mn-ea"/>
                <a:cs typeface="+mn-cs"/>
              </a:rPr>
              <a:t>static pressure </a:t>
            </a:r>
            <a:r>
              <a:rPr lang="en-US" sz="1200" b="0" i="0" u="none" strike="noStrike" kern="1200" dirty="0" smtClean="0">
                <a:solidFill>
                  <a:schemeClr val="tx1"/>
                </a:solidFill>
                <a:effectLst/>
                <a:latin typeface="+mn-lt"/>
                <a:ea typeface="+mn-ea"/>
                <a:cs typeface="+mn-cs"/>
              </a:rPr>
              <a:t>is due to the perpendicular outward “push” of the air against the duct walls.</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The </a:t>
            </a:r>
            <a:r>
              <a:rPr lang="en-US" sz="1200" b="1" i="0" u="none" strike="noStrike" kern="1200" dirty="0" smtClean="0">
                <a:solidFill>
                  <a:schemeClr val="tx1"/>
                </a:solidFill>
                <a:effectLst/>
                <a:latin typeface="+mn-lt"/>
                <a:ea typeface="+mn-ea"/>
                <a:cs typeface="+mn-cs"/>
              </a:rPr>
              <a:t>total pressure </a:t>
            </a:r>
            <a:r>
              <a:rPr lang="en-US" sz="1200" b="0" i="0" u="none" strike="noStrike" kern="1200" dirty="0" smtClean="0">
                <a:solidFill>
                  <a:schemeClr val="tx1"/>
                </a:solidFill>
                <a:effectLst/>
                <a:latin typeface="+mn-lt"/>
                <a:ea typeface="+mn-ea"/>
                <a:cs typeface="+mn-cs"/>
              </a:rPr>
              <a:t>is the sum of the velocity pressure and the static pressure.</a:t>
            </a:r>
          </a:p>
          <a:p>
            <a:endParaRPr lang="en-IN" dirty="0"/>
          </a:p>
        </p:txBody>
      </p:sp>
      <p:sp>
        <p:nvSpPr>
          <p:cNvPr id="4" name="Slide Number Placeholder 3"/>
          <p:cNvSpPr>
            <a:spLocks noGrp="1"/>
          </p:cNvSpPr>
          <p:nvPr>
            <p:ph type="sldNum" sz="quarter" idx="10"/>
          </p:nvPr>
        </p:nvSpPr>
        <p:spPr/>
        <p:txBody>
          <a:bodyPr/>
          <a:lstStyle/>
          <a:p>
            <a:fld id="{D77ED932-EC85-40E2-94CD-CE33743190DF}" type="slidenum">
              <a:rPr lang="en-US" smtClean="0"/>
              <a:t>19</a:t>
            </a:fld>
            <a:endParaRPr lang="en-US"/>
          </a:p>
        </p:txBody>
      </p:sp>
    </p:spTree>
    <p:extLst>
      <p:ext uri="{BB962C8B-B14F-4D97-AF65-F5344CB8AC3E}">
        <p14:creationId xmlns:p14="http://schemas.microsoft.com/office/powerpoint/2010/main" val="2230951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1CD7AF-A266-444E-AAE5-E35E27557FDE}"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73DEC-4A25-44DC-B288-B6D4BA61EFF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CD7AF-A266-444E-AAE5-E35E27557FDE}"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73DEC-4A25-44DC-B288-B6D4BA61EF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CD7AF-A266-444E-AAE5-E35E27557FDE}"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73DEC-4A25-44DC-B288-B6D4BA61EF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CD7AF-A266-444E-AAE5-E35E27557FDE}"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73DEC-4A25-44DC-B288-B6D4BA61EF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1CD7AF-A266-444E-AAE5-E35E27557FDE}"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73DEC-4A25-44DC-B288-B6D4BA61EF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1CD7AF-A266-444E-AAE5-E35E27557FDE}" type="datetimeFigureOut">
              <a:rPr lang="en-US" smtClean="0"/>
              <a:pPr/>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73DEC-4A25-44DC-B288-B6D4BA61EF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1CD7AF-A266-444E-AAE5-E35E27557FDE}" type="datetimeFigureOut">
              <a:rPr lang="en-US" smtClean="0"/>
              <a:pPr/>
              <a:t>5/30/2018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73DEC-4A25-44DC-B288-B6D4BA61EF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1CD7AF-A266-444E-AAE5-E35E27557FDE}" type="datetimeFigureOut">
              <a:rPr lang="en-US" smtClean="0"/>
              <a:pPr/>
              <a:t>5/30/2018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73DEC-4A25-44DC-B288-B6D4BA61EF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CD7AF-A266-444E-AAE5-E35E27557FDE}" type="datetimeFigureOut">
              <a:rPr lang="en-US" smtClean="0"/>
              <a:pPr/>
              <a:t>5/30/2018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73DEC-4A25-44DC-B288-B6D4BA61EF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CD7AF-A266-444E-AAE5-E35E27557FDE}" type="datetimeFigureOut">
              <a:rPr lang="en-US" smtClean="0"/>
              <a:pPr/>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73DEC-4A25-44DC-B288-B6D4BA61EF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CD7AF-A266-444E-AAE5-E35E27557FDE}" type="datetimeFigureOut">
              <a:rPr lang="en-US" smtClean="0"/>
              <a:pPr/>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73DEC-4A25-44DC-B288-B6D4BA61EF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CD7AF-A266-444E-AAE5-E35E27557FDE}" type="datetimeFigureOut">
              <a:rPr lang="en-US" smtClean="0"/>
              <a:pPr/>
              <a:t>5/30/2018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73DEC-4A25-44DC-B288-B6D4BA61EF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b="1" dirty="0" smtClean="0"/>
              <a:t>Energy Auditing </a:t>
            </a:r>
            <a:br>
              <a:rPr lang="en-US" b="1" dirty="0" smtClean="0"/>
            </a:br>
            <a:r>
              <a:rPr lang="en-US" b="1" dirty="0" smtClean="0"/>
              <a:t>of </a:t>
            </a:r>
            <a:br>
              <a:rPr lang="en-US" b="1" dirty="0" smtClean="0"/>
            </a:br>
            <a:r>
              <a:rPr lang="en-US" b="1" dirty="0" smtClean="0"/>
              <a:t>Fan System</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t>Axial Fan Types</a:t>
            </a:r>
            <a:endParaRPr lang="en-US" sz="3600" b="1" dirty="0"/>
          </a:p>
        </p:txBody>
      </p:sp>
      <p:pic>
        <p:nvPicPr>
          <p:cNvPr id="17412" name="Picture 4" descr="http://www.lorencook.com/Images/products/af3.jpg"/>
          <p:cNvPicPr>
            <a:picLocks noChangeAspect="1" noChangeArrowheads="1"/>
          </p:cNvPicPr>
          <p:nvPr/>
        </p:nvPicPr>
        <p:blipFill>
          <a:blip r:embed="rId3" cstate="print"/>
          <a:srcRect/>
          <a:stretch>
            <a:fillRect/>
          </a:stretch>
        </p:blipFill>
        <p:spPr bwMode="auto">
          <a:xfrm>
            <a:off x="6019800" y="1219200"/>
            <a:ext cx="1960781" cy="2209800"/>
          </a:xfrm>
          <a:prstGeom prst="rect">
            <a:avLst/>
          </a:prstGeom>
          <a:noFill/>
        </p:spPr>
      </p:pic>
      <p:pic>
        <p:nvPicPr>
          <p:cNvPr id="17414" name="Picture 6" descr="https://tse4.mm.bing.net/th?id=OIP.mfYXL1_grJyCbz6YQ19ZVQD6D6&amp;pid=15.1&amp;P=0&amp;w=300&amp;h=300"/>
          <p:cNvPicPr>
            <a:picLocks noChangeAspect="1" noChangeArrowheads="1"/>
          </p:cNvPicPr>
          <p:nvPr/>
        </p:nvPicPr>
        <p:blipFill>
          <a:blip r:embed="rId4" cstate="print"/>
          <a:srcRect/>
          <a:stretch>
            <a:fillRect/>
          </a:stretch>
        </p:blipFill>
        <p:spPr bwMode="auto">
          <a:xfrm>
            <a:off x="914400" y="1219200"/>
            <a:ext cx="2057400" cy="2057400"/>
          </a:xfrm>
          <a:prstGeom prst="rect">
            <a:avLst/>
          </a:prstGeom>
          <a:noFill/>
        </p:spPr>
      </p:pic>
      <p:pic>
        <p:nvPicPr>
          <p:cNvPr id="7" name="Picture 6"/>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1447800" y="3657600"/>
            <a:ext cx="6324600" cy="2590800"/>
          </a:xfrm>
          <a:prstGeom prst="rect">
            <a:avLst/>
          </a:prstGeom>
          <a:noFill/>
          <a:ln>
            <a:noFill/>
          </a:ln>
        </p:spPr>
      </p:pic>
      <p:sp>
        <p:nvSpPr>
          <p:cNvPr id="8" name="TextBox 7"/>
          <p:cNvSpPr txBox="1"/>
          <p:nvPr/>
        </p:nvSpPr>
        <p:spPr>
          <a:xfrm>
            <a:off x="914400" y="3200400"/>
            <a:ext cx="2057400" cy="461665"/>
          </a:xfrm>
          <a:prstGeom prst="rect">
            <a:avLst/>
          </a:prstGeom>
          <a:noFill/>
        </p:spPr>
        <p:txBody>
          <a:bodyPr wrap="square" rtlCol="0">
            <a:spAutoFit/>
          </a:bodyPr>
          <a:lstStyle/>
          <a:p>
            <a:pPr algn="ctr"/>
            <a:r>
              <a:rPr lang="en-US" sz="2400" b="1" dirty="0" smtClean="0"/>
              <a:t>Propeller Fan </a:t>
            </a:r>
            <a:endParaRPr lang="en-US" sz="2400" b="1" dirty="0"/>
          </a:p>
        </p:txBody>
      </p:sp>
      <p:sp>
        <p:nvSpPr>
          <p:cNvPr id="9" name="TextBox 8"/>
          <p:cNvSpPr txBox="1"/>
          <p:nvPr/>
        </p:nvSpPr>
        <p:spPr>
          <a:xfrm>
            <a:off x="6172200" y="3276600"/>
            <a:ext cx="2057400" cy="461665"/>
          </a:xfrm>
          <a:prstGeom prst="rect">
            <a:avLst/>
          </a:prstGeom>
          <a:noFill/>
        </p:spPr>
        <p:txBody>
          <a:bodyPr wrap="square" rtlCol="0">
            <a:spAutoFit/>
          </a:bodyPr>
          <a:lstStyle/>
          <a:p>
            <a:pPr algn="ctr"/>
            <a:r>
              <a:rPr lang="en-US" sz="2400" b="1" dirty="0" smtClean="0"/>
              <a:t>Tube-axial Fan </a:t>
            </a:r>
            <a:endParaRPr lang="en-US" sz="2400" b="1" dirty="0"/>
          </a:p>
        </p:txBody>
      </p:sp>
      <p:sp>
        <p:nvSpPr>
          <p:cNvPr id="10" name="TextBox 9"/>
          <p:cNvSpPr txBox="1"/>
          <p:nvPr/>
        </p:nvSpPr>
        <p:spPr>
          <a:xfrm>
            <a:off x="3733800" y="6172200"/>
            <a:ext cx="2057400" cy="461665"/>
          </a:xfrm>
          <a:prstGeom prst="rect">
            <a:avLst/>
          </a:prstGeom>
          <a:noFill/>
        </p:spPr>
        <p:txBody>
          <a:bodyPr wrap="square" rtlCol="0">
            <a:spAutoFit/>
          </a:bodyPr>
          <a:lstStyle/>
          <a:p>
            <a:pPr algn="ctr"/>
            <a:r>
              <a:rPr lang="en-US" sz="2400" b="1" dirty="0" smtClean="0"/>
              <a:t>Vane-axial Fan </a:t>
            </a:r>
            <a:endParaRPr lang="en-US" sz="2400" b="1" dirty="0"/>
          </a:p>
        </p:txBody>
      </p:sp>
      <p:sp>
        <p:nvSpPr>
          <p:cNvPr id="3" name="TextBox 2"/>
          <p:cNvSpPr txBox="1"/>
          <p:nvPr/>
        </p:nvSpPr>
        <p:spPr>
          <a:xfrm>
            <a:off x="6667500" y="5014369"/>
            <a:ext cx="2209800" cy="369332"/>
          </a:xfrm>
          <a:prstGeom prst="rect">
            <a:avLst/>
          </a:prstGeom>
          <a:noFill/>
        </p:spPr>
        <p:txBody>
          <a:bodyPr wrap="square" rtlCol="0">
            <a:spAutoFit/>
          </a:bodyPr>
          <a:lstStyle/>
          <a:p>
            <a:r>
              <a:rPr lang="en-US" dirty="0" smtClean="0"/>
              <a:t>70-80% efficiency</a:t>
            </a: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304800"/>
            <a:ext cx="7772400" cy="1143000"/>
          </a:xfrm>
        </p:spPr>
        <p:txBody>
          <a:bodyPr>
            <a:normAutofit/>
          </a:bodyPr>
          <a:lstStyle/>
          <a:p>
            <a:r>
              <a:rPr lang="en-IN" sz="3600" b="1" dirty="0" smtClean="0"/>
              <a:t>Features of Axial Fans</a:t>
            </a:r>
          </a:p>
        </p:txBody>
      </p:sp>
      <p:sp>
        <p:nvSpPr>
          <p:cNvPr id="12291" name="Content Placeholder 2"/>
          <p:cNvSpPr>
            <a:spLocks noGrp="1"/>
          </p:cNvSpPr>
          <p:nvPr>
            <p:ph idx="1"/>
          </p:nvPr>
        </p:nvSpPr>
        <p:spPr>
          <a:xfrm>
            <a:off x="457200" y="1600200"/>
            <a:ext cx="8362950" cy="4525963"/>
          </a:xfrm>
        </p:spPr>
        <p:txBody>
          <a:bodyPr>
            <a:normAutofit/>
          </a:bodyPr>
          <a:lstStyle/>
          <a:p>
            <a:r>
              <a:rPr lang="en-IN" sz="2800" dirty="0" smtClean="0"/>
              <a:t>Compactness</a:t>
            </a:r>
          </a:p>
          <a:p>
            <a:r>
              <a:rPr lang="en-IN" sz="2800" dirty="0" smtClean="0"/>
              <a:t>Light weight</a:t>
            </a:r>
          </a:p>
          <a:p>
            <a:r>
              <a:rPr lang="en-IN" sz="2800" dirty="0" smtClean="0"/>
              <a:t>Low cost</a:t>
            </a:r>
          </a:p>
          <a:p>
            <a:r>
              <a:rPr lang="en-IN" sz="2800" dirty="0" smtClean="0"/>
              <a:t>Direct-drive units (operating at motor speed)</a:t>
            </a:r>
          </a:p>
          <a:p>
            <a:r>
              <a:rPr lang="en-IN" sz="2800" dirty="0" smtClean="0"/>
              <a:t>Belt-drive units (flexibility in fan speed selection)</a:t>
            </a:r>
          </a:p>
          <a:p>
            <a:r>
              <a:rPr lang="en-IN" sz="2800" dirty="0" smtClean="0"/>
              <a:t>Offers better efficiencies over wider range of duties</a:t>
            </a:r>
          </a:p>
        </p:txBody>
      </p:sp>
    </p:spTree>
    <p:extLst>
      <p:ext uri="{BB962C8B-B14F-4D97-AF65-F5344CB8AC3E}">
        <p14:creationId xmlns:p14="http://schemas.microsoft.com/office/powerpoint/2010/main" val="3583729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381000"/>
            <a:ext cx="7772400" cy="1143000"/>
          </a:xfrm>
        </p:spPr>
        <p:txBody>
          <a:bodyPr>
            <a:normAutofit/>
          </a:bodyPr>
          <a:lstStyle/>
          <a:p>
            <a:r>
              <a:rPr lang="en-IN" sz="3600" b="1" dirty="0" smtClean="0"/>
              <a:t>Applications of axial fans</a:t>
            </a:r>
          </a:p>
        </p:txBody>
      </p:sp>
      <p:sp>
        <p:nvSpPr>
          <p:cNvPr id="13315" name="Content Placeholder 2"/>
          <p:cNvSpPr>
            <a:spLocks noGrp="1"/>
          </p:cNvSpPr>
          <p:nvPr>
            <p:ph idx="1"/>
          </p:nvPr>
        </p:nvSpPr>
        <p:spPr>
          <a:xfrm>
            <a:off x="457200" y="1600200"/>
            <a:ext cx="8362950" cy="4525963"/>
          </a:xfrm>
        </p:spPr>
        <p:txBody>
          <a:bodyPr>
            <a:normAutofit/>
          </a:bodyPr>
          <a:lstStyle/>
          <a:p>
            <a:pPr>
              <a:lnSpc>
                <a:spcPct val="150000"/>
              </a:lnSpc>
            </a:pPr>
            <a:r>
              <a:rPr lang="en-IN" sz="2800" dirty="0" smtClean="0"/>
              <a:t>Exhausting contaminated air or supplying fresh air</a:t>
            </a:r>
          </a:p>
          <a:p>
            <a:pPr>
              <a:lnSpc>
                <a:spcPct val="150000"/>
              </a:lnSpc>
            </a:pPr>
            <a:r>
              <a:rPr lang="en-IN" sz="2800" dirty="0" smtClean="0"/>
              <a:t>Unidirectional or reversible air-flow applications</a:t>
            </a:r>
          </a:p>
          <a:p>
            <a:pPr>
              <a:lnSpc>
                <a:spcPct val="150000"/>
              </a:lnSpc>
            </a:pPr>
            <a:r>
              <a:rPr lang="en-IN" sz="2800" dirty="0" smtClean="0"/>
              <a:t>Exhaust applications where airborne dust size is small, such as dust streams, smoke and steam</a:t>
            </a:r>
          </a:p>
        </p:txBody>
      </p:sp>
    </p:spTree>
    <p:extLst>
      <p:ext uri="{BB962C8B-B14F-4D97-AF65-F5344CB8AC3E}">
        <p14:creationId xmlns:p14="http://schemas.microsoft.com/office/powerpoint/2010/main" val="1885022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Fan Selection</a:t>
            </a:r>
            <a:endParaRPr lang="en-US" sz="3600" b="1" dirty="0"/>
          </a:p>
        </p:txBody>
      </p:sp>
      <p:sp>
        <p:nvSpPr>
          <p:cNvPr id="3" name="Content Placeholder 2"/>
          <p:cNvSpPr>
            <a:spLocks noGrp="1"/>
          </p:cNvSpPr>
          <p:nvPr>
            <p:ph idx="1"/>
          </p:nvPr>
        </p:nvSpPr>
        <p:spPr>
          <a:xfrm>
            <a:off x="457200" y="1600200"/>
            <a:ext cx="3657600" cy="4525963"/>
          </a:xfrm>
        </p:spPr>
        <p:txBody>
          <a:bodyPr/>
          <a:lstStyle/>
          <a:p>
            <a:r>
              <a:rPr lang="en-US" dirty="0" smtClean="0">
                <a:solidFill>
                  <a:srgbClr val="FF0000"/>
                </a:solidFill>
              </a:rPr>
              <a:t>Airflow</a:t>
            </a:r>
          </a:p>
          <a:p>
            <a:r>
              <a:rPr lang="en-US" dirty="0" smtClean="0">
                <a:solidFill>
                  <a:srgbClr val="FF0000"/>
                </a:solidFill>
              </a:rPr>
              <a:t>Static pressure</a:t>
            </a:r>
          </a:p>
          <a:p>
            <a:r>
              <a:rPr lang="en-US" dirty="0" smtClean="0"/>
              <a:t>Temperature</a:t>
            </a:r>
          </a:p>
          <a:p>
            <a:r>
              <a:rPr lang="en-US" dirty="0" smtClean="0"/>
              <a:t>Dust</a:t>
            </a:r>
          </a:p>
          <a:p>
            <a:r>
              <a:rPr lang="en-US" dirty="0" smtClean="0"/>
              <a:t>Moisture</a:t>
            </a:r>
          </a:p>
          <a:p>
            <a:r>
              <a:rPr lang="en-US" dirty="0" smtClean="0"/>
              <a:t>System layout </a:t>
            </a:r>
            <a:endParaRPr lang="en-US" dirty="0"/>
          </a:p>
        </p:txBody>
      </p:sp>
      <p:sp>
        <p:nvSpPr>
          <p:cNvPr id="4" name="TextBox 3"/>
          <p:cNvSpPr txBox="1"/>
          <p:nvPr/>
        </p:nvSpPr>
        <p:spPr>
          <a:xfrm>
            <a:off x="5105400" y="1600200"/>
            <a:ext cx="3581400" cy="2259080"/>
          </a:xfrm>
          <a:prstGeom prst="rect">
            <a:avLst/>
          </a:prstGeom>
          <a:noFill/>
        </p:spPr>
        <p:txBody>
          <a:bodyPr wrap="square" rtlCol="0">
            <a:spAutoFit/>
          </a:bodyPr>
          <a:lstStyle/>
          <a:p>
            <a:pPr marL="344488" indent="-344488">
              <a:spcBef>
                <a:spcPct val="20000"/>
              </a:spcBef>
              <a:buFont typeface="Arial" pitchFamily="34" charset="0"/>
              <a:buChar char="•"/>
            </a:pPr>
            <a:r>
              <a:rPr lang="en-US" sz="3200" dirty="0"/>
              <a:t>Cost</a:t>
            </a:r>
          </a:p>
          <a:p>
            <a:pPr marL="344488" indent="-344488">
              <a:spcBef>
                <a:spcPct val="20000"/>
              </a:spcBef>
              <a:buFont typeface="Arial" pitchFamily="34" charset="0"/>
              <a:buChar char="•"/>
            </a:pPr>
            <a:r>
              <a:rPr lang="en-US" sz="3200" dirty="0"/>
              <a:t>Availability</a:t>
            </a:r>
          </a:p>
          <a:p>
            <a:pPr marL="344488" indent="-344488">
              <a:spcBef>
                <a:spcPct val="20000"/>
              </a:spcBef>
              <a:buFont typeface="Arial" pitchFamily="34" charset="0"/>
              <a:buChar char="•"/>
            </a:pPr>
            <a:r>
              <a:rPr lang="en-US" sz="3200" dirty="0"/>
              <a:t>Plant personnel familiarity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Estimation of Airflow &amp; Static Pressure </a:t>
            </a:r>
            <a:endParaRPr lang="en-US" sz="3200" b="1" dirty="0"/>
          </a:p>
        </p:txBody>
      </p:sp>
      <p:sp>
        <p:nvSpPr>
          <p:cNvPr id="3" name="Content Placeholder 2"/>
          <p:cNvSpPr>
            <a:spLocks noGrp="1"/>
          </p:cNvSpPr>
          <p:nvPr>
            <p:ph idx="1"/>
          </p:nvPr>
        </p:nvSpPr>
        <p:spPr>
          <a:xfrm>
            <a:off x="457200" y="1676400"/>
            <a:ext cx="3200400" cy="4525963"/>
          </a:xfrm>
        </p:spPr>
        <p:txBody>
          <a:bodyPr/>
          <a:lstStyle/>
          <a:p>
            <a:r>
              <a:rPr lang="en-US" dirty="0">
                <a:solidFill>
                  <a:srgbClr val="0070C0"/>
                </a:solidFill>
              </a:rPr>
              <a:t>Airflow </a:t>
            </a:r>
            <a:r>
              <a:rPr lang="en-US" dirty="0" smtClean="0"/>
              <a:t>estimated </a:t>
            </a:r>
            <a:r>
              <a:rPr lang="en-US" dirty="0"/>
              <a:t>based on </a:t>
            </a:r>
            <a:r>
              <a:rPr lang="en-US" dirty="0" smtClean="0"/>
              <a:t>user requirements</a:t>
            </a:r>
          </a:p>
        </p:txBody>
      </p:sp>
      <p:sp>
        <p:nvSpPr>
          <p:cNvPr id="4" name="Rectangle 3"/>
          <p:cNvSpPr/>
          <p:nvPr/>
        </p:nvSpPr>
        <p:spPr>
          <a:xfrm>
            <a:off x="4114800" y="1676400"/>
            <a:ext cx="4727575" cy="4044184"/>
          </a:xfrm>
          <a:prstGeom prst="rect">
            <a:avLst/>
          </a:prstGeom>
        </p:spPr>
        <p:txBody>
          <a:bodyPr wrap="square">
            <a:spAutoFit/>
          </a:bodyPr>
          <a:lstStyle/>
          <a:p>
            <a:pPr marL="342900" lvl="0" indent="-342900">
              <a:spcBef>
                <a:spcPct val="20000"/>
              </a:spcBef>
              <a:buFont typeface="Arial" pitchFamily="34" charset="0"/>
              <a:buChar char="•"/>
            </a:pPr>
            <a:r>
              <a:rPr lang="en-US" sz="3200" dirty="0">
                <a:solidFill>
                  <a:srgbClr val="0070C0"/>
                </a:solidFill>
              </a:rPr>
              <a:t>Static pressure </a:t>
            </a:r>
            <a:endParaRPr lang="en-US" sz="3200" dirty="0" smtClean="0">
              <a:solidFill>
                <a:srgbClr val="0070C0"/>
              </a:solidFill>
            </a:endParaRPr>
          </a:p>
          <a:p>
            <a:pPr marL="342900" lvl="0" indent="-342900">
              <a:spcBef>
                <a:spcPct val="20000"/>
              </a:spcBef>
              <a:buFont typeface="Arial" pitchFamily="34" charset="0"/>
              <a:buChar char="•"/>
            </a:pPr>
            <a:r>
              <a:rPr lang="en-US" sz="3200" dirty="0" smtClean="0">
                <a:solidFill>
                  <a:prstClr val="black"/>
                </a:solidFill>
              </a:rPr>
              <a:t>estimated </a:t>
            </a:r>
            <a:r>
              <a:rPr lang="en-US" sz="3200" dirty="0">
                <a:solidFill>
                  <a:prstClr val="black"/>
                </a:solidFill>
              </a:rPr>
              <a:t>based on pressure drops in various </a:t>
            </a:r>
            <a:r>
              <a:rPr lang="en-US" sz="3200" dirty="0" smtClean="0">
                <a:solidFill>
                  <a:prstClr val="black"/>
                </a:solidFill>
              </a:rPr>
              <a:t>components: </a:t>
            </a:r>
          </a:p>
          <a:p>
            <a:pPr marL="342900" lvl="0" indent="-342900">
              <a:spcBef>
                <a:spcPct val="20000"/>
              </a:spcBef>
            </a:pPr>
            <a:r>
              <a:rPr lang="en-US" sz="3200" dirty="0" smtClean="0">
                <a:solidFill>
                  <a:prstClr val="black"/>
                </a:solidFill>
              </a:rPr>
              <a:t>    </a:t>
            </a:r>
            <a:r>
              <a:rPr lang="en-US" sz="2800" dirty="0" smtClean="0">
                <a:solidFill>
                  <a:prstClr val="black"/>
                </a:solidFill>
              </a:rPr>
              <a:t>Pipe </a:t>
            </a:r>
            <a:r>
              <a:rPr lang="en-US" sz="2800" dirty="0">
                <a:solidFill>
                  <a:prstClr val="black"/>
                </a:solidFill>
              </a:rPr>
              <a:t>size, length, bends, filter, equipment (e.g. waste heat recovery devise), etc. in the air flow path. </a:t>
            </a:r>
            <a:endParaRPr lang="en-US" sz="3200" dirty="0">
              <a:solidFill>
                <a:prstClr val="black"/>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smtClean="0"/>
              <a:t>Static, Velocity and Total Pressures</a:t>
            </a:r>
            <a:endParaRPr lang="en-US" sz="3200" b="1" dirty="0"/>
          </a:p>
        </p:txBody>
      </p:sp>
      <p:sp>
        <p:nvSpPr>
          <p:cNvPr id="3" name="Content Placeholder 2"/>
          <p:cNvSpPr>
            <a:spLocks noGrp="1"/>
          </p:cNvSpPr>
          <p:nvPr>
            <p:ph idx="1"/>
          </p:nvPr>
        </p:nvSpPr>
        <p:spPr>
          <a:xfrm>
            <a:off x="457200" y="1219200"/>
            <a:ext cx="8229600" cy="3962400"/>
          </a:xfrm>
        </p:spPr>
        <p:txBody>
          <a:bodyPr>
            <a:noAutofit/>
          </a:bodyPr>
          <a:lstStyle/>
          <a:p>
            <a:pPr>
              <a:buNone/>
            </a:pPr>
            <a:r>
              <a:rPr lang="en-US" sz="2400" b="1" i="1" dirty="0"/>
              <a:t>Static Pressure</a:t>
            </a:r>
            <a:endParaRPr lang="en-US" sz="2400" dirty="0"/>
          </a:p>
          <a:p>
            <a:pPr>
              <a:buNone/>
            </a:pPr>
            <a:r>
              <a:rPr lang="en-US" sz="2400" dirty="0"/>
              <a:t>Static pressure is the </a:t>
            </a:r>
            <a:r>
              <a:rPr lang="en-US" sz="2400" dirty="0" smtClean="0"/>
              <a:t>pressure exerted </a:t>
            </a:r>
            <a:r>
              <a:rPr lang="en-US" sz="2400" dirty="0"/>
              <a:t>on the duct walls. </a:t>
            </a:r>
          </a:p>
          <a:p>
            <a:pPr>
              <a:buNone/>
            </a:pPr>
            <a:r>
              <a:rPr lang="en-US" sz="2400" b="1" i="1" dirty="0"/>
              <a:t> </a:t>
            </a:r>
            <a:endParaRPr lang="en-US" sz="2400" dirty="0"/>
          </a:p>
          <a:p>
            <a:pPr>
              <a:buNone/>
            </a:pPr>
            <a:r>
              <a:rPr lang="en-US" sz="2400" b="1" i="1" dirty="0" smtClean="0"/>
              <a:t>Velocity Pressure</a:t>
            </a:r>
            <a:endParaRPr lang="en-US" sz="2400" dirty="0" smtClean="0"/>
          </a:p>
          <a:p>
            <a:pPr marL="0" indent="0">
              <a:buNone/>
            </a:pPr>
            <a:r>
              <a:rPr lang="en-US" sz="2400" dirty="0" smtClean="0"/>
              <a:t>Velocity pressure is the kinetic energy of a unit of air flow in an air stream. It is also called as dynamic pressure. The velocity pressure depends upon both air velocity and density.</a:t>
            </a:r>
          </a:p>
          <a:p>
            <a:pPr marL="0" indent="0">
              <a:buNone/>
            </a:pPr>
            <a:endParaRPr lang="en-US" sz="2400" b="1" i="1" dirty="0"/>
          </a:p>
          <a:p>
            <a:pPr marL="0" indent="0">
              <a:buNone/>
            </a:pPr>
            <a:r>
              <a:rPr lang="en-US" sz="2400" b="1" i="1" dirty="0" smtClean="0"/>
              <a:t>Total </a:t>
            </a:r>
            <a:r>
              <a:rPr lang="en-US" sz="2400" b="1" i="1" dirty="0"/>
              <a:t>Pressure</a:t>
            </a:r>
            <a:endParaRPr lang="en-US" sz="2400" dirty="0"/>
          </a:p>
          <a:p>
            <a:pPr marL="0" indent="0">
              <a:buNone/>
            </a:pPr>
            <a:r>
              <a:rPr lang="en-US" sz="2400" dirty="0"/>
              <a:t>Total pressure consists of sum of pressure the moving air exerts in the direction of flow (velocity pressure) and the pressure air exerts perpendicular to the air flow in the duct (static pressure).  </a:t>
            </a:r>
            <a:endParaRPr lang="en-US" sz="2000" dirty="0"/>
          </a:p>
          <a:p>
            <a:pPr>
              <a:buNone/>
            </a:pP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385" name="Picture 1" descr="C:\Users\SURYANARAYANAN\AppData\Local\Temp\SolidDocuments\SolidCapture\SolidCaptureImage2353248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826957"/>
            <a:ext cx="5051481" cy="1920615"/>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C:\Users\SURYANARAYANAN\AppData\Local\Temp\SolidDocuments\SolidCapture\SolidCaptureImage235702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429000"/>
            <a:ext cx="3857625"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661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7409" name="Picture 1" descr="C:\Users\SURYANARAYANAN\AppData\Local\Temp\SolidDocuments\SolidCapture\SolidCaptureImage2366943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10606"/>
            <a:ext cx="3952802" cy="2615535"/>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C:\Users\SURYANARAYANAN\AppData\Local\Temp\SolidDocuments\SolidCapture\SolidCaptureImage237241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1805" y="2074314"/>
            <a:ext cx="3981450" cy="2634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591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2800" b="1" dirty="0" smtClean="0"/>
              <a:t>Relationship between </a:t>
            </a:r>
            <a:br>
              <a:rPr lang="en-US" sz="2800" b="1" dirty="0" smtClean="0"/>
            </a:br>
            <a:r>
              <a:rPr lang="en-US" sz="2800" b="1" dirty="0" smtClean="0"/>
              <a:t>Velocity, total and Static Pressures</a:t>
            </a:r>
            <a:endParaRPr lang="en-US" sz="2800" b="1" dirty="0"/>
          </a:p>
        </p:txBody>
      </p:sp>
      <p:sp>
        <p:nvSpPr>
          <p:cNvPr id="3" name="Content Placeholder 2"/>
          <p:cNvSpPr>
            <a:spLocks noGrp="1"/>
          </p:cNvSpPr>
          <p:nvPr>
            <p:ph idx="1"/>
          </p:nvPr>
        </p:nvSpPr>
        <p:spPr>
          <a:xfrm>
            <a:off x="511629" y="1447800"/>
            <a:ext cx="3581400" cy="3505200"/>
          </a:xfrm>
        </p:spPr>
        <p:txBody>
          <a:bodyPr>
            <a:noAutofit/>
          </a:bodyPr>
          <a:lstStyle/>
          <a:p>
            <a:pPr>
              <a:buNone/>
            </a:pPr>
            <a:r>
              <a:rPr lang="en-US" sz="2400" b="1" dirty="0"/>
              <a:t>P</a:t>
            </a:r>
            <a:r>
              <a:rPr lang="en-US" sz="2400" b="1" baseline="-25000" dirty="0"/>
              <a:t>V</a:t>
            </a:r>
            <a:r>
              <a:rPr lang="en-US" sz="2400" b="1" dirty="0"/>
              <a:t> = P</a:t>
            </a:r>
            <a:r>
              <a:rPr lang="en-US" sz="2400" b="1" baseline="-25000" dirty="0"/>
              <a:t>T</a:t>
            </a:r>
            <a:r>
              <a:rPr lang="en-US" sz="2400" b="1" dirty="0"/>
              <a:t> - P</a:t>
            </a:r>
            <a:r>
              <a:rPr lang="en-US" sz="2400" b="1" baseline="-25000" dirty="0"/>
              <a:t>S</a:t>
            </a:r>
            <a:endParaRPr lang="en-US" sz="2400" dirty="0"/>
          </a:p>
          <a:p>
            <a:pPr>
              <a:buNone/>
            </a:pPr>
            <a:r>
              <a:rPr lang="en-US" sz="2400" dirty="0"/>
              <a:t> </a:t>
            </a:r>
            <a:r>
              <a:rPr lang="en-US" sz="2400" dirty="0" smtClean="0"/>
              <a:t>Where</a:t>
            </a:r>
            <a:r>
              <a:rPr lang="en-US" sz="2400" dirty="0"/>
              <a:t>, </a:t>
            </a:r>
          </a:p>
          <a:p>
            <a:pPr>
              <a:buNone/>
            </a:pPr>
            <a:r>
              <a:rPr lang="en-US" sz="2400" dirty="0"/>
              <a:t>P</a:t>
            </a:r>
            <a:r>
              <a:rPr lang="en-US" sz="2400" baseline="-25000" dirty="0"/>
              <a:t>V</a:t>
            </a:r>
            <a:r>
              <a:rPr lang="en-US" sz="2400" dirty="0"/>
              <a:t> = Velocity Pressure</a:t>
            </a:r>
          </a:p>
          <a:p>
            <a:pPr>
              <a:buNone/>
            </a:pPr>
            <a:r>
              <a:rPr lang="en-US" sz="2400" dirty="0"/>
              <a:t>P</a:t>
            </a:r>
            <a:r>
              <a:rPr lang="en-US" sz="2400" baseline="-25000" dirty="0"/>
              <a:t>T</a:t>
            </a:r>
            <a:r>
              <a:rPr lang="en-US" sz="2400" dirty="0"/>
              <a:t> = Total Pressure</a:t>
            </a:r>
          </a:p>
          <a:p>
            <a:pPr>
              <a:buNone/>
            </a:pPr>
            <a:r>
              <a:rPr lang="en-US" sz="2400" dirty="0"/>
              <a:t>P</a:t>
            </a:r>
            <a:r>
              <a:rPr lang="en-US" sz="2400" baseline="-25000" dirty="0"/>
              <a:t>S</a:t>
            </a:r>
            <a:r>
              <a:rPr lang="en-US" sz="2400" dirty="0"/>
              <a:t> = Static Pressure</a:t>
            </a:r>
          </a:p>
          <a:p>
            <a:pPr>
              <a:buNone/>
            </a:pPr>
            <a:r>
              <a:rPr lang="en-US" sz="2400" dirty="0"/>
              <a:t> </a:t>
            </a:r>
            <a:endParaRPr lang="en-US" sz="2400" dirty="0" smtClean="0"/>
          </a:p>
          <a:p>
            <a:pPr marL="0" indent="0">
              <a:buNone/>
            </a:pPr>
            <a:r>
              <a:rPr lang="en-US" sz="2000" dirty="0" smtClean="0"/>
              <a:t>If </a:t>
            </a:r>
            <a:r>
              <a:rPr lang="en-US" sz="2000" dirty="0"/>
              <a:t>velocity pressure is measured, velocity can be calculated and air flow can be determined</a:t>
            </a:r>
            <a:r>
              <a:rPr lang="en-US" sz="2000" dirty="0" smtClean="0"/>
              <a:t>.</a:t>
            </a:r>
            <a:endParaRPr lang="en-US" sz="20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1447800"/>
            <a:ext cx="472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Efficiency</a:t>
            </a:r>
            <a:endParaRPr lang="en-US" dirty="0"/>
          </a:p>
        </p:txBody>
      </p:sp>
      <p:sp>
        <p:nvSpPr>
          <p:cNvPr id="3" name="Content Placeholder 2"/>
          <p:cNvSpPr>
            <a:spLocks noGrp="1"/>
          </p:cNvSpPr>
          <p:nvPr>
            <p:ph idx="1"/>
          </p:nvPr>
        </p:nvSpPr>
        <p:spPr/>
        <p:txBody>
          <a:bodyPr>
            <a:normAutofit/>
          </a:bodyPr>
          <a:lstStyle/>
          <a:p>
            <a:r>
              <a:rPr lang="en-US" dirty="0"/>
              <a:t>Static efficiency</a:t>
            </a:r>
          </a:p>
          <a:p>
            <a:pPr lvl="1"/>
            <a:r>
              <a:rPr lang="en-US" dirty="0"/>
              <a:t>Static efficiency </a:t>
            </a:r>
            <a:r>
              <a:rPr lang="en-US" dirty="0" smtClean="0"/>
              <a:t>considers </a:t>
            </a:r>
            <a:r>
              <a:rPr lang="en-US" dirty="0"/>
              <a:t>only the flow delivered against the static pressure. </a:t>
            </a:r>
          </a:p>
          <a:p>
            <a:pPr lvl="1"/>
            <a:r>
              <a:rPr lang="en-US" dirty="0" smtClean="0"/>
              <a:t>e.g</a:t>
            </a:r>
            <a:r>
              <a:rPr lang="en-US" dirty="0"/>
              <a:t>., the larger the diameter of fan selected, lower will be the velocity pressure with consequently lower wasted power, and higher fan static efficiency</a:t>
            </a:r>
            <a:r>
              <a:rPr lang="en-US" dirty="0" smtClean="0"/>
              <a:t>.</a:t>
            </a:r>
          </a:p>
          <a:p>
            <a:pPr lvl="1"/>
            <a:endParaRPr lang="en-US" dirty="0"/>
          </a:p>
          <a:p>
            <a:pPr>
              <a:buNone/>
            </a:pPr>
            <a:r>
              <a:rPr lang="en-US" dirty="0" smtClean="0"/>
              <a:t> </a:t>
            </a:r>
          </a:p>
          <a:p>
            <a:pPr>
              <a:buNone/>
            </a:pPr>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Centrifugal Fan Applications</a:t>
            </a:r>
            <a:endParaRPr lang="en-US" sz="3600" b="1" dirty="0"/>
          </a:p>
        </p:txBody>
      </p:sp>
      <p:sp>
        <p:nvSpPr>
          <p:cNvPr id="3" name="Content Placeholder 2"/>
          <p:cNvSpPr>
            <a:spLocks noGrp="1"/>
          </p:cNvSpPr>
          <p:nvPr>
            <p:ph idx="1"/>
          </p:nvPr>
        </p:nvSpPr>
        <p:spPr/>
        <p:txBody>
          <a:bodyPr/>
          <a:lstStyle/>
          <a:p>
            <a:r>
              <a:rPr lang="en-US" dirty="0"/>
              <a:t>Supplying combustion air</a:t>
            </a:r>
          </a:p>
          <a:p>
            <a:r>
              <a:rPr lang="en-US" dirty="0"/>
              <a:t>Discharging flue gases </a:t>
            </a:r>
          </a:p>
          <a:p>
            <a:r>
              <a:rPr lang="en-US" dirty="0" smtClean="0"/>
              <a:t>Transporting </a:t>
            </a:r>
            <a:r>
              <a:rPr lang="en-US" dirty="0"/>
              <a:t>materials</a:t>
            </a:r>
          </a:p>
          <a:p>
            <a:r>
              <a:rPr lang="en-US" dirty="0" smtClean="0"/>
              <a:t>Ventilating buildings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688" y="609600"/>
            <a:ext cx="77327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458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Calculation of Velocity and Flow rate</a:t>
            </a:r>
            <a:endParaRPr lang="en-US" sz="3600" b="1" dirty="0"/>
          </a:p>
        </p:txBody>
      </p:sp>
      <p:sp>
        <p:nvSpPr>
          <p:cNvPr id="3" name="Content Placeholder 2"/>
          <p:cNvSpPr>
            <a:spLocks noGrp="1"/>
          </p:cNvSpPr>
          <p:nvPr>
            <p:ph idx="1"/>
          </p:nvPr>
        </p:nvSpPr>
        <p:spPr>
          <a:xfrm>
            <a:off x="457200" y="1600201"/>
            <a:ext cx="8229600" cy="2362200"/>
          </a:xfrm>
        </p:spPr>
        <p:txBody>
          <a:bodyPr/>
          <a:lstStyle/>
          <a:p>
            <a:pPr>
              <a:buNone/>
            </a:pPr>
            <a:r>
              <a:rPr lang="en-US" sz="2400" dirty="0"/>
              <a:t>Average velocity = </a:t>
            </a:r>
            <a:r>
              <a:rPr lang="en-US" sz="2400" u="sng" dirty="0"/>
              <a:t>V</a:t>
            </a:r>
            <a:r>
              <a:rPr lang="en-US" sz="2400" u="sng" baseline="-25000" dirty="0"/>
              <a:t>1</a:t>
            </a:r>
            <a:r>
              <a:rPr lang="en-US" sz="2400" u="sng" dirty="0"/>
              <a:t> + V</a:t>
            </a:r>
            <a:r>
              <a:rPr lang="en-US" sz="2400" u="sng" baseline="-25000" dirty="0"/>
              <a:t>2</a:t>
            </a:r>
            <a:r>
              <a:rPr lang="en-US" sz="2400" u="sng" dirty="0"/>
              <a:t>+…V</a:t>
            </a:r>
            <a:r>
              <a:rPr lang="en-US" sz="2400" u="sng" baseline="-25000" dirty="0"/>
              <a:t>N </a:t>
            </a:r>
            <a:endParaRPr lang="en-US" sz="2400" dirty="0"/>
          </a:p>
          <a:p>
            <a:pPr>
              <a:buNone/>
            </a:pPr>
            <a:r>
              <a:rPr lang="en-US" sz="2400" b="1" i="1" dirty="0"/>
              <a:t>                              </a:t>
            </a:r>
            <a:r>
              <a:rPr lang="en-US" sz="2400" b="1" dirty="0"/>
              <a:t> </a:t>
            </a:r>
            <a:r>
              <a:rPr lang="en-US" sz="2400" b="1" dirty="0" smtClean="0"/>
              <a:t>   </a:t>
            </a:r>
            <a:r>
              <a:rPr lang="en-US" sz="2400" dirty="0" smtClean="0"/>
              <a:t>Total </a:t>
            </a:r>
            <a:r>
              <a:rPr lang="en-US" sz="2400" dirty="0"/>
              <a:t>number of traverse points</a:t>
            </a:r>
          </a:p>
          <a:p>
            <a:pPr>
              <a:buNone/>
            </a:pPr>
            <a:r>
              <a:rPr lang="en-US" sz="2400" b="1" dirty="0"/>
              <a:t> </a:t>
            </a:r>
            <a:r>
              <a:rPr lang="en-US" sz="2000" dirty="0" smtClean="0"/>
              <a:t>Where </a:t>
            </a:r>
            <a:r>
              <a:rPr lang="en-US" sz="2000" dirty="0"/>
              <a:t>V</a:t>
            </a:r>
            <a:r>
              <a:rPr lang="en-US" sz="2000" baseline="-25000" dirty="0"/>
              <a:t>N</a:t>
            </a:r>
            <a:r>
              <a:rPr lang="en-US" sz="2000" dirty="0"/>
              <a:t> is the velocity at the Nth traverse </a:t>
            </a:r>
            <a:r>
              <a:rPr lang="en-US" sz="2000" dirty="0" smtClean="0"/>
              <a:t>point</a:t>
            </a:r>
          </a:p>
          <a:p>
            <a:pPr>
              <a:buNone/>
            </a:pPr>
            <a:endParaRPr lang="en-US" sz="2400" dirty="0"/>
          </a:p>
          <a:p>
            <a:pPr>
              <a:buNone/>
            </a:pPr>
            <a:r>
              <a:rPr lang="en-US" sz="2400" dirty="0"/>
              <a:t>Airflow (Q), m</a:t>
            </a:r>
            <a:r>
              <a:rPr lang="en-US" sz="2400" baseline="30000" dirty="0"/>
              <a:t>3</a:t>
            </a:r>
            <a:r>
              <a:rPr lang="en-US" sz="2400" dirty="0"/>
              <a:t>/s = Average velocity, V (m/s) x Fan duct area (m</a:t>
            </a:r>
            <a:r>
              <a:rPr lang="en-US" sz="2400" baseline="30000" dirty="0"/>
              <a:t>2</a:t>
            </a:r>
            <a:r>
              <a:rPr lang="en-US" sz="2400" dirty="0"/>
              <a:t>)</a:t>
            </a:r>
          </a:p>
          <a:p>
            <a:pPr>
              <a:buNone/>
            </a:pPr>
            <a:endParaRPr lang="en-US" sz="2400" dirty="0"/>
          </a:p>
          <a:p>
            <a:pPr>
              <a:buNone/>
            </a:pPr>
            <a:endParaRPr lang="en-US" dirty="0"/>
          </a:p>
        </p:txBody>
      </p:sp>
      <p:sp>
        <p:nvSpPr>
          <p:cNvPr id="4" name="TextBox 3"/>
          <p:cNvSpPr txBox="1"/>
          <p:nvPr/>
        </p:nvSpPr>
        <p:spPr>
          <a:xfrm>
            <a:off x="533400" y="4572000"/>
            <a:ext cx="8077200" cy="461665"/>
          </a:xfrm>
          <a:prstGeom prst="rect">
            <a:avLst/>
          </a:prstGeom>
          <a:noFill/>
        </p:spPr>
        <p:txBody>
          <a:bodyPr wrap="square" rtlCol="0">
            <a:spAutoFit/>
          </a:bodyPr>
          <a:lstStyle/>
          <a:p>
            <a:r>
              <a:rPr lang="en-US" sz="2400" dirty="0" smtClean="0"/>
              <a:t>Measure flow at various operating conditions and not one flow</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Traverse points</a:t>
            </a:r>
            <a:endParaRPr lang="en-US" sz="3600" b="1" dirty="0"/>
          </a:p>
        </p:txBody>
      </p:sp>
      <p:pic>
        <p:nvPicPr>
          <p:cNvPr id="15364" name="Picture 4" descr="http://www.cleanair.com/EPAMethods/images_methods/m-01_files/m-01-Fig-1-3.png"/>
          <p:cNvPicPr>
            <a:picLocks noChangeAspect="1" noChangeArrowheads="1"/>
          </p:cNvPicPr>
          <p:nvPr/>
        </p:nvPicPr>
        <p:blipFill>
          <a:blip r:embed="rId2" cstate="print"/>
          <a:srcRect/>
          <a:stretch>
            <a:fillRect/>
          </a:stretch>
        </p:blipFill>
        <p:spPr bwMode="auto">
          <a:xfrm>
            <a:off x="533400" y="1371600"/>
            <a:ext cx="7940673" cy="494289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Fan Shaft Power</a:t>
            </a:r>
            <a:endParaRPr lang="en-US" sz="3600" b="1" dirty="0"/>
          </a:p>
        </p:txBody>
      </p:sp>
      <p:sp>
        <p:nvSpPr>
          <p:cNvPr id="3" name="Content Placeholder 2"/>
          <p:cNvSpPr>
            <a:spLocks noGrp="1"/>
          </p:cNvSpPr>
          <p:nvPr>
            <p:ph idx="1"/>
          </p:nvPr>
        </p:nvSpPr>
        <p:spPr/>
        <p:txBody>
          <a:bodyPr>
            <a:normAutofit/>
          </a:bodyPr>
          <a:lstStyle/>
          <a:p>
            <a:pPr>
              <a:buNone/>
            </a:pPr>
            <a:r>
              <a:rPr lang="en-US" dirty="0"/>
              <a:t>Fan Shaft </a:t>
            </a:r>
            <a:r>
              <a:rPr lang="en-US" dirty="0" smtClean="0"/>
              <a:t>Power, kW </a:t>
            </a:r>
            <a:r>
              <a:rPr lang="en-US" dirty="0"/>
              <a:t>or </a:t>
            </a:r>
            <a:endParaRPr lang="en-US" dirty="0" smtClean="0"/>
          </a:p>
          <a:p>
            <a:pPr>
              <a:buNone/>
            </a:pPr>
            <a:r>
              <a:rPr lang="en-US" dirty="0" smtClean="0"/>
              <a:t>Fan </a:t>
            </a:r>
            <a:r>
              <a:rPr lang="en-US" dirty="0"/>
              <a:t>Break Horse Power (BHP) </a:t>
            </a:r>
          </a:p>
          <a:p>
            <a:pPr>
              <a:buNone/>
            </a:pPr>
            <a:r>
              <a:rPr lang="en-US" sz="2800" dirty="0" smtClean="0"/>
              <a:t> </a:t>
            </a:r>
            <a:r>
              <a:rPr lang="en-US" dirty="0" smtClean="0"/>
              <a:t>= Fan </a:t>
            </a:r>
            <a:r>
              <a:rPr lang="en-US" dirty="0"/>
              <a:t>motor power, kW x Motor </a:t>
            </a:r>
            <a:r>
              <a:rPr lang="en-US" dirty="0" smtClean="0"/>
              <a:t>Efficiency</a:t>
            </a:r>
            <a:r>
              <a:rPr lang="en-US" dirty="0"/>
              <a:t>, </a:t>
            </a:r>
            <a:r>
              <a:rPr lang="en-US" dirty="0">
                <a:sym typeface="Symbol"/>
              </a:rPr>
              <a:t></a:t>
            </a:r>
            <a:r>
              <a:rPr lang="en-US" baseline="-25000" dirty="0"/>
              <a:t>m</a:t>
            </a:r>
            <a:endParaRPr lang="en-US" dirty="0"/>
          </a:p>
          <a:p>
            <a:endParaRPr lang="en-US" sz="3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90600"/>
            <a:ext cx="8610600"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7562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Fan Efficiency-Total &amp; Static</a:t>
            </a:r>
            <a:endParaRPr lang="en-US" sz="3600" b="1" dirty="0"/>
          </a:p>
        </p:txBody>
      </p:sp>
      <p:sp>
        <p:nvSpPr>
          <p:cNvPr id="3" name="Content Placeholder 2"/>
          <p:cNvSpPr>
            <a:spLocks noGrp="1"/>
          </p:cNvSpPr>
          <p:nvPr>
            <p:ph idx="1"/>
          </p:nvPr>
        </p:nvSpPr>
        <p:spPr>
          <a:xfrm>
            <a:off x="457200" y="1600200"/>
            <a:ext cx="8458200" cy="4525963"/>
          </a:xfrm>
        </p:spPr>
        <p:txBody>
          <a:bodyPr>
            <a:normAutofit/>
          </a:bodyPr>
          <a:lstStyle/>
          <a:p>
            <a:pPr>
              <a:buNone/>
            </a:pPr>
            <a:r>
              <a:rPr lang="en-US" sz="2000" b="1" dirty="0"/>
              <a:t>Fan Static Efficiency </a:t>
            </a:r>
            <a:r>
              <a:rPr lang="en-US" sz="2000" b="1" dirty="0">
                <a:sym typeface="Symbol"/>
              </a:rPr>
              <a:t></a:t>
            </a:r>
            <a:r>
              <a:rPr lang="en-US" sz="2000" b="1" baseline="-25000" dirty="0"/>
              <a:t>static</a:t>
            </a:r>
            <a:r>
              <a:rPr lang="en-US" sz="2000" b="1" dirty="0"/>
              <a:t>, %</a:t>
            </a:r>
            <a:r>
              <a:rPr lang="en-US" sz="2000" b="1" i="1" dirty="0"/>
              <a:t> = </a:t>
            </a:r>
            <a:r>
              <a:rPr lang="en-US" sz="2000" b="1" u="sng" dirty="0"/>
              <a:t>Airflow in m</a:t>
            </a:r>
            <a:r>
              <a:rPr lang="en-US" sz="2000" b="1" u="sng" baseline="30000" dirty="0"/>
              <a:t>3</a:t>
            </a:r>
            <a:r>
              <a:rPr lang="en-US" sz="2000" b="1" u="sng" dirty="0"/>
              <a:t>/s x </a:t>
            </a:r>
            <a:r>
              <a:rPr lang="en-US" sz="2000" b="1" u="sng" dirty="0">
                <a:sym typeface="Symbol"/>
              </a:rPr>
              <a:t></a:t>
            </a:r>
            <a:r>
              <a:rPr lang="en-US" sz="2000" b="1" u="sng" dirty="0"/>
              <a:t>P (Static Pressure) in </a:t>
            </a:r>
            <a:r>
              <a:rPr lang="en-US" sz="2000" b="1" u="sng" dirty="0" err="1"/>
              <a:t>mmWC</a:t>
            </a:r>
            <a:endParaRPr lang="en-US" sz="2000" dirty="0"/>
          </a:p>
          <a:p>
            <a:pPr>
              <a:buNone/>
            </a:pPr>
            <a:r>
              <a:rPr lang="en-US" sz="2000" b="1" dirty="0"/>
              <a:t>			           102 x Fan Shaft Power in kW</a:t>
            </a:r>
            <a:endParaRPr lang="en-US" sz="2000" dirty="0"/>
          </a:p>
          <a:p>
            <a:pPr>
              <a:buNone/>
            </a:pPr>
            <a:r>
              <a:rPr lang="en-US" sz="2000" b="1" i="1" dirty="0"/>
              <a:t> </a:t>
            </a:r>
            <a:endParaRPr lang="en-US" sz="2000" dirty="0"/>
          </a:p>
          <a:p>
            <a:pPr>
              <a:buNone/>
            </a:pPr>
            <a:r>
              <a:rPr lang="en-US" sz="2000" b="1" dirty="0">
                <a:sym typeface="Symbol"/>
              </a:rPr>
              <a:t></a:t>
            </a:r>
            <a:r>
              <a:rPr lang="en-US" sz="2000" b="1" dirty="0"/>
              <a:t>P (Static Pressure) = Discharge Static Pressure – Suction Static Pressure </a:t>
            </a:r>
            <a:endParaRPr lang="en-US" sz="2000" b="1" dirty="0" smtClean="0"/>
          </a:p>
          <a:p>
            <a:pPr>
              <a:buNone/>
            </a:pPr>
            <a:endParaRPr lang="en-US" sz="2000" b="1" dirty="0"/>
          </a:p>
          <a:p>
            <a:pPr>
              <a:buNone/>
            </a:pPr>
            <a:endParaRPr lang="en-US" sz="2000" dirty="0"/>
          </a:p>
          <a:p>
            <a:pPr>
              <a:buNone/>
            </a:pPr>
            <a:r>
              <a:rPr lang="en-US" sz="2000" b="1" dirty="0"/>
              <a:t> </a:t>
            </a:r>
            <a:endParaRPr lang="en-US" sz="2000" dirty="0"/>
          </a:p>
          <a:p>
            <a:pPr>
              <a:buNone/>
            </a:pPr>
            <a:endParaRPr lang="en-US" sz="2000" b="1"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1" descr="C:\Users\admin\AppData\Local\Temp\SolidDocuments\SolidCapture\SolidCaptureImage12069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8425" y="314325"/>
            <a:ext cx="5819775" cy="6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1"/>
          <p:cNvSpPr txBox="1">
            <a:spLocks noChangeArrowheads="1"/>
          </p:cNvSpPr>
          <p:nvPr/>
        </p:nvSpPr>
        <p:spPr bwMode="auto">
          <a:xfrm>
            <a:off x="457200" y="2514600"/>
            <a:ext cx="1831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a:t>Fan</a:t>
            </a:r>
          </a:p>
          <a:p>
            <a:pPr eaLnBrk="1" hangingPunct="1"/>
            <a:r>
              <a:rPr lang="en-US"/>
              <a:t>Performance </a:t>
            </a:r>
          </a:p>
          <a:p>
            <a:pPr eaLnBrk="1" hangingPunct="1"/>
            <a:r>
              <a:rPr lang="en-US"/>
              <a:t>Curves</a:t>
            </a:r>
          </a:p>
        </p:txBody>
      </p:sp>
    </p:spTree>
    <p:extLst>
      <p:ext uri="{BB962C8B-B14F-4D97-AF65-F5344CB8AC3E}">
        <p14:creationId xmlns:p14="http://schemas.microsoft.com/office/powerpoint/2010/main" val="1604105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t>Fan System Curve</a:t>
            </a:r>
            <a:endParaRPr lang="en-US" sz="3600" b="1" dirty="0"/>
          </a:p>
        </p:txBody>
      </p:sp>
      <p:pic>
        <p:nvPicPr>
          <p:cNvPr id="4" name="Picture 3"/>
          <p:cNvPicPr/>
          <p:nvPr/>
        </p:nvPicPr>
        <p:blipFill>
          <a:blip r:embed="rId2" cstate="print">
            <a:grayscl/>
          </a:blip>
          <a:stretch>
            <a:fillRect/>
          </a:stretch>
        </p:blipFill>
        <p:spPr>
          <a:xfrm>
            <a:off x="3886200" y="1828800"/>
            <a:ext cx="5257800" cy="3080657"/>
          </a:xfrm>
          <a:prstGeom prst="rect">
            <a:avLst/>
          </a:prstGeom>
        </p:spPr>
      </p:pic>
      <p:sp>
        <p:nvSpPr>
          <p:cNvPr id="3" name="Rectangle 2"/>
          <p:cNvSpPr/>
          <p:nvPr/>
        </p:nvSpPr>
        <p:spPr>
          <a:xfrm>
            <a:off x="381000" y="1447800"/>
            <a:ext cx="3505200" cy="4524315"/>
          </a:xfrm>
          <a:prstGeom prst="rect">
            <a:avLst/>
          </a:prstGeom>
        </p:spPr>
        <p:txBody>
          <a:bodyPr wrap="square">
            <a:spAutoFit/>
          </a:bodyPr>
          <a:lstStyle/>
          <a:p>
            <a:r>
              <a:rPr lang="en-IN" altLang="en-US" sz="2400" dirty="0"/>
              <a:t>Sum of all system components:</a:t>
            </a:r>
          </a:p>
          <a:p>
            <a:endParaRPr lang="en-IN" altLang="en-US" sz="2400" dirty="0" smtClean="0"/>
          </a:p>
          <a:p>
            <a:r>
              <a:rPr lang="en-IN" altLang="en-US" sz="2400" dirty="0" smtClean="0"/>
              <a:t>Ductwork</a:t>
            </a:r>
            <a:endParaRPr lang="en-IN" altLang="en-US" sz="2400" dirty="0"/>
          </a:p>
          <a:p>
            <a:r>
              <a:rPr lang="en-IN" altLang="en-US" sz="2400" dirty="0"/>
              <a:t>Elbows</a:t>
            </a:r>
          </a:p>
          <a:p>
            <a:r>
              <a:rPr lang="en-IN" altLang="en-US" sz="2400" dirty="0"/>
              <a:t>Transitions</a:t>
            </a:r>
          </a:p>
          <a:p>
            <a:r>
              <a:rPr lang="en-IN" altLang="en-US" sz="2400" dirty="0"/>
              <a:t>Filters</a:t>
            </a:r>
          </a:p>
          <a:p>
            <a:r>
              <a:rPr lang="en-IN" altLang="en-US" sz="2400" dirty="0"/>
              <a:t>Coils</a:t>
            </a:r>
          </a:p>
          <a:p>
            <a:r>
              <a:rPr lang="en-IN" altLang="en-US" sz="2400" dirty="0"/>
              <a:t>Dampers / Louvers</a:t>
            </a:r>
          </a:p>
          <a:p>
            <a:r>
              <a:rPr lang="en-IN" altLang="en-US" sz="2400" dirty="0"/>
              <a:t>Building pressure</a:t>
            </a:r>
          </a:p>
          <a:p>
            <a:endParaRPr lang="en-IN" altLang="en-US" sz="2400" dirty="0" smtClean="0"/>
          </a:p>
          <a:p>
            <a:r>
              <a:rPr lang="en-IN" altLang="en-US" sz="2400" dirty="0" smtClean="0"/>
              <a:t>Ps </a:t>
            </a:r>
            <a:r>
              <a:rPr lang="en-IN" altLang="en-US" sz="2400" dirty="0"/>
              <a:t>= k * </a:t>
            </a:r>
            <a:r>
              <a:rPr lang="en-IN" altLang="en-US" sz="2400" dirty="0" smtClean="0"/>
              <a:t>CFM</a:t>
            </a:r>
            <a:r>
              <a:rPr lang="en-IN" altLang="en-US" sz="2400" baseline="30000" dirty="0" smtClean="0"/>
              <a:t>2</a:t>
            </a:r>
            <a:endParaRPr lang="en-IN" altLang="en-US" sz="2400" i="1" baseline="30000" dirty="0" smtClean="0"/>
          </a:p>
        </p:txBody>
      </p:sp>
      <p:sp>
        <p:nvSpPr>
          <p:cNvPr id="5" name="Rectangle 4"/>
          <p:cNvSpPr/>
          <p:nvPr/>
        </p:nvSpPr>
        <p:spPr>
          <a:xfrm>
            <a:off x="347766" y="6096000"/>
            <a:ext cx="4224233" cy="369332"/>
          </a:xfrm>
          <a:prstGeom prst="rect">
            <a:avLst/>
          </a:prstGeom>
        </p:spPr>
        <p:txBody>
          <a:bodyPr wrap="none">
            <a:spAutoFit/>
          </a:bodyPr>
          <a:lstStyle/>
          <a:p>
            <a:r>
              <a:rPr lang="en-IN" altLang="en-US" i="1" dirty="0"/>
              <a:t>Pressure Increases with the Square of CFM!</a:t>
            </a:r>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Flow Control – Discharge Damper</a:t>
            </a:r>
            <a:endParaRPr lang="en-US" sz="3600" b="1" dirty="0"/>
          </a:p>
        </p:txBody>
      </p:sp>
      <p:sp>
        <p:nvSpPr>
          <p:cNvPr id="3" name="Content Placeholder 2"/>
          <p:cNvSpPr>
            <a:spLocks noGrp="1"/>
          </p:cNvSpPr>
          <p:nvPr>
            <p:ph idx="1"/>
          </p:nvPr>
        </p:nvSpPr>
        <p:spPr>
          <a:xfrm>
            <a:off x="457200" y="1600200"/>
            <a:ext cx="4648200" cy="4525963"/>
          </a:xfrm>
        </p:spPr>
        <p:txBody>
          <a:bodyPr>
            <a:noAutofit/>
          </a:bodyPr>
          <a:lstStyle/>
          <a:p>
            <a:pPr algn="just"/>
            <a:r>
              <a:rPr lang="en-US" sz="2800" dirty="0" smtClean="0"/>
              <a:t>Throttles </a:t>
            </a:r>
            <a:r>
              <a:rPr lang="en-US" sz="2800" dirty="0"/>
              <a:t>the air entering or leaving the fan </a:t>
            </a:r>
            <a:endParaRPr lang="en-US" sz="2800" dirty="0" smtClean="0"/>
          </a:p>
          <a:p>
            <a:pPr algn="just"/>
            <a:r>
              <a:rPr lang="en-US" sz="2800" dirty="0" smtClean="0"/>
              <a:t>Control </a:t>
            </a:r>
            <a:r>
              <a:rPr lang="en-US" sz="2800" dirty="0"/>
              <a:t>airflows in branch ducts of a fan system, or at points of </a:t>
            </a:r>
            <a:r>
              <a:rPr lang="en-US" sz="2800" dirty="0" smtClean="0"/>
              <a:t>delivery</a:t>
            </a:r>
          </a:p>
          <a:p>
            <a:pPr algn="just"/>
            <a:r>
              <a:rPr lang="en-US" sz="2800" dirty="0" smtClean="0"/>
              <a:t>Creates restriction in airflow- cause pressure drop and waste energy</a:t>
            </a:r>
          </a:p>
          <a:p>
            <a:pPr algn="just"/>
            <a:r>
              <a:rPr lang="en-US" sz="2800" dirty="0" smtClean="0"/>
              <a:t>More pressure drop </a:t>
            </a:r>
            <a:r>
              <a:rPr lang="en-US" sz="2800" dirty="0" smtClean="0">
                <a:sym typeface="Symbol"/>
              </a:rPr>
              <a:t> </a:t>
            </a:r>
            <a:r>
              <a:rPr lang="en-US" sz="2800" dirty="0" smtClean="0"/>
              <a:t>less flow</a:t>
            </a:r>
            <a:endParaRPr lang="en-US" sz="2800"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524000"/>
            <a:ext cx="2743200" cy="1828800"/>
          </a:xfrm>
          <a:prstGeom prst="rect">
            <a:avLst/>
          </a:prstGeom>
          <a:noFill/>
          <a:ln>
            <a:noFill/>
          </a:ln>
        </p:spPr>
      </p:pic>
      <p:pic>
        <p:nvPicPr>
          <p:cNvPr id="38913" name="Picture 1" descr="C:\Users\adminstrator\AppData\Local\Temp\SolidDocuments\SolidCapture\SolidCaptureImage10732453.png"/>
          <p:cNvPicPr>
            <a:picLocks noChangeAspect="1" noChangeArrowheads="1"/>
          </p:cNvPicPr>
          <p:nvPr/>
        </p:nvPicPr>
        <p:blipFill>
          <a:blip r:embed="rId4" cstate="print"/>
          <a:srcRect/>
          <a:stretch>
            <a:fillRect/>
          </a:stretch>
        </p:blipFill>
        <p:spPr bwMode="auto">
          <a:xfrm>
            <a:off x="5638800" y="3733800"/>
            <a:ext cx="2743200" cy="264444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 descr="C:\Users\adminstrator\AppData\Local\Temp\SolidDocuments\SolidCapture\SolidCaptureImage10794000.png"/>
          <p:cNvPicPr>
            <a:picLocks noChangeAspect="1" noChangeArrowheads="1"/>
          </p:cNvPicPr>
          <p:nvPr/>
        </p:nvPicPr>
        <p:blipFill>
          <a:blip r:embed="rId2" cstate="print"/>
          <a:srcRect/>
          <a:stretch>
            <a:fillRect/>
          </a:stretch>
        </p:blipFill>
        <p:spPr bwMode="auto">
          <a:xfrm>
            <a:off x="914400" y="1066800"/>
            <a:ext cx="5012754" cy="4477040"/>
          </a:xfrm>
          <a:prstGeom prst="rect">
            <a:avLst/>
          </a:prstGeom>
          <a:noFill/>
        </p:spPr>
      </p:pic>
      <p:sp>
        <p:nvSpPr>
          <p:cNvPr id="6" name="TextBox 5"/>
          <p:cNvSpPr txBox="1"/>
          <p:nvPr/>
        </p:nvSpPr>
        <p:spPr>
          <a:xfrm>
            <a:off x="5943600" y="2209800"/>
            <a:ext cx="2971800" cy="1200329"/>
          </a:xfrm>
          <a:prstGeom prst="rect">
            <a:avLst/>
          </a:prstGeom>
          <a:noFill/>
        </p:spPr>
        <p:txBody>
          <a:bodyPr wrap="square" rtlCol="0">
            <a:spAutoFit/>
          </a:bodyPr>
          <a:lstStyle/>
          <a:p>
            <a:r>
              <a:rPr lang="en-US" sz="2400" dirty="0" smtClean="0"/>
              <a:t>Outlet dampers have a relatively small effect on input power</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Fan Types</a:t>
            </a:r>
            <a:endParaRPr lang="en-US" sz="3600" b="1" dirty="0"/>
          </a:p>
        </p:txBody>
      </p:sp>
      <p:graphicFrame>
        <p:nvGraphicFramePr>
          <p:cNvPr id="2060" name="Object 12"/>
          <p:cNvGraphicFramePr>
            <a:graphicFrameLocks noChangeAspect="1"/>
          </p:cNvGraphicFramePr>
          <p:nvPr/>
        </p:nvGraphicFramePr>
        <p:xfrm>
          <a:off x="304800" y="2133600"/>
          <a:ext cx="8399208" cy="3498759"/>
        </p:xfrm>
        <a:graphic>
          <a:graphicData uri="http://schemas.openxmlformats.org/presentationml/2006/ole">
            <mc:AlternateContent xmlns:mc="http://schemas.openxmlformats.org/markup-compatibility/2006">
              <mc:Choice xmlns:v="urn:schemas-microsoft-com:vml" Requires="v">
                <p:oleObj spid="_x0000_s2075" name="Document" r:id="rId5" imgW="6097016" imgH="2540557" progId="Word.Document.12">
                  <p:embed/>
                </p:oleObj>
              </mc:Choice>
              <mc:Fallback>
                <p:oleObj name="Document" r:id="rId5" imgW="6097016" imgH="2540557" progId="Word.Document.12">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133600"/>
                        <a:ext cx="8399208" cy="3498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76200"/>
            <a:ext cx="7772400" cy="1143000"/>
          </a:xfrm>
        </p:spPr>
        <p:txBody>
          <a:bodyPr/>
          <a:lstStyle/>
          <a:p>
            <a:r>
              <a:rPr lang="en-US" sz="2800" b="1" dirty="0" smtClean="0"/>
              <a:t>Flow Control by Outlet / Discharge Damper</a:t>
            </a:r>
            <a:endParaRPr lang="en-IN" sz="2800" b="1" dirty="0" smtClean="0"/>
          </a:p>
        </p:txBody>
      </p:sp>
      <p:pic>
        <p:nvPicPr>
          <p:cNvPr id="27651" name="Picture 1" descr="C:\Users\CHAN\AppData\Local\Temp\SolidDocuments\SolidCapture\SolidCaptureImage876457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663" y="1878013"/>
            <a:ext cx="7715250" cy="414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1658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Flow Control –VFD</a:t>
            </a:r>
            <a:r>
              <a:rPr lang="en-US" sz="3600" b="1" dirty="0"/>
              <a:t/>
            </a:r>
            <a:br>
              <a:rPr lang="en-US" sz="3600" b="1" dirty="0"/>
            </a:br>
            <a:endParaRPr lang="en-US" sz="3600" b="1" dirty="0"/>
          </a:p>
        </p:txBody>
      </p:sp>
      <p:sp>
        <p:nvSpPr>
          <p:cNvPr id="3" name="Content Placeholder 2"/>
          <p:cNvSpPr>
            <a:spLocks noGrp="1"/>
          </p:cNvSpPr>
          <p:nvPr>
            <p:ph idx="1"/>
          </p:nvPr>
        </p:nvSpPr>
        <p:spPr>
          <a:xfrm>
            <a:off x="457200" y="1295400"/>
            <a:ext cx="3962400" cy="4525963"/>
          </a:xfrm>
        </p:spPr>
        <p:txBody>
          <a:bodyPr>
            <a:normAutofit lnSpcReduction="10000"/>
          </a:bodyPr>
          <a:lstStyle/>
          <a:p>
            <a:pPr algn="just"/>
            <a:r>
              <a:rPr lang="en-US" sz="2400" dirty="0" smtClean="0"/>
              <a:t>Close </a:t>
            </a:r>
            <a:r>
              <a:rPr lang="en-US" sz="2400" dirty="0"/>
              <a:t>match between the fluid energy required by </a:t>
            </a:r>
            <a:r>
              <a:rPr lang="en-US" sz="2400" dirty="0" smtClean="0"/>
              <a:t>system </a:t>
            </a:r>
            <a:r>
              <a:rPr lang="en-US" sz="2400" dirty="0"/>
              <a:t>and </a:t>
            </a:r>
            <a:r>
              <a:rPr lang="en-US" sz="2400" dirty="0" smtClean="0"/>
              <a:t>energy </a:t>
            </a:r>
            <a:r>
              <a:rPr lang="en-US" sz="2400" dirty="0"/>
              <a:t>delivered </a:t>
            </a:r>
            <a:r>
              <a:rPr lang="en-US" sz="2400" dirty="0" smtClean="0"/>
              <a:t>by </a:t>
            </a:r>
            <a:r>
              <a:rPr lang="en-US" sz="2400" dirty="0"/>
              <a:t>the </a:t>
            </a:r>
            <a:r>
              <a:rPr lang="en-US" sz="2400" dirty="0" smtClean="0"/>
              <a:t>fan</a:t>
            </a:r>
          </a:p>
          <a:p>
            <a:pPr algn="just"/>
            <a:r>
              <a:rPr lang="en-US" sz="2400" dirty="0" smtClean="0"/>
              <a:t>Uses </a:t>
            </a:r>
            <a:r>
              <a:rPr lang="en-US" sz="2400" dirty="0"/>
              <a:t>electronic controls to regulate motor speed which in turn adjusts the fan speed to meet the </a:t>
            </a:r>
            <a:r>
              <a:rPr lang="en-US" sz="2400" dirty="0" smtClean="0"/>
              <a:t>demand</a:t>
            </a:r>
          </a:p>
          <a:p>
            <a:pPr algn="just"/>
            <a:r>
              <a:rPr lang="en-US" sz="2400" dirty="0" smtClean="0"/>
              <a:t>VFD </a:t>
            </a:r>
            <a:r>
              <a:rPr lang="en-US" sz="2400" dirty="0"/>
              <a:t>controls the frequency of the power supplied to the motor to establish its operating speed. </a:t>
            </a:r>
          </a:p>
        </p:txBody>
      </p:sp>
      <p:pic>
        <p:nvPicPr>
          <p:cNvPr id="5" name="Picture 4"/>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4724400" y="1295400"/>
            <a:ext cx="3657600" cy="2057400"/>
          </a:xfrm>
          <a:prstGeom prst="rect">
            <a:avLst/>
          </a:prstGeom>
          <a:noFill/>
          <a:ln>
            <a:noFill/>
          </a:ln>
        </p:spPr>
      </p:pic>
      <p:pic>
        <p:nvPicPr>
          <p:cNvPr id="26626" name="Picture 2" descr="C:\Users\adminstrator\AppData\Local\Temp\SolidDocuments\SolidCapture\SolidCaptureImage10518765.png"/>
          <p:cNvPicPr>
            <a:picLocks noChangeAspect="1" noChangeArrowheads="1"/>
          </p:cNvPicPr>
          <p:nvPr/>
        </p:nvPicPr>
        <p:blipFill>
          <a:blip r:embed="rId4" cstate="print"/>
          <a:srcRect/>
          <a:stretch>
            <a:fillRect/>
          </a:stretch>
        </p:blipFill>
        <p:spPr bwMode="auto">
          <a:xfrm>
            <a:off x="5410200" y="3581400"/>
            <a:ext cx="2971800" cy="2875417"/>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Affinity Laws</a:t>
            </a:r>
            <a:endParaRPr lang="en-US" sz="3600" b="1" dirty="0"/>
          </a:p>
        </p:txBody>
      </p:sp>
      <p:pic>
        <p:nvPicPr>
          <p:cNvPr id="65538" name="Picture 2" descr="https://www.isa.org/uploadedImages/Content/Standards_and_Publications/ISA_Publications/InTech_Magazine/2014/Jan-Feb/MA-2014_Factory-Auto-fig7(1).gif"/>
          <p:cNvPicPr>
            <a:picLocks noChangeAspect="1" noChangeArrowheads="1"/>
          </p:cNvPicPr>
          <p:nvPr/>
        </p:nvPicPr>
        <p:blipFill>
          <a:blip r:embed="rId2" cstate="print"/>
          <a:srcRect/>
          <a:stretch>
            <a:fillRect/>
          </a:stretch>
        </p:blipFill>
        <p:spPr bwMode="auto">
          <a:xfrm>
            <a:off x="304800" y="1828800"/>
            <a:ext cx="8635997" cy="38862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2465" name="Picture 1" descr="C:\Users\adminstrator\AppData\Local\Temp\SolidDocuments\SolidCapture\SolidCaptureImage10667593.png"/>
          <p:cNvPicPr>
            <a:picLocks noChangeAspect="1" noChangeArrowheads="1"/>
          </p:cNvPicPr>
          <p:nvPr/>
        </p:nvPicPr>
        <p:blipFill>
          <a:blip r:embed="rId2" cstate="print"/>
          <a:srcRect/>
          <a:stretch>
            <a:fillRect/>
          </a:stretch>
        </p:blipFill>
        <p:spPr bwMode="auto">
          <a:xfrm>
            <a:off x="518410" y="1066800"/>
            <a:ext cx="4973338" cy="4141434"/>
          </a:xfrm>
          <a:prstGeom prst="rect">
            <a:avLst/>
          </a:prstGeom>
          <a:noFill/>
        </p:spPr>
      </p:pic>
      <p:sp>
        <p:nvSpPr>
          <p:cNvPr id="6" name="TextBox 5"/>
          <p:cNvSpPr txBox="1"/>
          <p:nvPr/>
        </p:nvSpPr>
        <p:spPr>
          <a:xfrm>
            <a:off x="5638800" y="2050809"/>
            <a:ext cx="3124200" cy="1569660"/>
          </a:xfrm>
          <a:prstGeom prst="rect">
            <a:avLst/>
          </a:prstGeom>
          <a:noFill/>
        </p:spPr>
        <p:txBody>
          <a:bodyPr wrap="square" rtlCol="0">
            <a:spAutoFit/>
          </a:bodyPr>
          <a:lstStyle/>
          <a:p>
            <a:r>
              <a:rPr lang="en-US" sz="2400" dirty="0" smtClean="0"/>
              <a:t>VFD closely matches the system curve and optimal input power for the desired flow </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t>VFD Application</a:t>
            </a:r>
            <a:endParaRPr lang="en-US" sz="3600" b="1" dirty="0"/>
          </a:p>
        </p:txBody>
      </p:sp>
      <p:sp>
        <p:nvSpPr>
          <p:cNvPr id="3" name="Content Placeholder 2"/>
          <p:cNvSpPr>
            <a:spLocks noGrp="1"/>
          </p:cNvSpPr>
          <p:nvPr>
            <p:ph idx="1"/>
          </p:nvPr>
        </p:nvSpPr>
        <p:spPr>
          <a:xfrm>
            <a:off x="457200" y="1447800"/>
            <a:ext cx="8229600" cy="4525963"/>
          </a:xfrm>
        </p:spPr>
        <p:txBody>
          <a:bodyPr>
            <a:normAutofit fontScale="77500" lnSpcReduction="20000"/>
          </a:bodyPr>
          <a:lstStyle/>
          <a:p>
            <a:pPr>
              <a:buNone/>
            </a:pPr>
            <a:r>
              <a:rPr lang="en-US" b="1" dirty="0"/>
              <a:t>Data and </a:t>
            </a:r>
            <a:r>
              <a:rPr lang="en-US" b="1" dirty="0" smtClean="0"/>
              <a:t>Information</a:t>
            </a:r>
          </a:p>
          <a:p>
            <a:pPr>
              <a:buNone/>
            </a:pPr>
            <a:r>
              <a:rPr lang="en-US" b="1" dirty="0"/>
              <a:t>	</a:t>
            </a:r>
            <a:endParaRPr lang="en-US" dirty="0"/>
          </a:p>
          <a:p>
            <a:pPr lvl="0"/>
            <a:r>
              <a:rPr lang="en-US" dirty="0"/>
              <a:t>Flow and pressure requirements of the system in relation to the main business driver (e.g. production).</a:t>
            </a:r>
          </a:p>
          <a:p>
            <a:pPr lvl="0"/>
            <a:r>
              <a:rPr lang="en-US" dirty="0"/>
              <a:t>Fan type, make, flow rate, pressure, rated efficiency, motor rating in kW, motor efficiency, control method, drive system, pulley diameters (fan &amp; motor) if applicable. </a:t>
            </a:r>
          </a:p>
          <a:p>
            <a:pPr lvl="0"/>
            <a:r>
              <a:rPr lang="en-US" dirty="0"/>
              <a:t>Production run-hours and system demand over the full range of plant operating conditions.</a:t>
            </a:r>
          </a:p>
          <a:p>
            <a:pPr lvl="0"/>
            <a:r>
              <a:rPr lang="en-US" dirty="0"/>
              <a:t>Other inter-related information depending upon the application (say AHU specifications, heat exchangers, driers, cooling tower capacities, combustion air requirements for boilers).</a:t>
            </a:r>
          </a:p>
          <a:p>
            <a:pPr>
              <a:buNone/>
            </a:pPr>
            <a:endParaRPr lang="en-US" dirty="0"/>
          </a:p>
        </p:txBody>
      </p:sp>
      <p:pic>
        <p:nvPicPr>
          <p:cNvPr id="4" name="Picture 1" descr="C:\Users\CHAN\AppData\Local\Temp\SolidDocuments\SolidCapture\SolidCaptureImage886347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492250"/>
            <a:ext cx="83820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b="1" dirty="0"/>
              <a:t>Savings with </a:t>
            </a:r>
            <a:r>
              <a:rPr lang="en-US" sz="3200" b="1" dirty="0" smtClean="0"/>
              <a:t>VFD instead of Damper Control</a:t>
            </a:r>
            <a:endParaRPr lang="en-US" sz="3200" b="1" dirty="0"/>
          </a:p>
        </p:txBody>
      </p:sp>
      <p:pic>
        <p:nvPicPr>
          <p:cNvPr id="1025" name="Picture 1" descr="C:\Users\SURYANARAYANAN\AppData\Local\Temp\SolidDocuments\SolidCapture\SolidCaptureImage273574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9" y="1524000"/>
            <a:ext cx="3115733" cy="30315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86200" y="1371600"/>
            <a:ext cx="5029200" cy="5078313"/>
          </a:xfrm>
          <a:prstGeom prst="rect">
            <a:avLst/>
          </a:prstGeom>
          <a:noFill/>
        </p:spPr>
        <p:txBody>
          <a:bodyPr wrap="square" rtlCol="0">
            <a:spAutoFit/>
          </a:bodyPr>
          <a:lstStyle/>
          <a:p>
            <a:r>
              <a:rPr lang="en-US" b="1" dirty="0" smtClean="0"/>
              <a:t>EXAMPLE</a:t>
            </a:r>
          </a:p>
          <a:p>
            <a:endParaRPr lang="en-US" b="1" dirty="0"/>
          </a:p>
          <a:p>
            <a:r>
              <a:rPr lang="en-US" dirty="0"/>
              <a:t>A </a:t>
            </a:r>
            <a:r>
              <a:rPr lang="en-US" dirty="0" smtClean="0"/>
              <a:t>60-HP </a:t>
            </a:r>
            <a:r>
              <a:rPr lang="en-US" dirty="0"/>
              <a:t>fan motor operates 24 </a:t>
            </a:r>
            <a:r>
              <a:rPr lang="en-US" dirty="0" err="1"/>
              <a:t>hr</a:t>
            </a:r>
            <a:r>
              <a:rPr lang="en-US" dirty="0"/>
              <a:t> a day, or 8,760 </a:t>
            </a:r>
            <a:r>
              <a:rPr lang="en-US" dirty="0" err="1"/>
              <a:t>hr</a:t>
            </a:r>
            <a:r>
              <a:rPr lang="en-US" dirty="0"/>
              <a:t> a year, </a:t>
            </a:r>
            <a:r>
              <a:rPr lang="en-US" dirty="0" smtClean="0"/>
              <a:t>“Damper control” </a:t>
            </a:r>
            <a:r>
              <a:rPr lang="en-US" dirty="0"/>
              <a:t>for variable-volume control. </a:t>
            </a:r>
            <a:endParaRPr lang="en-US" dirty="0" smtClean="0"/>
          </a:p>
          <a:p>
            <a:endParaRPr lang="en-US" dirty="0"/>
          </a:p>
          <a:p>
            <a:r>
              <a:rPr lang="en-US" dirty="0" smtClean="0"/>
              <a:t>60 HP </a:t>
            </a:r>
            <a:r>
              <a:rPr lang="en-US" dirty="0"/>
              <a:t>× 0.746 = 44.76 </a:t>
            </a:r>
            <a:r>
              <a:rPr lang="en-US" dirty="0" smtClean="0"/>
              <a:t>kW</a:t>
            </a:r>
            <a:endParaRPr lang="en-US" dirty="0"/>
          </a:p>
          <a:p>
            <a:r>
              <a:rPr lang="en-US" dirty="0" smtClean="0"/>
              <a:t>0.88 ratio × 44.76 kW = 39.39 kW – </a:t>
            </a:r>
            <a:r>
              <a:rPr lang="en-US" dirty="0" smtClean="0">
                <a:solidFill>
                  <a:srgbClr val="FF0000"/>
                </a:solidFill>
              </a:rPr>
              <a:t>damper control</a:t>
            </a:r>
          </a:p>
          <a:p>
            <a:r>
              <a:rPr lang="en-US" dirty="0" smtClean="0"/>
              <a:t>0.28 </a:t>
            </a:r>
            <a:r>
              <a:rPr lang="en-US" dirty="0"/>
              <a:t>ratio × 44.76 </a:t>
            </a:r>
            <a:r>
              <a:rPr lang="en-US" dirty="0" smtClean="0"/>
              <a:t>kW</a:t>
            </a:r>
            <a:r>
              <a:rPr lang="en-US" dirty="0"/>
              <a:t> = 12.53 </a:t>
            </a:r>
            <a:r>
              <a:rPr lang="en-US" dirty="0" smtClean="0"/>
              <a:t>kW – </a:t>
            </a:r>
            <a:r>
              <a:rPr lang="en-US" dirty="0" smtClean="0">
                <a:solidFill>
                  <a:srgbClr val="FF0000"/>
                </a:solidFill>
              </a:rPr>
              <a:t>VFD control</a:t>
            </a:r>
            <a:endParaRPr lang="en-US" dirty="0">
              <a:solidFill>
                <a:srgbClr val="FF0000"/>
              </a:solidFill>
            </a:endParaRPr>
          </a:p>
          <a:p>
            <a:endParaRPr lang="en-US" i="1" dirty="0" smtClean="0"/>
          </a:p>
          <a:p>
            <a:r>
              <a:rPr lang="en-US" i="1" dirty="0" smtClean="0"/>
              <a:t>Savings</a:t>
            </a:r>
            <a:r>
              <a:rPr lang="en-US" dirty="0" smtClean="0"/>
              <a:t>: </a:t>
            </a:r>
            <a:r>
              <a:rPr lang="en-US" dirty="0"/>
              <a:t>39.39 </a:t>
            </a:r>
            <a:r>
              <a:rPr lang="en-US" dirty="0" smtClean="0"/>
              <a:t>kW</a:t>
            </a:r>
            <a:r>
              <a:rPr lang="en-US" dirty="0"/>
              <a:t> - 12.53 </a:t>
            </a:r>
            <a:r>
              <a:rPr lang="en-US" dirty="0" smtClean="0"/>
              <a:t>kW</a:t>
            </a:r>
            <a:r>
              <a:rPr lang="en-US" dirty="0"/>
              <a:t> = 26.86 </a:t>
            </a:r>
            <a:r>
              <a:rPr lang="en-US" dirty="0" smtClean="0"/>
              <a:t>kW</a:t>
            </a:r>
          </a:p>
          <a:p>
            <a:endParaRPr lang="en-US" dirty="0"/>
          </a:p>
          <a:p>
            <a:r>
              <a:rPr lang="en-US" i="1" dirty="0" smtClean="0"/>
              <a:t>Annual Savings: </a:t>
            </a:r>
          </a:p>
          <a:p>
            <a:endParaRPr lang="en-US" i="1" dirty="0" smtClean="0"/>
          </a:p>
          <a:p>
            <a:r>
              <a:rPr lang="en-US" dirty="0" smtClean="0"/>
              <a:t>26.86 </a:t>
            </a:r>
            <a:r>
              <a:rPr lang="en-US" dirty="0"/>
              <a:t>kw</a:t>
            </a:r>
            <a:r>
              <a:rPr lang="en-US" baseline="-25000" dirty="0"/>
              <a:t>4</a:t>
            </a:r>
            <a:r>
              <a:rPr lang="en-US" dirty="0"/>
              <a:t> × 8,760 </a:t>
            </a:r>
            <a:r>
              <a:rPr lang="en-US" dirty="0" err="1"/>
              <a:t>hr</a:t>
            </a:r>
            <a:r>
              <a:rPr lang="en-US" dirty="0"/>
              <a:t> × </a:t>
            </a:r>
            <a:r>
              <a:rPr lang="en-US" dirty="0" err="1" smtClean="0"/>
              <a:t>Rs</a:t>
            </a:r>
            <a:r>
              <a:rPr lang="en-US" dirty="0" smtClean="0"/>
              <a:t>. 6 per </a:t>
            </a:r>
            <a:r>
              <a:rPr lang="en-US" dirty="0"/>
              <a:t>kwh = </a:t>
            </a:r>
            <a:endParaRPr lang="en-US" dirty="0" smtClean="0"/>
          </a:p>
          <a:p>
            <a:endParaRPr lang="en-US" dirty="0" smtClean="0"/>
          </a:p>
          <a:p>
            <a:r>
              <a:rPr lang="en-US" b="1" dirty="0" smtClean="0"/>
              <a:t>Rs.1411761.6 (</a:t>
            </a:r>
            <a:r>
              <a:rPr lang="en-US" b="1" dirty="0" err="1" smtClean="0"/>
              <a:t>Rs</a:t>
            </a:r>
            <a:r>
              <a:rPr lang="en-US" b="1" dirty="0" smtClean="0"/>
              <a:t>. 14.1 Lakhs)</a:t>
            </a:r>
            <a:endParaRPr lang="en-US" b="1" dirty="0"/>
          </a:p>
          <a:p>
            <a:endParaRPr lang="en-US" dirty="0"/>
          </a:p>
        </p:txBody>
      </p:sp>
    </p:spTree>
    <p:extLst>
      <p:ext uri="{BB962C8B-B14F-4D97-AF65-F5344CB8AC3E}">
        <p14:creationId xmlns:p14="http://schemas.microsoft.com/office/powerpoint/2010/main" val="29101258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Fan Replacement</a:t>
            </a:r>
            <a:endParaRPr lang="en-US" sz="3600" b="1" dirty="0"/>
          </a:p>
        </p:txBody>
      </p:sp>
      <p:sp>
        <p:nvSpPr>
          <p:cNvPr id="3" name="Content Placeholder 2"/>
          <p:cNvSpPr>
            <a:spLocks noGrp="1"/>
          </p:cNvSpPr>
          <p:nvPr>
            <p:ph idx="1"/>
          </p:nvPr>
        </p:nvSpPr>
        <p:spPr/>
        <p:txBody>
          <a:bodyPr/>
          <a:lstStyle/>
          <a:p>
            <a:r>
              <a:rPr lang="en-US" dirty="0" smtClean="0"/>
              <a:t>Fans normally oversized during design</a:t>
            </a:r>
          </a:p>
          <a:p>
            <a:r>
              <a:rPr lang="en-US" dirty="0" smtClean="0"/>
              <a:t>Oversized fans deviate far from BEP</a:t>
            </a:r>
          </a:p>
          <a:p>
            <a:r>
              <a:rPr lang="en-US" dirty="0" smtClean="0"/>
              <a:t>Oversized fan generate higher pressure for the same flow</a:t>
            </a:r>
          </a:p>
          <a:p>
            <a:r>
              <a:rPr lang="en-US" dirty="0" smtClean="0"/>
              <a:t>Visual signs of over sizing</a:t>
            </a:r>
          </a:p>
          <a:p>
            <a:pPr lvl="1"/>
            <a:r>
              <a:rPr lang="en-US" dirty="0" smtClean="0"/>
              <a:t>Almost closed dampers and inlet guide vanes</a:t>
            </a:r>
          </a:p>
          <a:p>
            <a:r>
              <a:rPr lang="en-US" dirty="0" smtClean="0"/>
              <a:t>Study if entire fan-motor can be replaced OR </a:t>
            </a:r>
            <a:r>
              <a:rPr lang="en-US" dirty="0" err="1" smtClean="0"/>
              <a:t>atleast</a:t>
            </a:r>
            <a:r>
              <a:rPr lang="en-US" dirty="0" smtClean="0"/>
              <a:t> fan can be replaced</a:t>
            </a:r>
            <a:endParaRPr lang="en-US" dirty="0"/>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a:t>ENCON Opportunities in Fan Systems</a:t>
            </a:r>
            <a:endParaRPr lang="en-US" sz="3200" dirty="0"/>
          </a:p>
        </p:txBody>
      </p:sp>
      <p:sp>
        <p:nvSpPr>
          <p:cNvPr id="3" name="Content Placeholder 2"/>
          <p:cNvSpPr>
            <a:spLocks noGrp="1"/>
          </p:cNvSpPr>
          <p:nvPr>
            <p:ph idx="1"/>
          </p:nvPr>
        </p:nvSpPr>
        <p:spPr>
          <a:xfrm>
            <a:off x="457200" y="1219200"/>
            <a:ext cx="8229600" cy="4525963"/>
          </a:xfrm>
        </p:spPr>
        <p:txBody>
          <a:bodyPr>
            <a:normAutofit/>
          </a:bodyPr>
          <a:lstStyle/>
          <a:p>
            <a:pPr>
              <a:buNone/>
            </a:pPr>
            <a:r>
              <a:rPr lang="en-US" sz="2800" b="1" dirty="0"/>
              <a:t>Operational and Housekeeping Measures</a:t>
            </a:r>
            <a:endParaRPr lang="en-US" sz="2800" dirty="0"/>
          </a:p>
          <a:p>
            <a:pPr lvl="0"/>
            <a:r>
              <a:rPr lang="en-US" sz="2800" dirty="0"/>
              <a:t>Turn off fan when it is not needed </a:t>
            </a:r>
          </a:p>
          <a:p>
            <a:pPr lvl="0"/>
            <a:r>
              <a:rPr lang="en-US" sz="2800" dirty="0"/>
              <a:t>Check and adjust belt tension (motor-fan) regularly</a:t>
            </a:r>
            <a:r>
              <a:rPr lang="en-US" sz="2800" dirty="0" smtClean="0"/>
              <a:t>.</a:t>
            </a:r>
          </a:p>
          <a:p>
            <a:pPr lvl="0"/>
            <a:r>
              <a:rPr lang="en-US" sz="2800" dirty="0" smtClean="0"/>
              <a:t>Arrest </a:t>
            </a:r>
            <a:r>
              <a:rPr lang="en-US" sz="2800" dirty="0"/>
              <a:t>any leaks in the duct.</a:t>
            </a:r>
          </a:p>
          <a:p>
            <a:pPr lvl="0"/>
            <a:r>
              <a:rPr lang="en-US" sz="2800" dirty="0"/>
              <a:t>Clean fan blades regularly.</a:t>
            </a:r>
          </a:p>
          <a:p>
            <a:pPr>
              <a:buNone/>
            </a:pPr>
            <a:endParaRPr lang="en-US"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3200" b="1" dirty="0"/>
              <a:t>ENCON Opportunities in Fan Systems</a:t>
            </a:r>
            <a:endParaRPr lang="en-US" sz="3200" dirty="0"/>
          </a:p>
        </p:txBody>
      </p:sp>
      <p:sp>
        <p:nvSpPr>
          <p:cNvPr id="3" name="Content Placeholder 2"/>
          <p:cNvSpPr>
            <a:spLocks noGrp="1"/>
          </p:cNvSpPr>
          <p:nvPr>
            <p:ph idx="1"/>
          </p:nvPr>
        </p:nvSpPr>
        <p:spPr>
          <a:xfrm>
            <a:off x="457200" y="1219200"/>
            <a:ext cx="8229600" cy="4525963"/>
          </a:xfrm>
        </p:spPr>
        <p:txBody>
          <a:bodyPr>
            <a:noAutofit/>
          </a:bodyPr>
          <a:lstStyle/>
          <a:p>
            <a:pPr>
              <a:buNone/>
            </a:pPr>
            <a:r>
              <a:rPr lang="en-US" sz="2800" b="1" dirty="0"/>
              <a:t>Low-Cost Measures</a:t>
            </a:r>
            <a:endParaRPr lang="en-US" sz="2800" dirty="0"/>
          </a:p>
          <a:p>
            <a:r>
              <a:rPr lang="en-US" sz="2800" dirty="0"/>
              <a:t>Avoid damper operation through speed control (motor/fan pulley change).</a:t>
            </a:r>
          </a:p>
          <a:p>
            <a:pPr lvl="0"/>
            <a:r>
              <a:rPr lang="en-US" sz="2800" dirty="0" smtClean="0"/>
              <a:t>Consider </a:t>
            </a:r>
            <a:r>
              <a:rPr lang="en-US" sz="2800" dirty="0"/>
              <a:t>impeller change where applicable for fixed flow applications.</a:t>
            </a:r>
          </a:p>
          <a:p>
            <a:r>
              <a:rPr lang="en-US" sz="2800" dirty="0"/>
              <a:t>Explore use of low-slip belts such as flat, cogged belts.</a:t>
            </a:r>
          </a:p>
          <a:p>
            <a:pPr lvl="0"/>
            <a:r>
              <a:rPr lang="en-US" sz="2800" dirty="0" smtClean="0"/>
              <a:t>Improve </a:t>
            </a:r>
            <a:r>
              <a:rPr lang="en-US" sz="2800" dirty="0"/>
              <a:t>fan inlet and outlet duct connections to ensure proper flow distribution and losses at the inlet and outlet.</a:t>
            </a:r>
          </a:p>
          <a:p>
            <a:pPr>
              <a:buNone/>
            </a:pPr>
            <a:endParaRPr lang="en-US"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3200" b="1" dirty="0"/>
              <a:t>ENCON Opportunities in Fan Systems</a:t>
            </a:r>
            <a:endParaRPr lang="en-US" sz="3200" dirty="0"/>
          </a:p>
        </p:txBody>
      </p:sp>
      <p:sp>
        <p:nvSpPr>
          <p:cNvPr id="3" name="Content Placeholder 2"/>
          <p:cNvSpPr>
            <a:spLocks noGrp="1"/>
          </p:cNvSpPr>
          <p:nvPr>
            <p:ph idx="1"/>
          </p:nvPr>
        </p:nvSpPr>
        <p:spPr>
          <a:xfrm>
            <a:off x="381000" y="914400"/>
            <a:ext cx="8534400" cy="5638800"/>
          </a:xfrm>
        </p:spPr>
        <p:txBody>
          <a:bodyPr>
            <a:noAutofit/>
          </a:bodyPr>
          <a:lstStyle/>
          <a:p>
            <a:pPr>
              <a:buNone/>
            </a:pPr>
            <a:r>
              <a:rPr lang="en-US" sz="2400" b="1" dirty="0"/>
              <a:t>Retrofit Measures</a:t>
            </a:r>
            <a:endParaRPr lang="en-US" sz="2400" dirty="0"/>
          </a:p>
          <a:p>
            <a:pPr lvl="0"/>
            <a:r>
              <a:rPr lang="en-US" sz="2400" dirty="0"/>
              <a:t>Avoid damper operation through </a:t>
            </a:r>
            <a:r>
              <a:rPr lang="en-US" sz="2400" dirty="0" smtClean="0"/>
              <a:t>VFD - reducing </a:t>
            </a:r>
            <a:r>
              <a:rPr lang="en-US" sz="2400" dirty="0"/>
              <a:t>a fan’s speed by 20% can reduce its power requirements by nearly 50%.</a:t>
            </a:r>
          </a:p>
          <a:p>
            <a:pPr lvl="0"/>
            <a:r>
              <a:rPr lang="en-US" sz="2400" dirty="0"/>
              <a:t>Replacing existing fan with energy efficient fan operating closer to BEP.</a:t>
            </a:r>
          </a:p>
          <a:p>
            <a:pPr lvl="0"/>
            <a:r>
              <a:rPr lang="en-US" sz="2400" dirty="0"/>
              <a:t>Review and increase duct size if feasible. A 15% increase in duct diameter can reduce pressure drop by 50%. This allows smaller fan motor to be used.</a:t>
            </a:r>
          </a:p>
          <a:p>
            <a:pPr lvl="0"/>
            <a:r>
              <a:rPr lang="en-US" sz="2400" dirty="0" smtClean="0"/>
              <a:t>Reduce </a:t>
            </a:r>
            <a:r>
              <a:rPr lang="en-US" sz="2400" dirty="0"/>
              <a:t>bends in the ductwork.</a:t>
            </a:r>
          </a:p>
          <a:p>
            <a:pPr lvl="0"/>
            <a:r>
              <a:rPr lang="en-US" sz="2400" dirty="0" smtClean="0"/>
              <a:t>Replace </a:t>
            </a:r>
            <a:r>
              <a:rPr lang="en-US" sz="2400" dirty="0"/>
              <a:t>fan motor with energy efficient motor.</a:t>
            </a:r>
          </a:p>
          <a:p>
            <a:pPr lvl="0"/>
            <a:r>
              <a:rPr lang="en-US" sz="2400" dirty="0" smtClean="0"/>
              <a:t>Use </a:t>
            </a:r>
            <a:r>
              <a:rPr lang="en-US" sz="2400" dirty="0"/>
              <a:t>energy efficient aerofoil backward curved fans if feasible</a:t>
            </a:r>
            <a:r>
              <a:rPr lang="en-US" sz="2400" dirty="0" smtClean="0"/>
              <a:t>.</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C:\Users\CHAN\AppData\Local\Temp\SolidDocuments\SolidCapture\SolidCaptureImage8450663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600200"/>
            <a:ext cx="40449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descr="C:\Users\CHAN\AppData\Local\Temp\SolidDocuments\SolidCapture\SolidCaptureImage845605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2988" y="1600200"/>
            <a:ext cx="40449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3"/>
          <p:cNvSpPr txBox="1">
            <a:spLocks noChangeArrowheads="1"/>
          </p:cNvSpPr>
          <p:nvPr/>
        </p:nvSpPr>
        <p:spPr bwMode="auto">
          <a:xfrm>
            <a:off x="838200" y="4459288"/>
            <a:ext cx="3276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a:t>Flow in Centrifugal fan </a:t>
            </a:r>
            <a:endParaRPr lang="en-IN"/>
          </a:p>
        </p:txBody>
      </p:sp>
      <p:sp>
        <p:nvSpPr>
          <p:cNvPr id="5125" name="TextBox 6"/>
          <p:cNvSpPr txBox="1">
            <a:spLocks noChangeArrowheads="1"/>
          </p:cNvSpPr>
          <p:nvPr/>
        </p:nvSpPr>
        <p:spPr bwMode="auto">
          <a:xfrm>
            <a:off x="5770563" y="4462463"/>
            <a:ext cx="2687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a:t>Flow in Axial fan</a:t>
            </a:r>
            <a:endParaRPr lang="en-IN"/>
          </a:p>
        </p:txBody>
      </p:sp>
    </p:spTree>
    <p:extLst>
      <p:ext uri="{BB962C8B-B14F-4D97-AF65-F5344CB8AC3E}">
        <p14:creationId xmlns:p14="http://schemas.microsoft.com/office/powerpoint/2010/main" val="37017234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71800"/>
            <a:ext cx="8229600" cy="1143000"/>
          </a:xfrm>
        </p:spPr>
        <p:txBody>
          <a:bodyPr/>
          <a:lstStyle/>
          <a:p>
            <a:r>
              <a:rPr lang="en-US" dirty="0" smtClean="0"/>
              <a:t>Thank you</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t>Centrifugal </a:t>
            </a:r>
            <a:r>
              <a:rPr lang="en-US" sz="3600" b="1" dirty="0" smtClean="0">
                <a:sym typeface="Symbol"/>
              </a:rPr>
              <a:t>-</a:t>
            </a:r>
            <a:r>
              <a:rPr lang="en-US" sz="3600" b="1" dirty="0" smtClean="0"/>
              <a:t>Forward Curved</a:t>
            </a:r>
            <a:endParaRPr lang="en-US" sz="3600" b="1" dirty="0"/>
          </a:p>
        </p:txBody>
      </p:sp>
      <p:sp>
        <p:nvSpPr>
          <p:cNvPr id="3" name="Content Placeholder 2"/>
          <p:cNvSpPr>
            <a:spLocks noGrp="1"/>
          </p:cNvSpPr>
          <p:nvPr>
            <p:ph idx="1"/>
          </p:nvPr>
        </p:nvSpPr>
        <p:spPr>
          <a:xfrm>
            <a:off x="457201" y="1600200"/>
            <a:ext cx="3810000" cy="4525963"/>
          </a:xfrm>
        </p:spPr>
        <p:txBody>
          <a:bodyPr>
            <a:normAutofit/>
          </a:bodyPr>
          <a:lstStyle/>
          <a:p>
            <a:pPr algn="just"/>
            <a:r>
              <a:rPr lang="en-US" sz="2400" dirty="0" smtClean="0"/>
              <a:t>Blades curved </a:t>
            </a:r>
            <a:r>
              <a:rPr lang="en-US" sz="2400" dirty="0"/>
              <a:t>in the direction of </a:t>
            </a:r>
            <a:r>
              <a:rPr lang="en-US" sz="2400" dirty="0" smtClean="0"/>
              <a:t>rotation</a:t>
            </a:r>
          </a:p>
          <a:p>
            <a:pPr algn="just"/>
            <a:r>
              <a:rPr lang="en-US" sz="2400" dirty="0" smtClean="0"/>
              <a:t>Low  efficiency (between 50</a:t>
            </a:r>
            <a:r>
              <a:rPr lang="en-US" sz="2400" dirty="0" smtClean="0">
                <a:sym typeface="Symbol"/>
              </a:rPr>
              <a:t></a:t>
            </a:r>
            <a:r>
              <a:rPr lang="en-US" sz="2400" dirty="0"/>
              <a:t>65</a:t>
            </a:r>
            <a:r>
              <a:rPr lang="en-US" sz="2400" dirty="0" smtClean="0"/>
              <a:t>%)</a:t>
            </a:r>
          </a:p>
          <a:p>
            <a:pPr algn="just"/>
            <a:r>
              <a:rPr lang="en-US" sz="2400" dirty="0" smtClean="0"/>
              <a:t>Small and compact</a:t>
            </a:r>
          </a:p>
          <a:p>
            <a:pPr algn="just"/>
            <a:r>
              <a:rPr lang="en-US" sz="2400" dirty="0"/>
              <a:t>Lower airflow, lower static pressure, lower first cost</a:t>
            </a:r>
          </a:p>
          <a:p>
            <a:pPr algn="just"/>
            <a:r>
              <a:rPr lang="en-US" sz="2400" dirty="0" smtClean="0"/>
              <a:t>Clean air applications-HVAC</a:t>
            </a:r>
            <a:endParaRPr lang="en-US" sz="2400" dirty="0"/>
          </a:p>
        </p:txBody>
      </p:sp>
      <p:pic>
        <p:nvPicPr>
          <p:cNvPr id="4" name="Picture 3" descr="C:\Users\SURYANARAYANAN\AppData\Local\Temp\SolidDocuments\SolidCapture\SolidCaptureImage240254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6293" y="1676400"/>
            <a:ext cx="1752600" cy="1702594"/>
          </a:xfrm>
          <a:prstGeom prst="rect">
            <a:avLst/>
          </a:prstGeom>
          <a:noFill/>
          <a:ln>
            <a:noFill/>
          </a:ln>
        </p:spPr>
      </p:pic>
      <p:pic>
        <p:nvPicPr>
          <p:cNvPr id="5" name="Picture 1" descr="C:\Users\admin\AppData\Local\Temp\SolidDocuments\SolidCapture\SolidCaptureImage176692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3505200"/>
            <a:ext cx="4722813"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Centrifugal</a:t>
            </a:r>
            <a:r>
              <a:rPr lang="en-US" sz="3600" b="1" dirty="0" smtClean="0">
                <a:sym typeface="Symbol"/>
              </a:rPr>
              <a:t>-</a:t>
            </a:r>
            <a:r>
              <a:rPr lang="en-US" sz="3600" b="1" dirty="0" smtClean="0"/>
              <a:t>Radial Bladed</a:t>
            </a:r>
            <a:endParaRPr lang="en-US" sz="3600" b="1" dirty="0"/>
          </a:p>
        </p:txBody>
      </p:sp>
      <p:sp>
        <p:nvSpPr>
          <p:cNvPr id="3" name="Content Placeholder 2"/>
          <p:cNvSpPr>
            <a:spLocks noGrp="1"/>
          </p:cNvSpPr>
          <p:nvPr>
            <p:ph idx="1"/>
          </p:nvPr>
        </p:nvSpPr>
        <p:spPr>
          <a:xfrm>
            <a:off x="457200" y="1600200"/>
            <a:ext cx="4267200" cy="4525963"/>
          </a:xfrm>
        </p:spPr>
        <p:txBody>
          <a:bodyPr>
            <a:normAutofit/>
          </a:bodyPr>
          <a:lstStyle/>
          <a:p>
            <a:r>
              <a:rPr lang="en-US" sz="2400" dirty="0" smtClean="0"/>
              <a:t>Flat blade shape</a:t>
            </a:r>
          </a:p>
          <a:p>
            <a:r>
              <a:rPr lang="en-US" sz="2400" dirty="0"/>
              <a:t>Applications requiring low to medium airflow rates at high pressures</a:t>
            </a:r>
          </a:p>
          <a:p>
            <a:r>
              <a:rPr lang="en-US" sz="2400" dirty="0" smtClean="0"/>
              <a:t>High dust level applications- Pneumatic conveying</a:t>
            </a:r>
          </a:p>
        </p:txBody>
      </p:sp>
      <p:pic>
        <p:nvPicPr>
          <p:cNvPr id="5" name="Picture 4" descr="C:\Users\SURYANARAYANAN\AppData\Local\Temp\SolidDocuments\SolidCapture\SolidCaptureImage23912628.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1752600"/>
            <a:ext cx="1905000" cy="1676400"/>
          </a:xfrm>
          <a:prstGeom prst="rect">
            <a:avLst/>
          </a:prstGeom>
          <a:noFill/>
          <a:ln>
            <a:noFill/>
          </a:ln>
        </p:spPr>
      </p:pic>
      <p:pic>
        <p:nvPicPr>
          <p:cNvPr id="6" name="Picture 1" descr="C:\Users\admin\AppData\Local\Temp\SolidDocuments\SolidCapture\SolidCaptureImage16685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657600"/>
            <a:ext cx="4191000" cy="2730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Centrifugal</a:t>
            </a:r>
            <a:r>
              <a:rPr lang="en-US" sz="3600" b="1" dirty="0" smtClean="0">
                <a:sym typeface="Symbol"/>
              </a:rPr>
              <a:t>-</a:t>
            </a:r>
            <a:r>
              <a:rPr lang="en-US" sz="3600" b="1" dirty="0" smtClean="0"/>
              <a:t>Radial-tip</a:t>
            </a:r>
            <a:endParaRPr lang="en-US" sz="3600" b="1" dirty="0"/>
          </a:p>
        </p:txBody>
      </p:sp>
      <p:sp>
        <p:nvSpPr>
          <p:cNvPr id="3" name="Content Placeholder 2"/>
          <p:cNvSpPr>
            <a:spLocks noGrp="1"/>
          </p:cNvSpPr>
          <p:nvPr>
            <p:ph idx="1"/>
          </p:nvPr>
        </p:nvSpPr>
        <p:spPr>
          <a:xfrm>
            <a:off x="457200" y="1600200"/>
            <a:ext cx="4648200" cy="4525963"/>
          </a:xfrm>
        </p:spPr>
        <p:txBody>
          <a:bodyPr>
            <a:normAutofit/>
          </a:bodyPr>
          <a:lstStyle/>
          <a:p>
            <a:r>
              <a:rPr lang="en-US" sz="2400" dirty="0" smtClean="0"/>
              <a:t>Less turbulence than radial bladed</a:t>
            </a:r>
          </a:p>
          <a:p>
            <a:r>
              <a:rPr lang="en-US" sz="2400" dirty="0"/>
              <a:t>More efficient than the radial blade but less than backward </a:t>
            </a:r>
            <a:r>
              <a:rPr lang="en-US" sz="2400" dirty="0" smtClean="0"/>
              <a:t>inclined (up </a:t>
            </a:r>
            <a:r>
              <a:rPr lang="en-US" sz="2400" dirty="0"/>
              <a:t>to 75</a:t>
            </a:r>
            <a:r>
              <a:rPr lang="en-US" sz="2400" dirty="0" smtClean="0"/>
              <a:t>%)</a:t>
            </a:r>
          </a:p>
          <a:p>
            <a:r>
              <a:rPr lang="en-US" sz="2400" dirty="0" smtClean="0"/>
              <a:t>Airstreams </a:t>
            </a:r>
            <a:r>
              <a:rPr lang="en-US" sz="2400" dirty="0"/>
              <a:t>containing small </a:t>
            </a:r>
            <a:r>
              <a:rPr lang="en-US" sz="2400" dirty="0" smtClean="0"/>
              <a:t>amount of dust</a:t>
            </a:r>
            <a:endParaRPr lang="en-US" sz="2400" dirty="0"/>
          </a:p>
        </p:txBody>
      </p:sp>
      <p:pic>
        <p:nvPicPr>
          <p:cNvPr id="6" name="Picture 3" descr="C:\Users\Dell\AppData\Local\Temp\SolidDocuments\SolidCapture\SolidCaptureImage59375798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1676400"/>
            <a:ext cx="2039937"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Centrifugal</a:t>
            </a:r>
            <a:r>
              <a:rPr lang="en-US" sz="3600" b="1" dirty="0" smtClean="0">
                <a:sym typeface="Symbol"/>
              </a:rPr>
              <a:t>-</a:t>
            </a:r>
            <a:r>
              <a:rPr lang="en-US" sz="3600" b="1" dirty="0" smtClean="0"/>
              <a:t>Backward Curved</a:t>
            </a:r>
            <a:endParaRPr lang="en-US" sz="3600" b="1" dirty="0"/>
          </a:p>
        </p:txBody>
      </p:sp>
      <p:sp>
        <p:nvSpPr>
          <p:cNvPr id="3" name="Content Placeholder 2"/>
          <p:cNvSpPr>
            <a:spLocks noGrp="1"/>
          </p:cNvSpPr>
          <p:nvPr>
            <p:ph idx="1"/>
          </p:nvPr>
        </p:nvSpPr>
        <p:spPr>
          <a:xfrm>
            <a:off x="457200" y="1600200"/>
            <a:ext cx="4572000" cy="4525963"/>
          </a:xfrm>
        </p:spPr>
        <p:txBody>
          <a:bodyPr>
            <a:normAutofit/>
          </a:bodyPr>
          <a:lstStyle/>
          <a:p>
            <a:r>
              <a:rPr lang="en-US" sz="2800" dirty="0" smtClean="0"/>
              <a:t>Blades curve tilt away from direction </a:t>
            </a:r>
            <a:r>
              <a:rPr lang="en-US" sz="2800" dirty="0"/>
              <a:t>of </a:t>
            </a:r>
            <a:r>
              <a:rPr lang="en-US" sz="2800" dirty="0" smtClean="0"/>
              <a:t>rotation</a:t>
            </a:r>
          </a:p>
          <a:p>
            <a:r>
              <a:rPr lang="en-US" sz="2800" dirty="0" smtClean="0"/>
              <a:t>Higher speed than Forward curved fans</a:t>
            </a:r>
          </a:p>
          <a:p>
            <a:r>
              <a:rPr lang="en-IN" sz="2800" dirty="0"/>
              <a:t>Most </a:t>
            </a:r>
            <a:r>
              <a:rPr lang="en-IN" sz="2800" dirty="0" smtClean="0"/>
              <a:t>efficient fan (65-75%)</a:t>
            </a:r>
            <a:endParaRPr lang="en-IN" sz="2800" dirty="0"/>
          </a:p>
          <a:p>
            <a:r>
              <a:rPr lang="en-US" sz="2800" dirty="0"/>
              <a:t>Higher airflow, higher static pressure, higher efficiency</a:t>
            </a:r>
          </a:p>
          <a:p>
            <a:r>
              <a:rPr lang="en-IN" sz="2800" dirty="0" smtClean="0"/>
              <a:t>Large </a:t>
            </a:r>
            <a:r>
              <a:rPr lang="en-IN" sz="2800" dirty="0"/>
              <a:t>HVAC applications</a:t>
            </a:r>
          </a:p>
        </p:txBody>
      </p:sp>
      <p:pic>
        <p:nvPicPr>
          <p:cNvPr id="4" name="Picture 3" descr="C:\Users\SURYANARAYANAN\AppData\Local\Temp\SolidDocuments\SolidCapture\SolidCaptureImage240254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2057400"/>
            <a:ext cx="2362200" cy="2333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a:bodyPr>
          <a:lstStyle/>
          <a:p>
            <a:r>
              <a:rPr lang="en-US" sz="3200" b="1" dirty="0" smtClean="0"/>
              <a:t>Centrifugal</a:t>
            </a:r>
            <a:r>
              <a:rPr lang="en-US" sz="3200" b="1" dirty="0" smtClean="0">
                <a:sym typeface="Symbol"/>
              </a:rPr>
              <a:t>-</a:t>
            </a:r>
            <a:r>
              <a:rPr lang="en-US" sz="3200" b="1" dirty="0"/>
              <a:t>Backward </a:t>
            </a:r>
            <a:r>
              <a:rPr lang="en-US" sz="3200" b="1" dirty="0" smtClean="0"/>
              <a:t>Inclined(Airfoil</a:t>
            </a:r>
            <a:r>
              <a:rPr lang="en-US" sz="3200" b="1" dirty="0"/>
              <a:t>)</a:t>
            </a:r>
          </a:p>
        </p:txBody>
      </p:sp>
      <p:sp>
        <p:nvSpPr>
          <p:cNvPr id="3" name="Content Placeholder 2"/>
          <p:cNvSpPr>
            <a:spLocks noGrp="1"/>
          </p:cNvSpPr>
          <p:nvPr>
            <p:ph idx="1"/>
          </p:nvPr>
        </p:nvSpPr>
        <p:spPr>
          <a:xfrm>
            <a:off x="457200" y="1600200"/>
            <a:ext cx="4572000" cy="4525963"/>
          </a:xfrm>
        </p:spPr>
        <p:txBody>
          <a:bodyPr>
            <a:normAutofit/>
          </a:bodyPr>
          <a:lstStyle/>
          <a:p>
            <a:r>
              <a:rPr lang="en-US" sz="2400" dirty="0" smtClean="0"/>
              <a:t>Smooth air flow across bade surface reducing turbulence</a:t>
            </a:r>
          </a:p>
          <a:p>
            <a:r>
              <a:rPr lang="en-US" sz="2400" dirty="0" smtClean="0"/>
              <a:t>Higher static efficiency (exceeding  85%)</a:t>
            </a:r>
          </a:p>
          <a:p>
            <a:r>
              <a:rPr lang="en-US" sz="2400" dirty="0" smtClean="0"/>
              <a:t>Clean air applications e.g. forced-draft fans(boilers) </a:t>
            </a:r>
            <a:r>
              <a:rPr lang="en-US" sz="2400" dirty="0"/>
              <a:t>and industrial dryer </a:t>
            </a:r>
            <a:r>
              <a:rPr lang="en-US" sz="2400" dirty="0" smtClean="0"/>
              <a:t>fans (furnaces</a:t>
            </a:r>
            <a:r>
              <a:rPr lang="en-US" sz="2400" dirty="0"/>
              <a:t>) </a:t>
            </a:r>
            <a:r>
              <a:rPr lang="en-US" sz="2400" dirty="0" smtClean="0"/>
              <a:t> </a:t>
            </a:r>
            <a:endParaRPr lang="en-US" sz="2400" dirty="0"/>
          </a:p>
        </p:txBody>
      </p:sp>
      <p:pic>
        <p:nvPicPr>
          <p:cNvPr id="4" name="Picture 3" descr="C:\Users\SURYANARAYANAN\AppData\Local\Temp\SolidDocuments\SolidCapture\SolidCaptureImage240254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2057400"/>
            <a:ext cx="2362200" cy="2333625"/>
          </a:xfrm>
          <a:prstGeom prst="rect">
            <a:avLst/>
          </a:prstGeom>
          <a:noFill/>
          <a:ln>
            <a:noFill/>
          </a:ln>
        </p:spPr>
      </p:pic>
    </p:spTree>
    <p:extLst>
      <p:ext uri="{BB962C8B-B14F-4D97-AF65-F5344CB8AC3E}">
        <p14:creationId xmlns:p14="http://schemas.microsoft.com/office/powerpoint/2010/main" val="1733846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1858</Words>
  <Application>Microsoft Office PowerPoint</Application>
  <PresentationFormat>On-screen Show (4:3)</PresentationFormat>
  <Paragraphs>250</Paragraphs>
  <Slides>40</Slides>
  <Notes>11</Notes>
  <HiddenSlides>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Office Theme</vt:lpstr>
      <vt:lpstr>Document</vt:lpstr>
      <vt:lpstr>Energy Auditing  of  Fan System</vt:lpstr>
      <vt:lpstr>Centrifugal Fan Applications</vt:lpstr>
      <vt:lpstr>Fan Types</vt:lpstr>
      <vt:lpstr>PowerPoint Presentation</vt:lpstr>
      <vt:lpstr>Centrifugal -Forward Curved</vt:lpstr>
      <vt:lpstr>Centrifugal-Radial Bladed</vt:lpstr>
      <vt:lpstr>Centrifugal-Radial-tip</vt:lpstr>
      <vt:lpstr>Centrifugal-Backward Curved</vt:lpstr>
      <vt:lpstr>Centrifugal-Backward Inclined(Airfoil)</vt:lpstr>
      <vt:lpstr>Axial Fan Types</vt:lpstr>
      <vt:lpstr>Features of Axial Fans</vt:lpstr>
      <vt:lpstr>Applications of axial fans</vt:lpstr>
      <vt:lpstr>Fan Selection</vt:lpstr>
      <vt:lpstr>Estimation of Airflow &amp; Static Pressure </vt:lpstr>
      <vt:lpstr>Static, Velocity and Total Pressures</vt:lpstr>
      <vt:lpstr>PowerPoint Presentation</vt:lpstr>
      <vt:lpstr>PowerPoint Presentation</vt:lpstr>
      <vt:lpstr>Relationship between  Velocity, total and Static Pressures</vt:lpstr>
      <vt:lpstr>Static Efficiency</vt:lpstr>
      <vt:lpstr>PowerPoint Presentation</vt:lpstr>
      <vt:lpstr>Calculation of Velocity and Flow rate</vt:lpstr>
      <vt:lpstr>Traverse points</vt:lpstr>
      <vt:lpstr>Fan Shaft Power</vt:lpstr>
      <vt:lpstr>PowerPoint Presentation</vt:lpstr>
      <vt:lpstr>Fan Efficiency-Total &amp; Static</vt:lpstr>
      <vt:lpstr>PowerPoint Presentation</vt:lpstr>
      <vt:lpstr>Fan System Curve</vt:lpstr>
      <vt:lpstr>Flow Control – Discharge Damper</vt:lpstr>
      <vt:lpstr>PowerPoint Presentation</vt:lpstr>
      <vt:lpstr>Flow Control by Outlet / Discharge Damper</vt:lpstr>
      <vt:lpstr>Flow Control –VFD </vt:lpstr>
      <vt:lpstr>Affinity Laws</vt:lpstr>
      <vt:lpstr>PowerPoint Presentation</vt:lpstr>
      <vt:lpstr>VFD Application</vt:lpstr>
      <vt:lpstr>Savings with VFD instead of Damper Control</vt:lpstr>
      <vt:lpstr>Fan Replacement</vt:lpstr>
      <vt:lpstr>ENCON Opportunities in Fan Systems</vt:lpstr>
      <vt:lpstr>ENCON Opportunities in Fan Systems</vt:lpstr>
      <vt:lpstr>ENCON Opportunities in Fan Systems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adminstrator</dc:creator>
  <cp:lastModifiedBy>SURYANARAYANAN</cp:lastModifiedBy>
  <cp:revision>29</cp:revision>
  <dcterms:created xsi:type="dcterms:W3CDTF">2017-04-18T01:49:35Z</dcterms:created>
  <dcterms:modified xsi:type="dcterms:W3CDTF">2018-05-30T05:36:40Z</dcterms:modified>
</cp:coreProperties>
</file>