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3" r:id="rId1"/>
  </p:sldMasterIdLst>
  <p:notesMasterIdLst>
    <p:notesMasterId r:id="rId62"/>
  </p:notesMasterIdLst>
  <p:sldIdLst>
    <p:sldId id="257" r:id="rId2"/>
    <p:sldId id="261" r:id="rId3"/>
    <p:sldId id="258" r:id="rId4"/>
    <p:sldId id="259" r:id="rId5"/>
    <p:sldId id="260" r:id="rId6"/>
    <p:sldId id="302" r:id="rId7"/>
    <p:sldId id="309" r:id="rId8"/>
    <p:sldId id="264" r:id="rId9"/>
    <p:sldId id="303" r:id="rId10"/>
    <p:sldId id="299" r:id="rId11"/>
    <p:sldId id="265" r:id="rId12"/>
    <p:sldId id="266" r:id="rId13"/>
    <p:sldId id="267"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300" r:id="rId33"/>
    <p:sldId id="294" r:id="rId34"/>
    <p:sldId id="295" r:id="rId35"/>
    <p:sldId id="296" r:id="rId36"/>
    <p:sldId id="297" r:id="rId37"/>
    <p:sldId id="298" r:id="rId38"/>
    <p:sldId id="301" r:id="rId39"/>
    <p:sldId id="316" r:id="rId40"/>
    <p:sldId id="317" r:id="rId41"/>
    <p:sldId id="262" r:id="rId42"/>
    <p:sldId id="304" r:id="rId43"/>
    <p:sldId id="308" r:id="rId44"/>
    <p:sldId id="310" r:id="rId45"/>
    <p:sldId id="305" r:id="rId46"/>
    <p:sldId id="312" r:id="rId47"/>
    <p:sldId id="313" r:id="rId48"/>
    <p:sldId id="314" r:id="rId49"/>
    <p:sldId id="315" r:id="rId50"/>
    <p:sldId id="318" r:id="rId51"/>
    <p:sldId id="319" r:id="rId52"/>
    <p:sldId id="322" r:id="rId53"/>
    <p:sldId id="320" r:id="rId54"/>
    <p:sldId id="327" r:id="rId55"/>
    <p:sldId id="321" r:id="rId56"/>
    <p:sldId id="323" r:id="rId57"/>
    <p:sldId id="324" r:id="rId58"/>
    <p:sldId id="325" r:id="rId59"/>
    <p:sldId id="326" r:id="rId60"/>
    <p:sldId id="328"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24" autoAdjust="0"/>
  </p:normalViewPr>
  <p:slideViewPr>
    <p:cSldViewPr>
      <p:cViewPr varScale="1">
        <p:scale>
          <a:sx n="63" d="100"/>
          <a:sy n="63" d="100"/>
        </p:scale>
        <p:origin x="-1590" y="-114"/>
      </p:cViewPr>
      <p:guideLst>
        <p:guide orient="horz" pos="2160"/>
        <p:guide pos="2880"/>
      </p:guideLst>
    </p:cSldViewPr>
  </p:slideViewPr>
  <p:outlineViewPr>
    <p:cViewPr>
      <p:scale>
        <a:sx n="33" d="100"/>
        <a:sy n="33" d="100"/>
      </p:scale>
      <p:origin x="0" y="532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esktop\YERIK%20CURVE.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I:\parabolic%20furnace%20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chart>
    <c:plotArea>
      <c:layout/>
      <c:lineChart>
        <c:grouping val="stacked"/>
        <c:ser>
          <c:idx val="0"/>
          <c:order val="0"/>
          <c:marker>
            <c:symbol val="none"/>
          </c:marker>
          <c:val>
            <c:numRef>
              <c:f>Sheet1!$A$3:$A$22</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val>
        </c:ser>
        <c:ser>
          <c:idx val="1"/>
          <c:order val="1"/>
          <c:marker>
            <c:symbol val="none"/>
          </c:marker>
          <c:val>
            <c:numRef>
              <c:f>Sheet1!$B$3:$B$22</c:f>
              <c:numCache>
                <c:formatCode>General</c:formatCode>
                <c:ptCount val="20"/>
                <c:pt idx="0">
                  <c:v>39</c:v>
                </c:pt>
                <c:pt idx="1">
                  <c:v>300</c:v>
                </c:pt>
                <c:pt idx="2">
                  <c:v>600</c:v>
                </c:pt>
                <c:pt idx="3">
                  <c:v>900</c:v>
                </c:pt>
                <c:pt idx="4">
                  <c:v>1100</c:v>
                </c:pt>
                <c:pt idx="5">
                  <c:v>1150</c:v>
                </c:pt>
                <c:pt idx="6">
                  <c:v>1155</c:v>
                </c:pt>
                <c:pt idx="7">
                  <c:v>1160</c:v>
                </c:pt>
                <c:pt idx="8">
                  <c:v>1160</c:v>
                </c:pt>
                <c:pt idx="9">
                  <c:v>1160</c:v>
                </c:pt>
                <c:pt idx="10">
                  <c:v>1160</c:v>
                </c:pt>
                <c:pt idx="11">
                  <c:v>1160</c:v>
                </c:pt>
                <c:pt idx="12">
                  <c:v>1160</c:v>
                </c:pt>
                <c:pt idx="13">
                  <c:v>1160</c:v>
                </c:pt>
                <c:pt idx="14">
                  <c:v>1160</c:v>
                </c:pt>
                <c:pt idx="15">
                  <c:v>1160</c:v>
                </c:pt>
                <c:pt idx="16">
                  <c:v>1160</c:v>
                </c:pt>
                <c:pt idx="17">
                  <c:v>1160</c:v>
                </c:pt>
                <c:pt idx="18">
                  <c:v>1160</c:v>
                </c:pt>
                <c:pt idx="19">
                  <c:v>1160</c:v>
                </c:pt>
              </c:numCache>
            </c:numRef>
          </c:val>
        </c:ser>
        <c:marker val="1"/>
        <c:axId val="75465088"/>
        <c:axId val="75522816"/>
      </c:lineChart>
      <c:catAx>
        <c:axId val="75465088"/>
        <c:scaling>
          <c:orientation val="minMax"/>
        </c:scaling>
        <c:axPos val="b"/>
        <c:tickLblPos val="nextTo"/>
        <c:txPr>
          <a:bodyPr/>
          <a:lstStyle/>
          <a:p>
            <a:pPr>
              <a:defRPr lang="en-IN"/>
            </a:pPr>
            <a:endParaRPr lang="en-US"/>
          </a:p>
        </c:txPr>
        <c:crossAx val="75522816"/>
        <c:crosses val="autoZero"/>
        <c:auto val="1"/>
        <c:lblAlgn val="ctr"/>
        <c:lblOffset val="100"/>
      </c:catAx>
      <c:valAx>
        <c:axId val="75522816"/>
        <c:scaling>
          <c:orientation val="minMax"/>
        </c:scaling>
        <c:axPos val="l"/>
        <c:majorGridlines/>
        <c:numFmt formatCode="General" sourceLinked="1"/>
        <c:tickLblPos val="nextTo"/>
        <c:txPr>
          <a:bodyPr/>
          <a:lstStyle/>
          <a:p>
            <a:pPr>
              <a:defRPr lang="en-IN"/>
            </a:pPr>
            <a:endParaRPr lang="en-US"/>
          </a:p>
        </c:txPr>
        <c:crossAx val="75465088"/>
        <c:crosses val="autoZero"/>
        <c:crossBetween val="between"/>
      </c:valAx>
    </c:plotArea>
    <c:legend>
      <c:legendPos val="r"/>
      <c:layout/>
      <c:txPr>
        <a:bodyPr/>
        <a:lstStyle/>
        <a:p>
          <a:pPr>
            <a:defRPr lang="en-IN"/>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IN"/>
  <c:chart>
    <c:plotArea>
      <c:layout>
        <c:manualLayout>
          <c:layoutTarget val="inner"/>
          <c:xMode val="edge"/>
          <c:yMode val="edge"/>
          <c:x val="0.40904875898346232"/>
          <c:y val="0.13333333333333341"/>
          <c:w val="0.57862750313431965"/>
          <c:h val="0.80840769903761756"/>
        </c:manualLayout>
      </c:layout>
      <c:lineChart>
        <c:grouping val="standard"/>
        <c:ser>
          <c:idx val="0"/>
          <c:order val="0"/>
          <c:marker>
            <c:symbol val="none"/>
          </c:marker>
          <c:val>
            <c:numRef>
              <c:f>Sheet1!$A$5:$A$53</c:f>
              <c:numCache>
                <c:formatCode>General</c:formatCode>
                <c:ptCount val="4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43</c:v>
                </c:pt>
                <c:pt idx="44">
                  <c:v>44</c:v>
                </c:pt>
                <c:pt idx="45">
                  <c:v>45</c:v>
                </c:pt>
                <c:pt idx="46">
                  <c:v>46</c:v>
                </c:pt>
              </c:numCache>
            </c:numRef>
          </c:val>
        </c:ser>
        <c:ser>
          <c:idx val="1"/>
          <c:order val="1"/>
          <c:marker>
            <c:symbol val="none"/>
          </c:marker>
          <c:val>
            <c:numRef>
              <c:f>Sheet1!$B$5:$B$53</c:f>
              <c:numCache>
                <c:formatCode>General</c:formatCode>
                <c:ptCount val="49"/>
                <c:pt idx="0">
                  <c:v>43</c:v>
                </c:pt>
                <c:pt idx="1">
                  <c:v>55</c:v>
                </c:pt>
                <c:pt idx="2">
                  <c:v>71</c:v>
                </c:pt>
                <c:pt idx="3">
                  <c:v>96</c:v>
                </c:pt>
                <c:pt idx="4">
                  <c:v>115</c:v>
                </c:pt>
                <c:pt idx="5">
                  <c:v>137</c:v>
                </c:pt>
                <c:pt idx="6">
                  <c:v>162</c:v>
                </c:pt>
                <c:pt idx="7">
                  <c:v>185</c:v>
                </c:pt>
                <c:pt idx="8">
                  <c:v>212</c:v>
                </c:pt>
                <c:pt idx="9">
                  <c:v>241</c:v>
                </c:pt>
                <c:pt idx="10">
                  <c:v>267</c:v>
                </c:pt>
                <c:pt idx="11">
                  <c:v>299</c:v>
                </c:pt>
                <c:pt idx="12">
                  <c:v>324</c:v>
                </c:pt>
                <c:pt idx="13">
                  <c:v>351</c:v>
                </c:pt>
                <c:pt idx="14">
                  <c:v>376</c:v>
                </c:pt>
                <c:pt idx="15">
                  <c:v>402</c:v>
                </c:pt>
                <c:pt idx="16">
                  <c:v>427</c:v>
                </c:pt>
                <c:pt idx="17">
                  <c:v>455</c:v>
                </c:pt>
                <c:pt idx="18">
                  <c:v>479</c:v>
                </c:pt>
                <c:pt idx="19">
                  <c:v>507</c:v>
                </c:pt>
                <c:pt idx="20">
                  <c:v>530</c:v>
                </c:pt>
                <c:pt idx="21">
                  <c:v>554</c:v>
                </c:pt>
                <c:pt idx="22">
                  <c:v>578</c:v>
                </c:pt>
                <c:pt idx="23">
                  <c:v>601</c:v>
                </c:pt>
                <c:pt idx="24">
                  <c:v>623</c:v>
                </c:pt>
                <c:pt idx="25">
                  <c:v>645</c:v>
                </c:pt>
                <c:pt idx="26">
                  <c:v>667</c:v>
                </c:pt>
                <c:pt idx="27">
                  <c:v>690</c:v>
                </c:pt>
                <c:pt idx="28">
                  <c:v>712</c:v>
                </c:pt>
                <c:pt idx="29">
                  <c:v>732</c:v>
                </c:pt>
                <c:pt idx="30">
                  <c:v>718</c:v>
                </c:pt>
                <c:pt idx="31">
                  <c:v>735</c:v>
                </c:pt>
                <c:pt idx="32">
                  <c:v>752</c:v>
                </c:pt>
                <c:pt idx="33">
                  <c:v>770</c:v>
                </c:pt>
                <c:pt idx="34">
                  <c:v>786</c:v>
                </c:pt>
                <c:pt idx="35">
                  <c:v>801</c:v>
                </c:pt>
                <c:pt idx="36">
                  <c:v>818</c:v>
                </c:pt>
                <c:pt idx="37">
                  <c:v>837</c:v>
                </c:pt>
                <c:pt idx="38">
                  <c:v>855</c:v>
                </c:pt>
                <c:pt idx="39">
                  <c:v>873</c:v>
                </c:pt>
                <c:pt idx="40">
                  <c:v>890</c:v>
                </c:pt>
                <c:pt idx="41">
                  <c:v>905</c:v>
                </c:pt>
                <c:pt idx="42">
                  <c:v>908</c:v>
                </c:pt>
                <c:pt idx="43">
                  <c:v>909</c:v>
                </c:pt>
                <c:pt idx="44">
                  <c:v>907</c:v>
                </c:pt>
                <c:pt idx="45">
                  <c:v>908</c:v>
                </c:pt>
                <c:pt idx="46">
                  <c:v>910</c:v>
                </c:pt>
              </c:numCache>
            </c:numRef>
          </c:val>
        </c:ser>
        <c:marker val="1"/>
        <c:axId val="39525760"/>
        <c:axId val="39535744"/>
      </c:lineChart>
      <c:catAx>
        <c:axId val="39525760"/>
        <c:scaling>
          <c:orientation val="minMax"/>
        </c:scaling>
        <c:axPos val="b"/>
        <c:tickLblPos val="nextTo"/>
        <c:txPr>
          <a:bodyPr/>
          <a:lstStyle/>
          <a:p>
            <a:pPr>
              <a:defRPr lang="en-IN"/>
            </a:pPr>
            <a:endParaRPr lang="en-US"/>
          </a:p>
        </c:txPr>
        <c:crossAx val="39535744"/>
        <c:crosses val="autoZero"/>
        <c:auto val="1"/>
        <c:lblAlgn val="ctr"/>
        <c:lblOffset val="100"/>
      </c:catAx>
      <c:valAx>
        <c:axId val="39535744"/>
        <c:scaling>
          <c:orientation val="minMax"/>
        </c:scaling>
        <c:axPos val="l"/>
        <c:majorGridlines/>
        <c:numFmt formatCode="General" sourceLinked="1"/>
        <c:tickLblPos val="nextTo"/>
        <c:txPr>
          <a:bodyPr/>
          <a:lstStyle/>
          <a:p>
            <a:pPr>
              <a:defRPr lang="en-IN"/>
            </a:pPr>
            <a:endParaRPr lang="en-US"/>
          </a:p>
        </c:txPr>
        <c:crossAx val="39525760"/>
        <c:crosses val="autoZero"/>
        <c:crossBetween val="between"/>
      </c:valAx>
    </c:plotArea>
    <c:legend>
      <c:legendPos val="r"/>
      <c:txPr>
        <a:bodyPr/>
        <a:lstStyle/>
        <a:p>
          <a:pPr>
            <a:defRPr lang="en-IN"/>
          </a:pPr>
          <a:endParaRPr lang="en-US"/>
        </a:p>
      </c:txPr>
    </c:legend>
    <c:plotVisOnly val="1"/>
    <c:dispBlanksAs val="gap"/>
  </c:chart>
  <c:externalData r:id="rId1"/>
  <c:userShapes r:id="rId2"/>
</c:chartSpace>
</file>

<file path=ppt/drawings/_rels/drawing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rawings/drawing1.xml><?xml version="1.0" encoding="utf-8"?>
<c:userShapes xmlns:c="http://schemas.openxmlformats.org/drawingml/2006/chart">
  <cdr:relSizeAnchor xmlns:cdr="http://schemas.openxmlformats.org/drawingml/2006/chartDrawing">
    <cdr:from>
      <cdr:x>0</cdr:x>
      <cdr:y>0</cdr:y>
    </cdr:from>
    <cdr:to>
      <cdr:x>0.16345</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1390054" cy="4572000"/>
        </a:xfrm>
        <a:prstGeom xmlns:a="http://schemas.openxmlformats.org/drawingml/2006/main" prst="rect">
          <a:avLst/>
        </a:prstGeom>
      </cdr:spPr>
    </cdr:pic>
  </cdr:relSizeAnchor>
  <cdr:relSizeAnchor xmlns:cdr="http://schemas.openxmlformats.org/drawingml/2006/chartDrawing">
    <cdr:from>
      <cdr:x>0.16345</cdr:x>
      <cdr:y>0.11673</cdr:y>
    </cdr:from>
    <cdr:to>
      <cdr:x>0.34126</cdr:x>
      <cdr:y>0.9937</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1390055" y="533673"/>
          <a:ext cx="1512127" cy="4009507"/>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DC2C38-44F0-4DFF-AE6E-9EBFFA05854C}" type="datetimeFigureOut">
              <a:rPr lang="en-IN" smtClean="0"/>
              <a:pPr/>
              <a:t>22-05-2018</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E35487-9D38-4D56-B10B-C5CAE0D732F0}"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102952FF-7574-48E2-9C96-E6D9F5F06697}" type="slidenum">
              <a:rPr lang="en-IN" smtClean="0"/>
              <a:pPr/>
              <a:t>1</a:t>
            </a:fld>
            <a:endParaRPr lang="en-IN" dirty="0"/>
          </a:p>
        </p:txBody>
      </p:sp>
      <p:sp>
        <p:nvSpPr>
          <p:cNvPr id="5" name="Footer Placeholder 4"/>
          <p:cNvSpPr>
            <a:spLocks noGrp="1"/>
          </p:cNvSpPr>
          <p:nvPr>
            <p:ph type="ftr" sz="quarter" idx="11"/>
          </p:nvPr>
        </p:nvSpPr>
        <p:spPr/>
        <p:txBody>
          <a:bodyPr/>
          <a:lstStyle/>
          <a:p>
            <a:r>
              <a:rPr lang="en-IN" dirty="0" smtClean="0"/>
              <a:t>ENERGY EFFICIENCY</a:t>
            </a:r>
            <a:endParaRPr lang="en-IN" dirty="0"/>
          </a:p>
        </p:txBody>
      </p:sp>
      <p:sp>
        <p:nvSpPr>
          <p:cNvPr id="6" name="Header Placeholder 5"/>
          <p:cNvSpPr>
            <a:spLocks noGrp="1"/>
          </p:cNvSpPr>
          <p:nvPr>
            <p:ph type="hdr" sz="quarter" idx="12"/>
          </p:nvPr>
        </p:nvSpPr>
        <p:spPr/>
        <p:txBody>
          <a:bodyPr/>
          <a:lstStyle/>
          <a:p>
            <a:endParaRPr lang="en-I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IN" dirty="0"/>
          </a:p>
        </p:txBody>
      </p:sp>
      <p:sp>
        <p:nvSpPr>
          <p:cNvPr id="5" name="Footer Placeholder 4"/>
          <p:cNvSpPr>
            <a:spLocks noGrp="1"/>
          </p:cNvSpPr>
          <p:nvPr>
            <p:ph type="ftr" sz="quarter" idx="11"/>
          </p:nvPr>
        </p:nvSpPr>
        <p:spPr/>
        <p:txBody>
          <a:bodyPr/>
          <a:lstStyle/>
          <a:p>
            <a:r>
              <a:rPr lang="en-IN" dirty="0" smtClean="0"/>
              <a:t>ENERGY EFFICIENCY</a:t>
            </a:r>
            <a:endParaRPr lang="en-IN" dirty="0"/>
          </a:p>
        </p:txBody>
      </p:sp>
      <p:sp>
        <p:nvSpPr>
          <p:cNvPr id="6" name="Slide Number Placeholder 5"/>
          <p:cNvSpPr>
            <a:spLocks noGrp="1"/>
          </p:cNvSpPr>
          <p:nvPr>
            <p:ph type="sldNum" sz="quarter" idx="12"/>
          </p:nvPr>
        </p:nvSpPr>
        <p:spPr/>
        <p:txBody>
          <a:bodyPr/>
          <a:lstStyle/>
          <a:p>
            <a:fld id="{102952FF-7574-48E2-9C96-E6D9F5F06697}" type="slidenum">
              <a:rPr lang="en-IN" smtClean="0"/>
              <a:pPr/>
              <a:t>2</a:t>
            </a:fld>
            <a:endParaRPr lang="en-IN" dirty="0"/>
          </a:p>
        </p:txBody>
      </p:sp>
    </p:spTree>
    <p:extLst>
      <p:ext uri="{BB962C8B-B14F-4D97-AF65-F5344CB8AC3E}">
        <p14:creationId xmlns:p14="http://schemas.microsoft.com/office/powerpoint/2010/main" xmlns="" val="3716265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IN" dirty="0"/>
          </a:p>
        </p:txBody>
      </p:sp>
      <p:sp>
        <p:nvSpPr>
          <p:cNvPr id="5" name="Footer Placeholder 4"/>
          <p:cNvSpPr>
            <a:spLocks noGrp="1"/>
          </p:cNvSpPr>
          <p:nvPr>
            <p:ph type="ftr" sz="quarter" idx="11"/>
          </p:nvPr>
        </p:nvSpPr>
        <p:spPr/>
        <p:txBody>
          <a:bodyPr/>
          <a:lstStyle/>
          <a:p>
            <a:r>
              <a:rPr lang="en-IN" dirty="0" smtClean="0"/>
              <a:t>ENERGY EFFICIENCY</a:t>
            </a:r>
            <a:endParaRPr lang="en-IN" dirty="0"/>
          </a:p>
        </p:txBody>
      </p:sp>
      <p:sp>
        <p:nvSpPr>
          <p:cNvPr id="6" name="Slide Number Placeholder 5"/>
          <p:cNvSpPr>
            <a:spLocks noGrp="1"/>
          </p:cNvSpPr>
          <p:nvPr>
            <p:ph type="sldNum" sz="quarter" idx="12"/>
          </p:nvPr>
        </p:nvSpPr>
        <p:spPr/>
        <p:txBody>
          <a:bodyPr/>
          <a:lstStyle/>
          <a:p>
            <a:fld id="{102952FF-7574-48E2-9C96-E6D9F5F06697}" type="slidenum">
              <a:rPr lang="en-IN" smtClean="0"/>
              <a:pPr/>
              <a:t>3</a:t>
            </a:fld>
            <a:endParaRPr lang="en-IN" dirty="0"/>
          </a:p>
        </p:txBody>
      </p:sp>
    </p:spTree>
    <p:extLst>
      <p:ext uri="{BB962C8B-B14F-4D97-AF65-F5344CB8AC3E}">
        <p14:creationId xmlns:p14="http://schemas.microsoft.com/office/powerpoint/2010/main" xmlns="" val="4038873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IN" dirty="0"/>
          </a:p>
        </p:txBody>
      </p:sp>
      <p:sp>
        <p:nvSpPr>
          <p:cNvPr id="5" name="Footer Placeholder 4"/>
          <p:cNvSpPr>
            <a:spLocks noGrp="1"/>
          </p:cNvSpPr>
          <p:nvPr>
            <p:ph type="ftr" sz="quarter" idx="11"/>
          </p:nvPr>
        </p:nvSpPr>
        <p:spPr/>
        <p:txBody>
          <a:bodyPr/>
          <a:lstStyle/>
          <a:p>
            <a:r>
              <a:rPr lang="en-IN" dirty="0" smtClean="0"/>
              <a:t>ENERGY EFFICIENCY</a:t>
            </a:r>
            <a:endParaRPr lang="en-IN" dirty="0"/>
          </a:p>
        </p:txBody>
      </p:sp>
      <p:sp>
        <p:nvSpPr>
          <p:cNvPr id="6" name="Slide Number Placeholder 5"/>
          <p:cNvSpPr>
            <a:spLocks noGrp="1"/>
          </p:cNvSpPr>
          <p:nvPr>
            <p:ph type="sldNum" sz="quarter" idx="12"/>
          </p:nvPr>
        </p:nvSpPr>
        <p:spPr/>
        <p:txBody>
          <a:bodyPr/>
          <a:lstStyle/>
          <a:p>
            <a:fld id="{102952FF-7574-48E2-9C96-E6D9F5F06697}" type="slidenum">
              <a:rPr lang="en-IN" smtClean="0"/>
              <a:pPr/>
              <a:t>5</a:t>
            </a:fld>
            <a:endParaRPr lang="en-IN" dirty="0"/>
          </a:p>
        </p:txBody>
      </p:sp>
    </p:spTree>
    <p:extLst>
      <p:ext uri="{BB962C8B-B14F-4D97-AF65-F5344CB8AC3E}">
        <p14:creationId xmlns:p14="http://schemas.microsoft.com/office/powerpoint/2010/main" xmlns="" val="3781598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IN" dirty="0"/>
          </a:p>
        </p:txBody>
      </p:sp>
      <p:sp>
        <p:nvSpPr>
          <p:cNvPr id="5" name="Footer Placeholder 4"/>
          <p:cNvSpPr>
            <a:spLocks noGrp="1"/>
          </p:cNvSpPr>
          <p:nvPr>
            <p:ph type="ftr" sz="quarter" idx="11"/>
          </p:nvPr>
        </p:nvSpPr>
        <p:spPr/>
        <p:txBody>
          <a:bodyPr/>
          <a:lstStyle/>
          <a:p>
            <a:r>
              <a:rPr lang="en-IN" dirty="0" smtClean="0"/>
              <a:t>ENERGY EFFICIENCY</a:t>
            </a:r>
            <a:endParaRPr lang="en-IN" dirty="0"/>
          </a:p>
        </p:txBody>
      </p:sp>
      <p:sp>
        <p:nvSpPr>
          <p:cNvPr id="6" name="Slide Number Placeholder 5"/>
          <p:cNvSpPr>
            <a:spLocks noGrp="1"/>
          </p:cNvSpPr>
          <p:nvPr>
            <p:ph type="sldNum" sz="quarter" idx="12"/>
          </p:nvPr>
        </p:nvSpPr>
        <p:spPr/>
        <p:txBody>
          <a:bodyPr/>
          <a:lstStyle/>
          <a:p>
            <a:fld id="{102952FF-7574-48E2-9C96-E6D9F5F06697}" type="slidenum">
              <a:rPr lang="en-IN" smtClean="0"/>
              <a:pPr/>
              <a:t>46</a:t>
            </a:fld>
            <a:endParaRPr lang="en-IN" dirty="0"/>
          </a:p>
        </p:txBody>
      </p:sp>
    </p:spTree>
    <p:extLst>
      <p:ext uri="{BB962C8B-B14F-4D97-AF65-F5344CB8AC3E}">
        <p14:creationId xmlns:p14="http://schemas.microsoft.com/office/powerpoint/2010/main" xmlns="" val="2961713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IN" dirty="0"/>
          </a:p>
        </p:txBody>
      </p:sp>
      <p:sp>
        <p:nvSpPr>
          <p:cNvPr id="5" name="Footer Placeholder 4"/>
          <p:cNvSpPr>
            <a:spLocks noGrp="1"/>
          </p:cNvSpPr>
          <p:nvPr>
            <p:ph type="ftr" sz="quarter" idx="11"/>
          </p:nvPr>
        </p:nvSpPr>
        <p:spPr/>
        <p:txBody>
          <a:bodyPr/>
          <a:lstStyle/>
          <a:p>
            <a:r>
              <a:rPr lang="en-IN" dirty="0" smtClean="0"/>
              <a:t>ENERGY EFFICIENCY</a:t>
            </a:r>
            <a:endParaRPr lang="en-IN" dirty="0"/>
          </a:p>
        </p:txBody>
      </p:sp>
      <p:sp>
        <p:nvSpPr>
          <p:cNvPr id="6" name="Slide Number Placeholder 5"/>
          <p:cNvSpPr>
            <a:spLocks noGrp="1"/>
          </p:cNvSpPr>
          <p:nvPr>
            <p:ph type="sldNum" sz="quarter" idx="12"/>
          </p:nvPr>
        </p:nvSpPr>
        <p:spPr/>
        <p:txBody>
          <a:bodyPr/>
          <a:lstStyle/>
          <a:p>
            <a:fld id="{102952FF-7574-48E2-9C96-E6D9F5F06697}" type="slidenum">
              <a:rPr lang="en-IN" smtClean="0"/>
              <a:pPr/>
              <a:t>47</a:t>
            </a:fld>
            <a:endParaRPr lang="en-IN" dirty="0"/>
          </a:p>
        </p:txBody>
      </p:sp>
    </p:spTree>
    <p:extLst>
      <p:ext uri="{BB962C8B-B14F-4D97-AF65-F5344CB8AC3E}">
        <p14:creationId xmlns:p14="http://schemas.microsoft.com/office/powerpoint/2010/main" xmlns="" val="3648388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IN" dirty="0"/>
          </a:p>
        </p:txBody>
      </p:sp>
      <p:sp>
        <p:nvSpPr>
          <p:cNvPr id="5" name="Footer Placeholder 4"/>
          <p:cNvSpPr>
            <a:spLocks noGrp="1"/>
          </p:cNvSpPr>
          <p:nvPr>
            <p:ph type="ftr" sz="quarter" idx="11"/>
          </p:nvPr>
        </p:nvSpPr>
        <p:spPr/>
        <p:txBody>
          <a:bodyPr/>
          <a:lstStyle/>
          <a:p>
            <a:r>
              <a:rPr lang="en-IN" dirty="0" smtClean="0"/>
              <a:t>ENERGY EFFICIENCY</a:t>
            </a:r>
            <a:endParaRPr lang="en-IN" dirty="0"/>
          </a:p>
        </p:txBody>
      </p:sp>
      <p:sp>
        <p:nvSpPr>
          <p:cNvPr id="6" name="Slide Number Placeholder 5"/>
          <p:cNvSpPr>
            <a:spLocks noGrp="1"/>
          </p:cNvSpPr>
          <p:nvPr>
            <p:ph type="sldNum" sz="quarter" idx="12"/>
          </p:nvPr>
        </p:nvSpPr>
        <p:spPr/>
        <p:txBody>
          <a:bodyPr/>
          <a:lstStyle/>
          <a:p>
            <a:fld id="{102952FF-7574-48E2-9C96-E6D9F5F06697}" type="slidenum">
              <a:rPr lang="en-IN" smtClean="0"/>
              <a:pPr/>
              <a:t>48</a:t>
            </a:fld>
            <a:endParaRPr lang="en-IN" dirty="0"/>
          </a:p>
        </p:txBody>
      </p:sp>
    </p:spTree>
    <p:extLst>
      <p:ext uri="{BB962C8B-B14F-4D97-AF65-F5344CB8AC3E}">
        <p14:creationId xmlns:p14="http://schemas.microsoft.com/office/powerpoint/2010/main" xmlns="" val="590047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IN" dirty="0"/>
          </a:p>
        </p:txBody>
      </p:sp>
      <p:sp>
        <p:nvSpPr>
          <p:cNvPr id="5" name="Footer Placeholder 4"/>
          <p:cNvSpPr>
            <a:spLocks noGrp="1"/>
          </p:cNvSpPr>
          <p:nvPr>
            <p:ph type="ftr" sz="quarter" idx="11"/>
          </p:nvPr>
        </p:nvSpPr>
        <p:spPr/>
        <p:txBody>
          <a:bodyPr/>
          <a:lstStyle/>
          <a:p>
            <a:r>
              <a:rPr lang="en-IN" dirty="0" smtClean="0"/>
              <a:t>ENERGY EFFICIENCY</a:t>
            </a:r>
            <a:endParaRPr lang="en-IN" dirty="0"/>
          </a:p>
        </p:txBody>
      </p:sp>
      <p:sp>
        <p:nvSpPr>
          <p:cNvPr id="6" name="Slide Number Placeholder 5"/>
          <p:cNvSpPr>
            <a:spLocks noGrp="1"/>
          </p:cNvSpPr>
          <p:nvPr>
            <p:ph type="sldNum" sz="quarter" idx="12"/>
          </p:nvPr>
        </p:nvSpPr>
        <p:spPr/>
        <p:txBody>
          <a:bodyPr/>
          <a:lstStyle/>
          <a:p>
            <a:fld id="{102952FF-7574-48E2-9C96-E6D9F5F06697}" type="slidenum">
              <a:rPr lang="en-IN" smtClean="0"/>
              <a:pPr/>
              <a:t>49</a:t>
            </a:fld>
            <a:endParaRPr lang="en-IN" dirty="0"/>
          </a:p>
        </p:txBody>
      </p:sp>
    </p:spTree>
    <p:extLst>
      <p:ext uri="{BB962C8B-B14F-4D97-AF65-F5344CB8AC3E}">
        <p14:creationId xmlns:p14="http://schemas.microsoft.com/office/powerpoint/2010/main" xmlns="" val="590047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F17707FF-21F6-4A39-85F5-76D208A7639C}" type="datetime1">
              <a:rPr lang="en-IN" smtClean="0"/>
              <a:pPr/>
              <a:t>22-05-2018</a:t>
            </a:fld>
            <a:endParaRPr lang="en-IN"/>
          </a:p>
        </p:txBody>
      </p:sp>
      <p:sp>
        <p:nvSpPr>
          <p:cNvPr id="2" name="Footer Placeholder 1"/>
          <p:cNvSpPr>
            <a:spLocks noGrp="1"/>
          </p:cNvSpPr>
          <p:nvPr>
            <p:ph type="ftr" sz="quarter" idx="11"/>
          </p:nvPr>
        </p:nvSpPr>
        <p:spPr/>
        <p:txBody>
          <a:bodyPr/>
          <a:lstStyle/>
          <a:p>
            <a:r>
              <a:rPr lang="en-IN" smtClean="0"/>
              <a:t>Delta Energy Nature, Mohali</a:t>
            </a:r>
            <a:endParaRPr lang="en-IN"/>
          </a:p>
        </p:txBody>
      </p:sp>
      <p:sp>
        <p:nvSpPr>
          <p:cNvPr id="15" name="Slide Number Placeholder 14"/>
          <p:cNvSpPr>
            <a:spLocks noGrp="1"/>
          </p:cNvSpPr>
          <p:nvPr>
            <p:ph type="sldNum" sz="quarter" idx="12"/>
          </p:nvPr>
        </p:nvSpPr>
        <p:spPr>
          <a:xfrm>
            <a:off x="8229600" y="6473952"/>
            <a:ext cx="758952" cy="246888"/>
          </a:xfrm>
        </p:spPr>
        <p:txBody>
          <a:bodyPr/>
          <a:lstStyle/>
          <a:p>
            <a:fld id="{89A7BBC8-88F6-43F4-AE50-D1A85619DA84}"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C26FB9-9B52-4523-9173-FCB2C31334ED}" type="datetime1">
              <a:rPr lang="en-IN" smtClean="0"/>
              <a:pPr/>
              <a:t>22-05-2018</a:t>
            </a:fld>
            <a:endParaRPr lang="en-IN"/>
          </a:p>
        </p:txBody>
      </p:sp>
      <p:sp>
        <p:nvSpPr>
          <p:cNvPr id="5" name="Footer Placeholder 4"/>
          <p:cNvSpPr>
            <a:spLocks noGrp="1"/>
          </p:cNvSpPr>
          <p:nvPr>
            <p:ph type="ftr" sz="quarter" idx="11"/>
          </p:nvPr>
        </p:nvSpPr>
        <p:spPr/>
        <p:txBody>
          <a:bodyPr/>
          <a:lstStyle/>
          <a:p>
            <a:r>
              <a:rPr lang="en-IN" smtClean="0"/>
              <a:t>Delta Energy Nature, Mohali</a:t>
            </a:r>
            <a:endParaRPr lang="en-IN"/>
          </a:p>
        </p:txBody>
      </p:sp>
      <p:sp>
        <p:nvSpPr>
          <p:cNvPr id="6" name="Slide Number Placeholder 5"/>
          <p:cNvSpPr>
            <a:spLocks noGrp="1"/>
          </p:cNvSpPr>
          <p:nvPr>
            <p:ph type="sldNum" sz="quarter" idx="12"/>
          </p:nvPr>
        </p:nvSpPr>
        <p:spPr/>
        <p:txBody>
          <a:bodyPr/>
          <a:lstStyle/>
          <a:p>
            <a:fld id="{89A7BBC8-88F6-43F4-AE50-D1A85619DA84}"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2C4697-68DD-4A75-8AB1-56CF291642D1}" type="datetime1">
              <a:rPr lang="en-IN" smtClean="0"/>
              <a:pPr/>
              <a:t>22-05-2018</a:t>
            </a:fld>
            <a:endParaRPr lang="en-IN"/>
          </a:p>
        </p:txBody>
      </p:sp>
      <p:sp>
        <p:nvSpPr>
          <p:cNvPr id="5" name="Footer Placeholder 4"/>
          <p:cNvSpPr>
            <a:spLocks noGrp="1"/>
          </p:cNvSpPr>
          <p:nvPr>
            <p:ph type="ftr" sz="quarter" idx="11"/>
          </p:nvPr>
        </p:nvSpPr>
        <p:spPr/>
        <p:txBody>
          <a:bodyPr/>
          <a:lstStyle/>
          <a:p>
            <a:r>
              <a:rPr lang="en-IN" smtClean="0"/>
              <a:t>Delta Energy Nature, Mohali</a:t>
            </a:r>
            <a:endParaRPr lang="en-IN"/>
          </a:p>
        </p:txBody>
      </p:sp>
      <p:sp>
        <p:nvSpPr>
          <p:cNvPr id="6" name="Slide Number Placeholder 5"/>
          <p:cNvSpPr>
            <a:spLocks noGrp="1"/>
          </p:cNvSpPr>
          <p:nvPr>
            <p:ph type="sldNum" sz="quarter" idx="12"/>
          </p:nvPr>
        </p:nvSpPr>
        <p:spPr/>
        <p:txBody>
          <a:bodyPr/>
          <a:lstStyle/>
          <a:p>
            <a:fld id="{89A7BBC8-88F6-43F4-AE50-D1A85619DA84}"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F8F75978-B1A0-43CA-8560-DFFAFF830CB8}" type="datetime1">
              <a:rPr lang="en-IN" smtClean="0"/>
              <a:pPr>
                <a:defRPr/>
              </a:pPr>
              <a:t>22-05-2018</a:t>
            </a:fld>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smtClean="0"/>
              <a:t>Delta Energy Nature, Mohali</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D554337A-C8A9-4C92-BD1A-7C169C0F257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331C29AA-2627-49AE-98AF-9F782E5E5119}" type="datetime1">
              <a:rPr lang="en-IN" smtClean="0"/>
              <a:pPr/>
              <a:t>22-05-2018</a:t>
            </a:fld>
            <a:endParaRPr lang="en-IN"/>
          </a:p>
        </p:txBody>
      </p:sp>
      <p:sp>
        <p:nvSpPr>
          <p:cNvPr id="19" name="Footer Placeholder 18"/>
          <p:cNvSpPr>
            <a:spLocks noGrp="1"/>
          </p:cNvSpPr>
          <p:nvPr>
            <p:ph type="ftr" sz="quarter" idx="11"/>
          </p:nvPr>
        </p:nvSpPr>
        <p:spPr>
          <a:xfrm>
            <a:off x="3581400" y="76200"/>
            <a:ext cx="2895600" cy="288925"/>
          </a:xfrm>
        </p:spPr>
        <p:txBody>
          <a:bodyPr/>
          <a:lstStyle/>
          <a:p>
            <a:r>
              <a:rPr lang="en-IN" smtClean="0"/>
              <a:t>Delta Energy Nature, Mohali</a:t>
            </a:r>
            <a:endParaRPr lang="en-IN"/>
          </a:p>
        </p:txBody>
      </p:sp>
      <p:sp>
        <p:nvSpPr>
          <p:cNvPr id="16" name="Slide Number Placeholder 15"/>
          <p:cNvSpPr>
            <a:spLocks noGrp="1"/>
          </p:cNvSpPr>
          <p:nvPr>
            <p:ph type="sldNum" sz="quarter" idx="12"/>
          </p:nvPr>
        </p:nvSpPr>
        <p:spPr>
          <a:xfrm>
            <a:off x="8229600" y="6473952"/>
            <a:ext cx="758952" cy="246888"/>
          </a:xfrm>
        </p:spPr>
        <p:txBody>
          <a:bodyPr/>
          <a:lstStyle/>
          <a:p>
            <a:fld id="{89A7BBC8-88F6-43F4-AE50-D1A85619DA84}"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6A3E8D3-7942-4ADD-B663-2F15B5779A11}" type="datetime1">
              <a:rPr lang="en-IN" smtClean="0"/>
              <a:pPr/>
              <a:t>22-05-2018</a:t>
            </a:fld>
            <a:endParaRPr lang="en-IN"/>
          </a:p>
        </p:txBody>
      </p:sp>
      <p:sp>
        <p:nvSpPr>
          <p:cNvPr id="11" name="Footer Placeholder 10"/>
          <p:cNvSpPr>
            <a:spLocks noGrp="1"/>
          </p:cNvSpPr>
          <p:nvPr>
            <p:ph type="ftr" sz="quarter" idx="11"/>
          </p:nvPr>
        </p:nvSpPr>
        <p:spPr/>
        <p:txBody>
          <a:bodyPr/>
          <a:lstStyle/>
          <a:p>
            <a:r>
              <a:rPr lang="en-IN" smtClean="0"/>
              <a:t>Delta Energy Nature, Mohali</a:t>
            </a:r>
            <a:endParaRPr lang="en-IN"/>
          </a:p>
        </p:txBody>
      </p:sp>
      <p:sp>
        <p:nvSpPr>
          <p:cNvPr id="16" name="Slide Number Placeholder 15"/>
          <p:cNvSpPr>
            <a:spLocks noGrp="1"/>
          </p:cNvSpPr>
          <p:nvPr>
            <p:ph type="sldNum" sz="quarter" idx="12"/>
          </p:nvPr>
        </p:nvSpPr>
        <p:spPr/>
        <p:txBody>
          <a:bodyPr/>
          <a:lstStyle/>
          <a:p>
            <a:fld id="{89A7BBC8-88F6-43F4-AE50-D1A85619DA84}" type="slidenum">
              <a:rPr lang="en-IN" smtClean="0"/>
              <a:pPr/>
              <a:t>‹#›</a:t>
            </a:fld>
            <a:endParaRPr lang="en-IN"/>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AAB8699F-A34D-4AE4-8E79-F1CDAE2ABD8C}" type="datetime1">
              <a:rPr lang="en-IN" smtClean="0"/>
              <a:pPr/>
              <a:t>22-05-2018</a:t>
            </a:fld>
            <a:endParaRPr lang="en-IN"/>
          </a:p>
        </p:txBody>
      </p:sp>
      <p:sp>
        <p:nvSpPr>
          <p:cNvPr id="10" name="Footer Placeholder 9"/>
          <p:cNvSpPr>
            <a:spLocks noGrp="1"/>
          </p:cNvSpPr>
          <p:nvPr>
            <p:ph type="ftr" sz="quarter" idx="11"/>
          </p:nvPr>
        </p:nvSpPr>
        <p:spPr/>
        <p:txBody>
          <a:bodyPr/>
          <a:lstStyle/>
          <a:p>
            <a:r>
              <a:rPr lang="en-IN" smtClean="0"/>
              <a:t>Delta Energy Nature, Mohali</a:t>
            </a:r>
            <a:endParaRPr lang="en-IN"/>
          </a:p>
        </p:txBody>
      </p:sp>
      <p:sp>
        <p:nvSpPr>
          <p:cNvPr id="31" name="Slide Number Placeholder 30"/>
          <p:cNvSpPr>
            <a:spLocks noGrp="1"/>
          </p:cNvSpPr>
          <p:nvPr>
            <p:ph type="sldNum" sz="quarter" idx="12"/>
          </p:nvPr>
        </p:nvSpPr>
        <p:spPr/>
        <p:txBody>
          <a:bodyPr/>
          <a:lstStyle/>
          <a:p>
            <a:fld id="{89A7BBC8-88F6-43F4-AE50-D1A85619DA84}"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BF8284D4-3B0D-4CA6-8689-3EB946C74386}" type="datetime1">
              <a:rPr lang="en-IN" smtClean="0"/>
              <a:pPr/>
              <a:t>22-05-2018</a:t>
            </a:fld>
            <a:endParaRPr lang="en-IN"/>
          </a:p>
        </p:txBody>
      </p:sp>
      <p:sp>
        <p:nvSpPr>
          <p:cNvPr id="6" name="Footer Placeholder 5"/>
          <p:cNvSpPr>
            <a:spLocks noGrp="1"/>
          </p:cNvSpPr>
          <p:nvPr>
            <p:ph type="ftr" sz="quarter" idx="11"/>
          </p:nvPr>
        </p:nvSpPr>
        <p:spPr/>
        <p:txBody>
          <a:bodyPr/>
          <a:lstStyle/>
          <a:p>
            <a:r>
              <a:rPr lang="en-IN" smtClean="0"/>
              <a:t>Delta Energy Nature, Mohali</a:t>
            </a:r>
            <a:endParaRPr lang="en-IN"/>
          </a:p>
        </p:txBody>
      </p:sp>
      <p:sp>
        <p:nvSpPr>
          <p:cNvPr id="7" name="Slide Number Placeholder 6"/>
          <p:cNvSpPr>
            <a:spLocks noGrp="1"/>
          </p:cNvSpPr>
          <p:nvPr>
            <p:ph type="sldNum" sz="quarter" idx="12"/>
          </p:nvPr>
        </p:nvSpPr>
        <p:spPr>
          <a:xfrm>
            <a:off x="8229600" y="6477000"/>
            <a:ext cx="762000" cy="246888"/>
          </a:xfrm>
        </p:spPr>
        <p:txBody>
          <a:bodyPr/>
          <a:lstStyle/>
          <a:p>
            <a:fld id="{89A7BBC8-88F6-43F4-AE50-D1A85619DA84}" type="slidenum">
              <a:rPr lang="en-IN" smtClean="0"/>
              <a:pPr/>
              <a:t>‹#›</a:t>
            </a:fld>
            <a:endParaRPr lang="en-IN"/>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1FED2FD-B5B5-495B-BB8C-659D21D617D0}" type="datetime1">
              <a:rPr lang="en-IN" smtClean="0"/>
              <a:pPr/>
              <a:t>22-05-2018</a:t>
            </a:fld>
            <a:endParaRPr lang="en-IN"/>
          </a:p>
        </p:txBody>
      </p:sp>
      <p:sp>
        <p:nvSpPr>
          <p:cNvPr id="21" name="Footer Placeholder 20"/>
          <p:cNvSpPr>
            <a:spLocks noGrp="1"/>
          </p:cNvSpPr>
          <p:nvPr>
            <p:ph type="ftr" sz="quarter" idx="11"/>
          </p:nvPr>
        </p:nvSpPr>
        <p:spPr/>
        <p:txBody>
          <a:bodyPr/>
          <a:lstStyle/>
          <a:p>
            <a:r>
              <a:rPr lang="en-IN" smtClean="0"/>
              <a:t>Delta Energy Nature, Mohali</a:t>
            </a:r>
            <a:endParaRPr lang="en-IN"/>
          </a:p>
        </p:txBody>
      </p:sp>
      <p:sp>
        <p:nvSpPr>
          <p:cNvPr id="6" name="Slide Number Placeholder 5"/>
          <p:cNvSpPr>
            <a:spLocks noGrp="1"/>
          </p:cNvSpPr>
          <p:nvPr>
            <p:ph type="sldNum" sz="quarter" idx="12"/>
          </p:nvPr>
        </p:nvSpPr>
        <p:spPr/>
        <p:txBody>
          <a:bodyPr/>
          <a:lstStyle/>
          <a:p>
            <a:fld id="{89A7BBC8-88F6-43F4-AE50-D1A85619DA84}"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3159CF6-F860-436F-9FF8-E6F843591C5B}" type="datetime1">
              <a:rPr lang="en-IN" smtClean="0"/>
              <a:pPr/>
              <a:t>22-05-2018</a:t>
            </a:fld>
            <a:endParaRPr lang="en-IN"/>
          </a:p>
        </p:txBody>
      </p:sp>
      <p:sp>
        <p:nvSpPr>
          <p:cNvPr id="24" name="Footer Placeholder 23"/>
          <p:cNvSpPr>
            <a:spLocks noGrp="1"/>
          </p:cNvSpPr>
          <p:nvPr>
            <p:ph type="ftr" sz="quarter" idx="11"/>
          </p:nvPr>
        </p:nvSpPr>
        <p:spPr/>
        <p:txBody>
          <a:bodyPr/>
          <a:lstStyle/>
          <a:p>
            <a:r>
              <a:rPr lang="en-IN" smtClean="0"/>
              <a:t>Delta Energy Nature, Mohali</a:t>
            </a:r>
            <a:endParaRPr lang="en-IN"/>
          </a:p>
        </p:txBody>
      </p:sp>
      <p:sp>
        <p:nvSpPr>
          <p:cNvPr id="7" name="Slide Number Placeholder 6"/>
          <p:cNvSpPr>
            <a:spLocks noGrp="1"/>
          </p:cNvSpPr>
          <p:nvPr>
            <p:ph type="sldNum" sz="quarter" idx="12"/>
          </p:nvPr>
        </p:nvSpPr>
        <p:spPr/>
        <p:txBody>
          <a:bodyPr/>
          <a:lstStyle/>
          <a:p>
            <a:fld id="{89A7BBC8-88F6-43F4-AE50-D1A85619DA84}"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F361205A-4D64-4B0D-AB33-3C6BED2F3302}" type="datetime1">
              <a:rPr lang="en-IN" smtClean="0"/>
              <a:pPr/>
              <a:t>22-05-2018</a:t>
            </a:fld>
            <a:endParaRPr lang="en-IN"/>
          </a:p>
        </p:txBody>
      </p:sp>
      <p:sp>
        <p:nvSpPr>
          <p:cNvPr id="29" name="Footer Placeholder 28"/>
          <p:cNvSpPr>
            <a:spLocks noGrp="1"/>
          </p:cNvSpPr>
          <p:nvPr>
            <p:ph type="ftr" sz="quarter" idx="11"/>
          </p:nvPr>
        </p:nvSpPr>
        <p:spPr/>
        <p:txBody>
          <a:bodyPr/>
          <a:lstStyle/>
          <a:p>
            <a:r>
              <a:rPr lang="en-IN" smtClean="0"/>
              <a:t>Delta Energy Nature, Mohali</a:t>
            </a:r>
            <a:endParaRPr lang="en-IN"/>
          </a:p>
        </p:txBody>
      </p:sp>
      <p:sp>
        <p:nvSpPr>
          <p:cNvPr id="7" name="Slide Number Placeholder 6"/>
          <p:cNvSpPr>
            <a:spLocks noGrp="1"/>
          </p:cNvSpPr>
          <p:nvPr>
            <p:ph type="sldNum" sz="quarter" idx="12"/>
          </p:nvPr>
        </p:nvSpPr>
        <p:spPr/>
        <p:txBody>
          <a:bodyPr/>
          <a:lstStyle/>
          <a:p>
            <a:fld id="{89A7BBC8-88F6-43F4-AE50-D1A85619DA84}"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8DEA8C86-3529-4AAF-9CF6-3359BD620043}" type="datetime1">
              <a:rPr lang="en-IN" smtClean="0"/>
              <a:pPr/>
              <a:t>22-05-2018</a:t>
            </a:fld>
            <a:endParaRPr lang="en-IN"/>
          </a:p>
        </p:txBody>
      </p:sp>
      <p:sp>
        <p:nvSpPr>
          <p:cNvPr id="5" name="Footer Placeholder 4"/>
          <p:cNvSpPr>
            <a:spLocks noGrp="1"/>
          </p:cNvSpPr>
          <p:nvPr>
            <p:ph type="ftr" sz="quarter" idx="11"/>
          </p:nvPr>
        </p:nvSpPr>
        <p:spPr/>
        <p:txBody>
          <a:bodyPr/>
          <a:lstStyle/>
          <a:p>
            <a:r>
              <a:rPr lang="en-IN" smtClean="0"/>
              <a:t>Delta Energy Nature, Mohali</a:t>
            </a:r>
            <a:endParaRPr lang="en-IN"/>
          </a:p>
        </p:txBody>
      </p:sp>
      <p:sp>
        <p:nvSpPr>
          <p:cNvPr id="31" name="Slide Number Placeholder 30"/>
          <p:cNvSpPr>
            <a:spLocks noGrp="1"/>
          </p:cNvSpPr>
          <p:nvPr>
            <p:ph type="sldNum" sz="quarter" idx="12"/>
          </p:nvPr>
        </p:nvSpPr>
        <p:spPr/>
        <p:txBody>
          <a:bodyPr/>
          <a:lstStyle/>
          <a:p>
            <a:fld id="{89A7BBC8-88F6-43F4-AE50-D1A85619DA84}" type="slidenum">
              <a:rPr lang="en-IN" smtClean="0"/>
              <a:pPr/>
              <a:t>‹#›</a:t>
            </a:fld>
            <a:endParaRPr lang="en-IN"/>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287352C-EBB4-4FAC-BEA1-5320974ADFC4}" type="datetime1">
              <a:rPr lang="en-IN" smtClean="0"/>
              <a:pPr/>
              <a:t>22-05-2018</a:t>
            </a:fld>
            <a:endParaRPr lang="en-IN"/>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en-IN" smtClean="0"/>
              <a:t>Delta Energy Nature, Mohali</a:t>
            </a:r>
            <a:endParaRPr lang="en-IN"/>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9A7BBC8-88F6-43F4-AE50-D1A85619DA84}" type="slidenum">
              <a:rPr lang="en-IN" smtClean="0"/>
              <a:pPr/>
              <a:t>‹#›</a:t>
            </a:fld>
            <a:endParaRPr lang="en-IN"/>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hf sldNum="0" hd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http://www.wesman.com/img/1stg_blw.jpg"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ideo" Target="file:///H:\video%20data\My%20Movie2.wmv"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video" Target="file:///H:\video%20data\My%20Movie%204%20mack%202.wmv"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ideo" Target="file:///H:\video%20data\My%20Movie%20pusher.wmv"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ideo" Target="file:///H:\video%20data\My%20Movie3.wmv"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file:///H:\video%20data\P6220031.AVI"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file:///H:\video%20data\My%20Movie%20smoke.wmv"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ideo" Target="file:///H:\video%20data\My%20Movie%203%20eastman.wm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428604"/>
            <a:ext cx="7851648" cy="1089910"/>
          </a:xfrm>
        </p:spPr>
        <p:txBody>
          <a:bodyPr>
            <a:normAutofit fontScale="90000"/>
          </a:bodyPr>
          <a:lstStyle/>
          <a:p>
            <a:r>
              <a:rPr lang="en-US" sz="6400" dirty="0" smtClean="0">
                <a:latin typeface="Calibri" pitchFamily="34" charset="0"/>
                <a:cs typeface="Calibri" pitchFamily="34" charset="0"/>
              </a:rPr>
              <a:t>ENERGY SAVING WITH CONTROL SYSTEM IN FORGING FURNACE</a:t>
            </a:r>
            <a:endParaRPr lang="en-IN" sz="6400" dirty="0">
              <a:latin typeface="Calibri" pitchFamily="34" charset="0"/>
              <a:cs typeface="Calibri" pitchFamily="34" charset="0"/>
            </a:endParaRPr>
          </a:p>
        </p:txBody>
      </p:sp>
      <p:sp>
        <p:nvSpPr>
          <p:cNvPr id="3" name="Subtitle 2"/>
          <p:cNvSpPr>
            <a:spLocks noGrp="1"/>
          </p:cNvSpPr>
          <p:nvPr>
            <p:ph type="subTitle" idx="1"/>
          </p:nvPr>
        </p:nvSpPr>
        <p:spPr>
          <a:xfrm>
            <a:off x="428596" y="2643182"/>
            <a:ext cx="8286808" cy="3739286"/>
          </a:xfrm>
        </p:spPr>
        <p:txBody>
          <a:bodyPr>
            <a:normAutofit/>
          </a:bodyPr>
          <a:lstStyle/>
          <a:p>
            <a:endParaRPr lang="en-IN" sz="3600" b="0" dirty="0" smtClean="0">
              <a:solidFill>
                <a:schemeClr val="tx1"/>
              </a:solidFill>
              <a:latin typeface="Calibri" pitchFamily="34" charset="0"/>
            </a:endParaRPr>
          </a:p>
          <a:p>
            <a:r>
              <a:rPr lang="en-IN" sz="3600" b="0" dirty="0" smtClean="0">
                <a:solidFill>
                  <a:schemeClr val="tx1"/>
                </a:solidFill>
                <a:latin typeface="Calibri" pitchFamily="34" charset="0"/>
              </a:rPr>
              <a:t>By</a:t>
            </a:r>
          </a:p>
          <a:p>
            <a:r>
              <a:rPr lang="en-IN" sz="3600" b="0" dirty="0" smtClean="0">
                <a:solidFill>
                  <a:schemeClr val="tx1"/>
                </a:solidFill>
                <a:latin typeface="Calibri" pitchFamily="34" charset="0"/>
              </a:rPr>
              <a:t>Er. Gurinder Jeet Singh</a:t>
            </a:r>
            <a:endParaRPr lang="en-IN" sz="3600" b="0" dirty="0">
              <a:solidFill>
                <a:schemeClr val="tx1"/>
              </a:solidFill>
              <a:latin typeface="Calibri" pitchFamily="34" charset="0"/>
            </a:endParaRPr>
          </a:p>
        </p:txBody>
      </p:sp>
      <p:sp>
        <p:nvSpPr>
          <p:cNvPr id="4" name="Footer Placeholder 3"/>
          <p:cNvSpPr>
            <a:spLocks noGrp="1"/>
          </p:cNvSpPr>
          <p:nvPr>
            <p:ph type="ftr" sz="quarter" idx="11"/>
          </p:nvPr>
        </p:nvSpPr>
        <p:spPr/>
        <p:txBody>
          <a:bodyPr/>
          <a:lstStyle/>
          <a:p>
            <a:r>
              <a:rPr lang="en-IN" dirty="0" smtClean="0"/>
              <a:t>Delta Energy Nature, Mohali</a:t>
            </a:r>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381000" y="2895600"/>
            <a:ext cx="8610600" cy="1200329"/>
          </a:xfrm>
          <a:prstGeom prst="rect">
            <a:avLst/>
          </a:prstGeom>
          <a:noFill/>
          <a:ln w="9525">
            <a:noFill/>
            <a:miter lim="800000"/>
            <a:headEnd/>
            <a:tailEnd/>
          </a:ln>
        </p:spPr>
        <p:txBody>
          <a:bodyPr>
            <a:spAutoFit/>
          </a:bodyPr>
          <a:lstStyle/>
          <a:p>
            <a:pPr algn="just"/>
            <a:r>
              <a:rPr lang="en-US" sz="2400" b="1" dirty="0">
                <a:cs typeface="Arial" charset="0"/>
              </a:rPr>
              <a:t>A furnace is basically a chamber type structure made up of mainly refractory material in side and insulating material outside either with a support of steel plate or within the steel structure. </a:t>
            </a:r>
          </a:p>
        </p:txBody>
      </p:sp>
      <p:sp>
        <p:nvSpPr>
          <p:cNvPr id="11267" name="Rectangle 2"/>
          <p:cNvSpPr>
            <a:spLocks noChangeArrowheads="1"/>
          </p:cNvSpPr>
          <p:nvPr/>
        </p:nvSpPr>
        <p:spPr bwMode="auto">
          <a:xfrm>
            <a:off x="609600" y="304800"/>
            <a:ext cx="8001000" cy="523875"/>
          </a:xfrm>
          <a:prstGeom prst="rect">
            <a:avLst/>
          </a:prstGeom>
          <a:noFill/>
          <a:ln w="9525">
            <a:noFill/>
            <a:miter lim="800000"/>
            <a:headEnd/>
            <a:tailEnd/>
          </a:ln>
        </p:spPr>
        <p:txBody>
          <a:bodyPr>
            <a:spAutoFit/>
          </a:bodyPr>
          <a:lstStyle/>
          <a:p>
            <a:pPr algn="ctr"/>
            <a:r>
              <a:rPr lang="en-US" sz="2800" b="1" dirty="0" smtClean="0">
                <a:solidFill>
                  <a:schemeClr val="tx2"/>
                </a:solidFill>
                <a:cs typeface="Arial" charset="0"/>
              </a:rPr>
              <a:t>DESIGN &amp; CONCEPT OF  FURNACES </a:t>
            </a:r>
            <a:endParaRPr lang="en-US" sz="2800" b="1" dirty="0">
              <a:solidFill>
                <a:schemeClr val="tx2"/>
              </a:solidFill>
              <a:cs typeface="Arial" charset="0"/>
            </a:endParaRPr>
          </a:p>
        </p:txBody>
      </p:sp>
      <p:sp>
        <p:nvSpPr>
          <p:cNvPr id="4" name="Footer Placeholder 3"/>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228600" y="1295400"/>
            <a:ext cx="8610600" cy="3785652"/>
          </a:xfrm>
          <a:prstGeom prst="rect">
            <a:avLst/>
          </a:prstGeom>
          <a:noFill/>
          <a:ln w="9525">
            <a:noFill/>
            <a:miter lim="800000"/>
            <a:headEnd/>
            <a:tailEnd/>
          </a:ln>
        </p:spPr>
        <p:txBody>
          <a:bodyPr>
            <a:spAutoFit/>
          </a:bodyPr>
          <a:lstStyle/>
          <a:p>
            <a:pPr algn="ctr"/>
            <a:r>
              <a:rPr lang="en-US" sz="2400" b="1" dirty="0">
                <a:cs typeface="Arial" charset="0"/>
              </a:rPr>
              <a:t>A furnace is designed as per requirement, few of them are named below:</a:t>
            </a:r>
          </a:p>
          <a:p>
            <a:pPr algn="just"/>
            <a:endParaRPr lang="en-US" sz="2400" b="1" dirty="0">
              <a:cs typeface="Arial" charset="0"/>
            </a:endParaRPr>
          </a:p>
          <a:p>
            <a:pPr algn="just"/>
            <a:r>
              <a:rPr lang="en-US" sz="2400" b="1" dirty="0">
                <a:cs typeface="Arial" charset="0"/>
              </a:rPr>
              <a:t>Re-heating Furnaces: Batch/Continuous Furnaces</a:t>
            </a:r>
          </a:p>
          <a:p>
            <a:pPr algn="just"/>
            <a:endParaRPr lang="en-US" sz="2400" b="1" dirty="0">
              <a:cs typeface="Arial" charset="0"/>
            </a:endParaRPr>
          </a:p>
          <a:p>
            <a:pPr algn="just"/>
            <a:r>
              <a:rPr lang="en-US" sz="2400" b="1" dirty="0">
                <a:cs typeface="Arial" charset="0"/>
              </a:rPr>
              <a:t>Forging Furnaces: Box type, continuous and open in-out type etc.</a:t>
            </a:r>
          </a:p>
          <a:p>
            <a:pPr algn="just"/>
            <a:endParaRPr lang="en-US" sz="2400" b="1" dirty="0">
              <a:cs typeface="Arial" charset="0"/>
            </a:endParaRPr>
          </a:p>
          <a:p>
            <a:pPr algn="just"/>
            <a:r>
              <a:rPr lang="en-US" sz="2400" b="1" dirty="0">
                <a:cs typeface="Arial" charset="0"/>
              </a:rPr>
              <a:t>Heat treatment Furnaces: Annealing, Normalizing, </a:t>
            </a:r>
            <a:r>
              <a:rPr lang="en-US" sz="2400" b="1" dirty="0" err="1">
                <a:cs typeface="Arial" charset="0"/>
              </a:rPr>
              <a:t>Bogi</a:t>
            </a:r>
            <a:r>
              <a:rPr lang="en-US" sz="2400" b="1" dirty="0">
                <a:cs typeface="Arial" charset="0"/>
              </a:rPr>
              <a:t> hearth Type (As per function required)</a:t>
            </a:r>
          </a:p>
          <a:p>
            <a:pPr algn="just"/>
            <a:endParaRPr lang="en-US" sz="2400" b="1" dirty="0">
              <a:cs typeface="Arial" charset="0"/>
            </a:endParaRPr>
          </a:p>
        </p:txBody>
      </p:sp>
      <p:sp>
        <p:nvSpPr>
          <p:cNvPr id="12291" name="Rectangle 2"/>
          <p:cNvSpPr>
            <a:spLocks noChangeArrowheads="1"/>
          </p:cNvSpPr>
          <p:nvPr/>
        </p:nvSpPr>
        <p:spPr bwMode="auto">
          <a:xfrm>
            <a:off x="609600" y="304800"/>
            <a:ext cx="8001000" cy="523875"/>
          </a:xfrm>
          <a:prstGeom prst="rect">
            <a:avLst/>
          </a:prstGeom>
          <a:noFill/>
          <a:ln w="9525">
            <a:noFill/>
            <a:miter lim="800000"/>
            <a:headEnd/>
            <a:tailEnd/>
          </a:ln>
        </p:spPr>
        <p:txBody>
          <a:bodyPr>
            <a:spAutoFit/>
          </a:bodyPr>
          <a:lstStyle/>
          <a:p>
            <a:pPr algn="ctr"/>
            <a:r>
              <a:rPr lang="en-US" sz="2800" b="1" dirty="0">
                <a:solidFill>
                  <a:schemeClr val="tx2"/>
                </a:solidFill>
                <a:cs typeface="Arial" charset="0"/>
              </a:rPr>
              <a:t>DESIGN &amp; CONCEPT OF  FURNACES </a:t>
            </a:r>
          </a:p>
        </p:txBody>
      </p:sp>
      <p:sp>
        <p:nvSpPr>
          <p:cNvPr id="4" name="Footer Placeholder 3"/>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win Chamber Furnace"/>
          <p:cNvPicPr>
            <a:picLocks noChangeAspect="1" noChangeArrowheads="1"/>
          </p:cNvPicPr>
          <p:nvPr/>
        </p:nvPicPr>
        <p:blipFill>
          <a:blip r:embed="rId2" cstate="print"/>
          <a:srcRect/>
          <a:stretch>
            <a:fillRect/>
          </a:stretch>
        </p:blipFill>
        <p:spPr bwMode="auto">
          <a:xfrm>
            <a:off x="1143000" y="1587500"/>
            <a:ext cx="7162800" cy="4394200"/>
          </a:xfrm>
          <a:prstGeom prst="rect">
            <a:avLst/>
          </a:prstGeom>
          <a:noFill/>
          <a:ln w="9525">
            <a:noFill/>
            <a:miter lim="800000"/>
            <a:headEnd/>
            <a:tailEnd/>
          </a:ln>
        </p:spPr>
      </p:pic>
      <p:sp>
        <p:nvSpPr>
          <p:cNvPr id="13315" name="Title 2"/>
          <p:cNvSpPr>
            <a:spLocks noGrp="1"/>
          </p:cNvSpPr>
          <p:nvPr>
            <p:ph type="title"/>
          </p:nvPr>
        </p:nvSpPr>
        <p:spPr>
          <a:xfrm>
            <a:off x="533400" y="381000"/>
            <a:ext cx="8229600" cy="533400"/>
          </a:xfrm>
        </p:spPr>
        <p:txBody>
          <a:bodyPr/>
          <a:lstStyle/>
          <a:p>
            <a:pPr algn="ctr"/>
            <a:r>
              <a:rPr lang="en-US" sz="2800" b="1" smtClean="0">
                <a:solidFill>
                  <a:srgbClr val="FF0000"/>
                </a:solidFill>
                <a:latin typeface="Arial" charset="0"/>
                <a:cs typeface="Arial" charset="0"/>
              </a:rPr>
              <a:t>FORGING FURNACE</a:t>
            </a:r>
          </a:p>
        </p:txBody>
      </p:sp>
      <p:sp>
        <p:nvSpPr>
          <p:cNvPr id="13316" name="Rectangle 5"/>
          <p:cNvSpPr>
            <a:spLocks noChangeArrowheads="1"/>
          </p:cNvSpPr>
          <p:nvPr/>
        </p:nvSpPr>
        <p:spPr bwMode="auto">
          <a:xfrm>
            <a:off x="3505200" y="6172200"/>
            <a:ext cx="2027238" cy="369888"/>
          </a:xfrm>
          <a:prstGeom prst="rect">
            <a:avLst/>
          </a:prstGeom>
          <a:noFill/>
          <a:ln w="9525">
            <a:noFill/>
            <a:miter lim="800000"/>
            <a:headEnd/>
            <a:tailEnd/>
          </a:ln>
        </p:spPr>
        <p:txBody>
          <a:bodyPr wrap="none">
            <a:spAutoFit/>
          </a:bodyPr>
          <a:lstStyle/>
          <a:p>
            <a:r>
              <a:rPr lang="en-US" b="1">
                <a:solidFill>
                  <a:srgbClr val="FF0000"/>
                </a:solidFill>
                <a:cs typeface="Arial" charset="0"/>
              </a:rPr>
              <a:t>IN and OUT Type</a:t>
            </a:r>
            <a:endParaRPr lang="en-US"/>
          </a:p>
        </p:txBody>
      </p:sp>
      <p:sp>
        <p:nvSpPr>
          <p:cNvPr id="5" name="Footer Placeholder 4"/>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457200" y="381000"/>
            <a:ext cx="8305800" cy="523875"/>
          </a:xfrm>
          <a:prstGeom prst="rect">
            <a:avLst/>
          </a:prstGeom>
          <a:noFill/>
          <a:ln w="9525">
            <a:noFill/>
            <a:miter lim="800000"/>
            <a:headEnd/>
            <a:tailEnd/>
          </a:ln>
        </p:spPr>
        <p:txBody>
          <a:bodyPr>
            <a:spAutoFit/>
          </a:bodyPr>
          <a:lstStyle/>
          <a:p>
            <a:pPr algn="ctr"/>
            <a:r>
              <a:rPr lang="en-US" sz="2800" b="1" dirty="0" smtClean="0">
                <a:solidFill>
                  <a:schemeClr val="tx2"/>
                </a:solidFill>
                <a:cs typeface="Arial" charset="0"/>
              </a:rPr>
              <a:t>BASIC DESIGN OF </a:t>
            </a:r>
            <a:r>
              <a:rPr lang="en-US" sz="2800" b="1" dirty="0">
                <a:solidFill>
                  <a:schemeClr val="tx2"/>
                </a:solidFill>
                <a:cs typeface="Arial" charset="0"/>
              </a:rPr>
              <a:t>BOX TYPE FURNACES</a:t>
            </a:r>
            <a:endParaRPr lang="en-US" sz="2800" dirty="0">
              <a:solidFill>
                <a:schemeClr val="tx2"/>
              </a:solidFill>
              <a:latin typeface="Constantia" pitchFamily="18" charset="0"/>
            </a:endParaRPr>
          </a:p>
        </p:txBody>
      </p:sp>
      <p:sp>
        <p:nvSpPr>
          <p:cNvPr id="18435" name="Rectangle 1"/>
          <p:cNvSpPr>
            <a:spLocks noChangeArrowheads="1"/>
          </p:cNvSpPr>
          <p:nvPr/>
        </p:nvSpPr>
        <p:spPr bwMode="auto">
          <a:xfrm>
            <a:off x="228600" y="5638800"/>
            <a:ext cx="8686800" cy="708025"/>
          </a:xfrm>
          <a:prstGeom prst="rect">
            <a:avLst/>
          </a:prstGeom>
          <a:noFill/>
          <a:ln w="9525">
            <a:noFill/>
            <a:miter lim="800000"/>
            <a:headEnd/>
            <a:tailEnd/>
          </a:ln>
        </p:spPr>
        <p:txBody>
          <a:bodyPr anchor="ctr">
            <a:spAutoFit/>
          </a:bodyPr>
          <a:lstStyle/>
          <a:p>
            <a:pPr marL="0" lvl="1" eaLnBrk="0" hangingPunct="0">
              <a:buFont typeface="Wingdings" pitchFamily="2" charset="2"/>
              <a:buChar char="Ø"/>
              <a:tabLst>
                <a:tab pos="742950" algn="l"/>
              </a:tabLst>
            </a:pPr>
            <a:r>
              <a:rPr lang="en-US" sz="2000" b="1" dirty="0">
                <a:cs typeface="Times New Roman" pitchFamily="18" charset="0"/>
              </a:rPr>
              <a:t>Doors: To view the stock as well as move the stock due to pile-up or any other obstruction during moving of stock</a:t>
            </a:r>
            <a:r>
              <a:rPr lang="en-US" sz="2000" b="1" dirty="0"/>
              <a:t> </a:t>
            </a:r>
          </a:p>
        </p:txBody>
      </p:sp>
      <p:sp>
        <p:nvSpPr>
          <p:cNvPr id="18436" name="Rectangle 3"/>
          <p:cNvSpPr>
            <a:spLocks noChangeArrowheads="1"/>
          </p:cNvSpPr>
          <p:nvPr/>
        </p:nvSpPr>
        <p:spPr bwMode="auto">
          <a:xfrm>
            <a:off x="914400" y="1295400"/>
            <a:ext cx="3600986" cy="461665"/>
          </a:xfrm>
          <a:prstGeom prst="rect">
            <a:avLst/>
          </a:prstGeom>
          <a:noFill/>
          <a:ln w="9525">
            <a:noFill/>
            <a:miter lim="800000"/>
            <a:headEnd/>
            <a:tailEnd/>
          </a:ln>
        </p:spPr>
        <p:txBody>
          <a:bodyPr wrap="none">
            <a:spAutoFit/>
          </a:bodyPr>
          <a:lstStyle/>
          <a:p>
            <a:pPr>
              <a:tabLst>
                <a:tab pos="742950" algn="l"/>
              </a:tabLst>
            </a:pPr>
            <a:r>
              <a:rPr lang="en-US" sz="2400" b="1" dirty="0">
                <a:ea typeface="Times New Roman" pitchFamily="18" charset="0"/>
                <a:cs typeface="Arial" charset="0"/>
              </a:rPr>
              <a:t>Basic Element of a Furnace</a:t>
            </a:r>
            <a:endParaRPr lang="en-US" sz="2400" dirty="0">
              <a:ea typeface="Times New Roman" pitchFamily="18" charset="0"/>
              <a:cs typeface="Arial" charset="0"/>
            </a:endParaRPr>
          </a:p>
        </p:txBody>
      </p:sp>
      <p:pic>
        <p:nvPicPr>
          <p:cNvPr id="18437" name="Picture 4" descr="Pusher Type Reheating Furnace"/>
          <p:cNvPicPr>
            <a:picLocks noChangeAspect="1" noChangeArrowheads="1"/>
          </p:cNvPicPr>
          <p:nvPr/>
        </p:nvPicPr>
        <p:blipFill>
          <a:blip r:embed="rId2" cstate="print"/>
          <a:srcRect/>
          <a:stretch>
            <a:fillRect/>
          </a:stretch>
        </p:blipFill>
        <p:spPr bwMode="auto">
          <a:xfrm>
            <a:off x="4114800" y="2362200"/>
            <a:ext cx="4724400" cy="1676400"/>
          </a:xfrm>
          <a:prstGeom prst="rect">
            <a:avLst/>
          </a:prstGeom>
          <a:noFill/>
          <a:ln w="9525">
            <a:noFill/>
            <a:miter lim="800000"/>
            <a:headEnd/>
            <a:tailEnd/>
          </a:ln>
        </p:spPr>
      </p:pic>
      <p:sp>
        <p:nvSpPr>
          <p:cNvPr id="18438" name="Rectangle 5"/>
          <p:cNvSpPr>
            <a:spLocks noChangeArrowheads="1"/>
          </p:cNvSpPr>
          <p:nvPr/>
        </p:nvSpPr>
        <p:spPr bwMode="auto">
          <a:xfrm>
            <a:off x="304800" y="1828800"/>
            <a:ext cx="8458200" cy="708025"/>
          </a:xfrm>
          <a:prstGeom prst="rect">
            <a:avLst/>
          </a:prstGeom>
          <a:noFill/>
          <a:ln w="9525">
            <a:noFill/>
            <a:miter lim="800000"/>
            <a:headEnd/>
            <a:tailEnd/>
          </a:ln>
        </p:spPr>
        <p:txBody>
          <a:bodyPr>
            <a:spAutoFit/>
          </a:bodyPr>
          <a:lstStyle/>
          <a:p>
            <a:pPr eaLnBrk="0" hangingPunct="0">
              <a:buFontTx/>
              <a:buChar char="•"/>
              <a:tabLst>
                <a:tab pos="742950" algn="l"/>
              </a:tabLst>
            </a:pPr>
            <a:r>
              <a:rPr lang="en-US" sz="2000" b="1" dirty="0">
                <a:ea typeface="Times New Roman" pitchFamily="18" charset="0"/>
                <a:cs typeface="Arial" charset="0"/>
              </a:rPr>
              <a:t>Heating chamber:  It is an enclosed </a:t>
            </a:r>
            <a:r>
              <a:rPr lang="en-US" sz="2000" b="1" dirty="0" smtClean="0">
                <a:ea typeface="Times New Roman" pitchFamily="18" charset="0"/>
                <a:cs typeface="Arial" charset="0"/>
              </a:rPr>
              <a:t>volume </a:t>
            </a:r>
            <a:r>
              <a:rPr lang="en-US" sz="2000" b="1" dirty="0">
                <a:ea typeface="Times New Roman" pitchFamily="18" charset="0"/>
                <a:cs typeface="Arial" charset="0"/>
              </a:rPr>
              <a:t>to contain the material and retain the </a:t>
            </a:r>
            <a:r>
              <a:rPr lang="en-US" sz="2000" b="1" dirty="0" smtClean="0">
                <a:ea typeface="Times New Roman" pitchFamily="18" charset="0"/>
                <a:cs typeface="Arial" charset="0"/>
              </a:rPr>
              <a:t>heat / temp.</a:t>
            </a:r>
            <a:endParaRPr lang="en-US" sz="2000" b="1" dirty="0">
              <a:ea typeface="Times New Roman" pitchFamily="18" charset="0"/>
              <a:cs typeface="Arial" charset="0"/>
            </a:endParaRPr>
          </a:p>
        </p:txBody>
      </p:sp>
      <p:sp>
        <p:nvSpPr>
          <p:cNvPr id="18439" name="Rectangle 6"/>
          <p:cNvSpPr>
            <a:spLocks noChangeArrowheads="1"/>
          </p:cNvSpPr>
          <p:nvPr/>
        </p:nvSpPr>
        <p:spPr bwMode="auto">
          <a:xfrm>
            <a:off x="304800" y="2514600"/>
            <a:ext cx="3352800" cy="1323439"/>
          </a:xfrm>
          <a:prstGeom prst="rect">
            <a:avLst/>
          </a:prstGeom>
          <a:noFill/>
          <a:ln w="9525">
            <a:noFill/>
            <a:miter lim="800000"/>
            <a:headEnd/>
            <a:tailEnd/>
          </a:ln>
        </p:spPr>
        <p:txBody>
          <a:bodyPr>
            <a:spAutoFit/>
          </a:bodyPr>
          <a:lstStyle/>
          <a:p>
            <a:pPr marL="0" lvl="1" algn="just" eaLnBrk="0" hangingPunct="0">
              <a:buFont typeface="Wingdings" pitchFamily="2" charset="2"/>
              <a:buChar char=""/>
              <a:tabLst>
                <a:tab pos="742950" algn="l"/>
              </a:tabLst>
            </a:pPr>
            <a:r>
              <a:rPr lang="en-US" sz="2000" b="1" dirty="0">
                <a:ea typeface="Times New Roman" pitchFamily="18" charset="0"/>
                <a:cs typeface="Arial" charset="0"/>
              </a:rPr>
              <a:t>Hearth:  It is the moving or stationary support on which charge (raw material) moves</a:t>
            </a:r>
            <a:r>
              <a:rPr lang="en-US" sz="2000" b="1" dirty="0" smtClean="0">
                <a:ea typeface="Times New Roman" pitchFamily="18" charset="0"/>
                <a:cs typeface="Arial" charset="0"/>
              </a:rPr>
              <a:t>. Or it is stationary</a:t>
            </a:r>
            <a:endParaRPr lang="en-US" sz="2000" b="1" dirty="0">
              <a:ea typeface="Times New Roman" pitchFamily="18" charset="0"/>
              <a:cs typeface="Arial" charset="0"/>
            </a:endParaRPr>
          </a:p>
        </p:txBody>
      </p:sp>
      <p:sp>
        <p:nvSpPr>
          <p:cNvPr id="18440" name="Rectangle 7"/>
          <p:cNvSpPr>
            <a:spLocks noChangeArrowheads="1"/>
          </p:cNvSpPr>
          <p:nvPr/>
        </p:nvSpPr>
        <p:spPr bwMode="auto">
          <a:xfrm>
            <a:off x="304800" y="4191000"/>
            <a:ext cx="8534400" cy="708025"/>
          </a:xfrm>
          <a:prstGeom prst="rect">
            <a:avLst/>
          </a:prstGeom>
          <a:noFill/>
          <a:ln w="9525">
            <a:noFill/>
            <a:miter lim="800000"/>
            <a:headEnd/>
            <a:tailEnd/>
          </a:ln>
        </p:spPr>
        <p:txBody>
          <a:bodyPr>
            <a:spAutoFit/>
          </a:bodyPr>
          <a:lstStyle/>
          <a:p>
            <a:pPr marL="0" lvl="1" eaLnBrk="0" hangingPunct="0">
              <a:buFont typeface="Wingdings" pitchFamily="2" charset="2"/>
              <a:buChar char=""/>
              <a:tabLst>
                <a:tab pos="742950" algn="l"/>
              </a:tabLst>
            </a:pPr>
            <a:r>
              <a:rPr lang="en-US" sz="2000" b="1" dirty="0">
                <a:ea typeface="Times New Roman" pitchFamily="18" charset="0"/>
                <a:cs typeface="Arial" charset="0"/>
              </a:rPr>
              <a:t>Roof: The main function of roof is to contain the flame and helps in heat transfer to charge (raw material) by means of radiation.</a:t>
            </a:r>
          </a:p>
        </p:txBody>
      </p:sp>
      <p:sp>
        <p:nvSpPr>
          <p:cNvPr id="18441" name="Rectangle 8"/>
          <p:cNvSpPr>
            <a:spLocks noChangeArrowheads="1"/>
          </p:cNvSpPr>
          <p:nvPr/>
        </p:nvSpPr>
        <p:spPr bwMode="auto">
          <a:xfrm>
            <a:off x="304800" y="4953000"/>
            <a:ext cx="8458200" cy="708025"/>
          </a:xfrm>
          <a:prstGeom prst="rect">
            <a:avLst/>
          </a:prstGeom>
          <a:noFill/>
          <a:ln w="9525">
            <a:noFill/>
            <a:miter lim="800000"/>
            <a:headEnd/>
            <a:tailEnd/>
          </a:ln>
        </p:spPr>
        <p:txBody>
          <a:bodyPr>
            <a:spAutoFit/>
          </a:bodyPr>
          <a:lstStyle/>
          <a:p>
            <a:pPr marL="0" lvl="1" eaLnBrk="0" hangingPunct="0">
              <a:buFont typeface="Wingdings" pitchFamily="2" charset="2"/>
              <a:buChar char=""/>
              <a:tabLst>
                <a:tab pos="742950" algn="l"/>
              </a:tabLst>
            </a:pPr>
            <a:r>
              <a:rPr lang="en-US" sz="2000" b="1" dirty="0">
                <a:ea typeface="Times New Roman" pitchFamily="18" charset="0"/>
                <a:cs typeface="Arial" charset="0"/>
              </a:rPr>
              <a:t>Wall: To complete the </a:t>
            </a:r>
            <a:r>
              <a:rPr lang="en-US" sz="2000" b="1" dirty="0" err="1">
                <a:ea typeface="Times New Roman" pitchFamily="18" charset="0"/>
                <a:cs typeface="Arial" charset="0"/>
              </a:rPr>
              <a:t>encloser</a:t>
            </a:r>
            <a:r>
              <a:rPr lang="en-US" sz="2000" b="1" dirty="0">
                <a:ea typeface="Times New Roman" pitchFamily="18" charset="0"/>
                <a:cs typeface="Arial" charset="0"/>
              </a:rPr>
              <a:t> and retain the heat in-side the </a:t>
            </a:r>
            <a:r>
              <a:rPr lang="en-US" sz="2000" b="1" dirty="0" err="1">
                <a:ea typeface="Times New Roman" pitchFamily="18" charset="0"/>
                <a:cs typeface="Arial" charset="0"/>
              </a:rPr>
              <a:t>encloser</a:t>
            </a:r>
            <a:r>
              <a:rPr lang="en-US" sz="2000" b="1" dirty="0">
                <a:ea typeface="Times New Roman" pitchFamily="18" charset="0"/>
                <a:cs typeface="Arial" charset="0"/>
              </a:rPr>
              <a:t>, side walls are required.,</a:t>
            </a:r>
          </a:p>
        </p:txBody>
      </p:sp>
      <p:sp>
        <p:nvSpPr>
          <p:cNvPr id="10" name="Footer Placeholder 9"/>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533400" y="381000"/>
            <a:ext cx="8305800" cy="523875"/>
          </a:xfrm>
          <a:prstGeom prst="rect">
            <a:avLst/>
          </a:prstGeom>
          <a:noFill/>
          <a:ln w="9525">
            <a:noFill/>
            <a:miter lim="800000"/>
            <a:headEnd/>
            <a:tailEnd/>
          </a:ln>
        </p:spPr>
        <p:txBody>
          <a:bodyPr>
            <a:spAutoFit/>
          </a:bodyPr>
          <a:lstStyle/>
          <a:p>
            <a:pPr algn="ctr"/>
            <a:r>
              <a:rPr lang="en-US" sz="2800" b="1" dirty="0" smtClean="0">
                <a:solidFill>
                  <a:schemeClr val="tx2"/>
                </a:solidFill>
                <a:cs typeface="Arial" charset="0"/>
              </a:rPr>
              <a:t>BASIC DESIGN OF BOX TYPE FURNACES</a:t>
            </a:r>
            <a:endParaRPr lang="en-US" sz="2800" dirty="0">
              <a:solidFill>
                <a:schemeClr val="tx2"/>
              </a:solidFill>
              <a:latin typeface="Constantia" pitchFamily="18" charset="0"/>
            </a:endParaRPr>
          </a:p>
        </p:txBody>
      </p:sp>
      <p:sp>
        <p:nvSpPr>
          <p:cNvPr id="19459" name="Rectangle 1"/>
          <p:cNvSpPr>
            <a:spLocks noChangeArrowheads="1"/>
          </p:cNvSpPr>
          <p:nvPr/>
        </p:nvSpPr>
        <p:spPr bwMode="auto">
          <a:xfrm>
            <a:off x="457200" y="1893442"/>
            <a:ext cx="8382000" cy="3539430"/>
          </a:xfrm>
          <a:prstGeom prst="rect">
            <a:avLst/>
          </a:prstGeom>
          <a:noFill/>
          <a:ln w="9525">
            <a:noFill/>
            <a:miter lim="800000"/>
            <a:headEnd/>
            <a:tailEnd/>
          </a:ln>
        </p:spPr>
        <p:txBody>
          <a:bodyPr anchor="ctr">
            <a:spAutoFit/>
          </a:bodyPr>
          <a:lstStyle/>
          <a:p>
            <a:pPr marL="0" lvl="2" algn="just">
              <a:buFont typeface="Courier New" pitchFamily="49" charset="0"/>
              <a:buChar char="o"/>
            </a:pPr>
            <a:r>
              <a:rPr lang="en-US" sz="2800" b="1" dirty="0">
                <a:ea typeface="Times New Roman" pitchFamily="18" charset="0"/>
                <a:cs typeface="Arial" charset="0"/>
              </a:rPr>
              <a:t>Average hearth loading shall be within the range of 180 to 300 Kg/m</a:t>
            </a:r>
            <a:r>
              <a:rPr lang="en-US" sz="2800" b="1" baseline="30000" dirty="0">
                <a:ea typeface="Times New Roman" pitchFamily="18" charset="0"/>
                <a:cs typeface="Arial" charset="0"/>
              </a:rPr>
              <a:t>2</a:t>
            </a:r>
            <a:r>
              <a:rPr lang="en-US" sz="2800" b="1" dirty="0">
                <a:ea typeface="Times New Roman" pitchFamily="18" charset="0"/>
                <a:cs typeface="Arial" charset="0"/>
              </a:rPr>
              <a:t>  </a:t>
            </a:r>
            <a:endParaRPr lang="en-US" sz="2800" dirty="0">
              <a:ea typeface="Times New Roman" pitchFamily="18" charset="0"/>
              <a:cs typeface="Arial" charset="0"/>
            </a:endParaRPr>
          </a:p>
          <a:p>
            <a:pPr marL="0" lvl="2" algn="just"/>
            <a:endParaRPr lang="en-US" sz="2800" dirty="0">
              <a:ea typeface="Times New Roman" pitchFamily="18" charset="0"/>
              <a:cs typeface="Arial" charset="0"/>
            </a:endParaRPr>
          </a:p>
          <a:p>
            <a:pPr marL="0" lvl="2" algn="just" eaLnBrk="0" hangingPunct="0">
              <a:buFont typeface="Courier New" pitchFamily="49" charset="0"/>
              <a:buChar char="o"/>
            </a:pPr>
            <a:r>
              <a:rPr lang="en-US" sz="2800" b="1" dirty="0">
                <a:ea typeface="Times New Roman" pitchFamily="18" charset="0"/>
                <a:cs typeface="Arial" charset="0"/>
              </a:rPr>
              <a:t>The combustion volume of furnace should be approx. 385 x 1000 Kcal/m</a:t>
            </a:r>
            <a:r>
              <a:rPr lang="en-US" sz="2800" b="1" baseline="30000" dirty="0">
                <a:ea typeface="Times New Roman" pitchFamily="18" charset="0"/>
                <a:cs typeface="Arial" charset="0"/>
              </a:rPr>
              <a:t>3</a:t>
            </a:r>
            <a:r>
              <a:rPr lang="en-US" sz="2800" b="1" dirty="0">
                <a:ea typeface="Times New Roman" pitchFamily="18" charset="0"/>
                <a:cs typeface="Arial" charset="0"/>
              </a:rPr>
              <a:t>/hr</a:t>
            </a:r>
            <a:r>
              <a:rPr lang="en-US" sz="2800" dirty="0">
                <a:ea typeface="Times New Roman" pitchFamily="18" charset="0"/>
                <a:cs typeface="Arial" charset="0"/>
              </a:rPr>
              <a:t> </a:t>
            </a:r>
            <a:r>
              <a:rPr lang="en-US" sz="2800" dirty="0" smtClean="0">
                <a:ea typeface="Times New Roman" pitchFamily="18" charset="0"/>
                <a:cs typeface="Arial" charset="0"/>
              </a:rPr>
              <a:t>.</a:t>
            </a:r>
          </a:p>
          <a:p>
            <a:pPr marL="0" lvl="2" algn="just" eaLnBrk="0" hangingPunct="0">
              <a:buFont typeface="Courier New" pitchFamily="49" charset="0"/>
              <a:buChar char="o"/>
            </a:pPr>
            <a:r>
              <a:rPr lang="en-US" sz="2800" b="1" dirty="0" smtClean="0">
                <a:ea typeface="Times New Roman" pitchFamily="18" charset="0"/>
                <a:cs typeface="Arial" charset="0"/>
              </a:rPr>
              <a:t>It mean 1cum </a:t>
            </a:r>
            <a:r>
              <a:rPr lang="en-US" sz="2800" b="1" dirty="0" err="1" smtClean="0">
                <a:ea typeface="Times New Roman" pitchFamily="18" charset="0"/>
                <a:cs typeface="Arial" charset="0"/>
              </a:rPr>
              <a:t>vol</a:t>
            </a:r>
            <a:r>
              <a:rPr lang="en-US" sz="2800" b="1" dirty="0" smtClean="0">
                <a:ea typeface="Times New Roman" pitchFamily="18" charset="0"/>
                <a:cs typeface="Arial" charset="0"/>
              </a:rPr>
              <a:t> is capable to burn 36-40 lts of furnace oil per hour .</a:t>
            </a:r>
            <a:endParaRPr lang="en-US" sz="2800" b="1" dirty="0">
              <a:ea typeface="Times New Roman" pitchFamily="18" charset="0"/>
              <a:cs typeface="Arial" charset="0"/>
            </a:endParaRPr>
          </a:p>
          <a:p>
            <a:pPr marL="0" lvl="2" algn="just" eaLnBrk="0" hangingPunct="0"/>
            <a:endParaRPr lang="en-US" sz="2800" dirty="0">
              <a:ea typeface="Times New Roman" pitchFamily="18" charset="0"/>
              <a:cs typeface="Arial" charset="0"/>
            </a:endParaRPr>
          </a:p>
        </p:txBody>
      </p:sp>
      <p:sp>
        <p:nvSpPr>
          <p:cNvPr id="4" name="Footer Placeholder 3"/>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143000"/>
            <a:ext cx="8229600" cy="503238"/>
          </a:xfrm>
        </p:spPr>
        <p:txBody>
          <a:bodyPr>
            <a:normAutofit fontScale="90000"/>
          </a:bodyPr>
          <a:lstStyle/>
          <a:p>
            <a:r>
              <a:rPr lang="en-US" sz="3200" b="1" u="sng" dirty="0" smtClean="0">
                <a:solidFill>
                  <a:schemeClr val="accent2"/>
                </a:solidFill>
              </a:rPr>
              <a:t>Basic Concept For FURNACE DESIGN</a:t>
            </a:r>
            <a:endParaRPr lang="en-US" sz="3200" dirty="0" smtClean="0">
              <a:solidFill>
                <a:schemeClr val="accent2"/>
              </a:solidFill>
            </a:endParaRPr>
          </a:p>
        </p:txBody>
      </p:sp>
      <p:sp>
        <p:nvSpPr>
          <p:cNvPr id="20483" name="Rectangle 3"/>
          <p:cNvSpPr>
            <a:spLocks noGrp="1" noChangeArrowheads="1"/>
          </p:cNvSpPr>
          <p:nvPr>
            <p:ph type="body" sz="half" idx="1"/>
          </p:nvPr>
        </p:nvSpPr>
        <p:spPr>
          <a:xfrm>
            <a:off x="228600" y="2057400"/>
            <a:ext cx="8915400" cy="762000"/>
          </a:xfrm>
        </p:spPr>
        <p:txBody>
          <a:bodyPr>
            <a:normAutofit fontScale="92500" lnSpcReduction="10000"/>
          </a:bodyPr>
          <a:lstStyle/>
          <a:p>
            <a:pPr algn="ctr" eaLnBrk="1" hangingPunct="1">
              <a:buFontTx/>
              <a:buNone/>
            </a:pPr>
            <a:r>
              <a:rPr lang="en-US" sz="2400" b="1" dirty="0" smtClean="0">
                <a:solidFill>
                  <a:schemeClr val="tx1"/>
                </a:solidFill>
              </a:rPr>
              <a:t>Typical Hearth Loading rates </a:t>
            </a:r>
          </a:p>
          <a:p>
            <a:pPr algn="ctr" eaLnBrk="1" hangingPunct="1">
              <a:buFontTx/>
              <a:buNone/>
            </a:pPr>
            <a:r>
              <a:rPr lang="en-US" sz="2400" b="1" dirty="0" smtClean="0">
                <a:solidFill>
                  <a:schemeClr val="tx1"/>
                </a:solidFill>
              </a:rPr>
              <a:t>(in good operating practices)</a:t>
            </a:r>
          </a:p>
        </p:txBody>
      </p:sp>
      <p:graphicFrame>
        <p:nvGraphicFramePr>
          <p:cNvPr id="15386" name="Group 26"/>
          <p:cNvGraphicFramePr>
            <a:graphicFrameLocks noGrp="1"/>
          </p:cNvGraphicFramePr>
          <p:nvPr>
            <p:ph sz="half" idx="2"/>
          </p:nvPr>
        </p:nvGraphicFramePr>
        <p:xfrm>
          <a:off x="304800" y="3200400"/>
          <a:ext cx="7924800" cy="2481072"/>
        </p:xfrm>
        <a:graphic>
          <a:graphicData uri="http://schemas.openxmlformats.org/drawingml/2006/table">
            <a:tbl>
              <a:tblPr/>
              <a:tblGrid>
                <a:gridCol w="4343400"/>
                <a:gridCol w="3581400"/>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rPr>
                        <a:t>Type of Furnace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rPr>
                        <a:t> Kg/m3/hr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319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Heat Treatment Furnace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150 – 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r>
              <a:tr h="317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Annealing Furnace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195 – 293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r>
              <a:tr h="319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Forging Furnace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 290 – 390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r>
              <a:tr h="317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Continuous Reheat Furnace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340 – 490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r>
            </a:tbl>
          </a:graphicData>
        </a:graphic>
      </p:graphicFrame>
      <p:sp>
        <p:nvSpPr>
          <p:cNvPr id="20504" name="Rectangle 4"/>
          <p:cNvSpPr>
            <a:spLocks noChangeArrowheads="1"/>
          </p:cNvSpPr>
          <p:nvPr/>
        </p:nvSpPr>
        <p:spPr bwMode="auto">
          <a:xfrm>
            <a:off x="381000" y="381000"/>
            <a:ext cx="8458200" cy="523875"/>
          </a:xfrm>
          <a:prstGeom prst="rect">
            <a:avLst/>
          </a:prstGeom>
          <a:noFill/>
          <a:ln w="9525">
            <a:noFill/>
            <a:miter lim="800000"/>
            <a:headEnd/>
            <a:tailEnd/>
          </a:ln>
        </p:spPr>
        <p:txBody>
          <a:bodyPr>
            <a:spAutoFit/>
          </a:bodyPr>
          <a:lstStyle/>
          <a:p>
            <a:pPr algn="ctr"/>
            <a:r>
              <a:rPr lang="en-US" sz="2800" b="1" dirty="0" smtClean="0">
                <a:solidFill>
                  <a:schemeClr val="tx2"/>
                </a:solidFill>
                <a:cs typeface="Arial" charset="0"/>
              </a:rPr>
              <a:t>BASIC DESIGN OF BOX TYPE FURNACES</a:t>
            </a:r>
            <a:endParaRPr lang="en-US" sz="2800" dirty="0">
              <a:solidFill>
                <a:schemeClr val="tx2"/>
              </a:solidFill>
              <a:latin typeface="Constantia" pitchFamily="18" charset="0"/>
            </a:endParaRPr>
          </a:p>
        </p:txBody>
      </p:sp>
      <p:sp>
        <p:nvSpPr>
          <p:cNvPr id="6" name="Footer Placeholder 5"/>
          <p:cNvSpPr>
            <a:spLocks noGrp="1"/>
          </p:cNvSpPr>
          <p:nvPr>
            <p:ph type="ftr" sz="quarter" idx="11"/>
          </p:nvPr>
        </p:nvSpPr>
        <p:spPr/>
        <p:txBody>
          <a:bodyPr/>
          <a:lstStyle/>
          <a:p>
            <a:pPr>
              <a:defRPr/>
            </a:pPr>
            <a:r>
              <a:rPr lang="en-US" smtClean="0"/>
              <a:t>Delta Energy Nature, Mohali</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533400" y="381000"/>
            <a:ext cx="8305800" cy="523875"/>
          </a:xfrm>
          <a:prstGeom prst="rect">
            <a:avLst/>
          </a:prstGeom>
          <a:noFill/>
          <a:ln w="9525">
            <a:noFill/>
            <a:miter lim="800000"/>
            <a:headEnd/>
            <a:tailEnd/>
          </a:ln>
        </p:spPr>
        <p:txBody>
          <a:bodyPr>
            <a:spAutoFit/>
          </a:bodyPr>
          <a:lstStyle/>
          <a:p>
            <a:pPr algn="ctr"/>
            <a:r>
              <a:rPr lang="en-US" sz="2800" b="1" dirty="0" smtClean="0">
                <a:solidFill>
                  <a:schemeClr val="tx2"/>
                </a:solidFill>
                <a:cs typeface="Arial" charset="0"/>
              </a:rPr>
              <a:t>BASIC DESIGN OF BOX TYPE FURNACES</a:t>
            </a:r>
            <a:endParaRPr lang="en-US" sz="2800" dirty="0">
              <a:solidFill>
                <a:schemeClr val="tx2"/>
              </a:solidFill>
              <a:latin typeface="Constantia" pitchFamily="18" charset="0"/>
            </a:endParaRPr>
          </a:p>
        </p:txBody>
      </p:sp>
      <p:graphicFrame>
        <p:nvGraphicFramePr>
          <p:cNvPr id="5" name="Table 4"/>
          <p:cNvGraphicFramePr>
            <a:graphicFrameLocks noGrp="1"/>
          </p:cNvGraphicFramePr>
          <p:nvPr/>
        </p:nvGraphicFramePr>
        <p:xfrm>
          <a:off x="304800" y="1600200"/>
          <a:ext cx="8458200" cy="4069080"/>
        </p:xfrm>
        <a:graphic>
          <a:graphicData uri="http://schemas.openxmlformats.org/drawingml/2006/table">
            <a:tbl>
              <a:tblPr firstRow="1" bandRow="1">
                <a:tableStyleId>{5C22544A-7EE6-4342-B048-85BDC9FD1C3A}</a:tableStyleId>
              </a:tblPr>
              <a:tblGrid>
                <a:gridCol w="1295400"/>
                <a:gridCol w="1600200"/>
                <a:gridCol w="1676400"/>
                <a:gridCol w="1600200"/>
                <a:gridCol w="2286000"/>
              </a:tblGrid>
              <a:tr h="1295400">
                <a:tc>
                  <a:txBody>
                    <a:bodyPr/>
                    <a:lstStyle/>
                    <a:p>
                      <a:pPr algn="ctr"/>
                      <a:r>
                        <a:rPr lang="en-US" sz="2400" dirty="0" smtClean="0">
                          <a:solidFill>
                            <a:schemeClr val="tx1"/>
                          </a:solidFill>
                        </a:rPr>
                        <a:t>Avg. Output</a:t>
                      </a:r>
                    </a:p>
                    <a:p>
                      <a:pPr algn="ctr"/>
                      <a:r>
                        <a:rPr lang="en-US" sz="2400" dirty="0" smtClean="0">
                          <a:solidFill>
                            <a:schemeClr val="tx1"/>
                          </a:solidFill>
                        </a:rPr>
                        <a:t>Kg/hr</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400" dirty="0" smtClean="0">
                          <a:solidFill>
                            <a:schemeClr val="tx1"/>
                          </a:solidFill>
                        </a:rPr>
                        <a:t>Hearth Area</a:t>
                      </a:r>
                    </a:p>
                    <a:p>
                      <a:pPr algn="ctr"/>
                      <a:r>
                        <a:rPr lang="en-US" sz="2400" dirty="0" smtClean="0">
                          <a:solidFill>
                            <a:schemeClr val="tx1"/>
                          </a:solidFill>
                        </a:rPr>
                        <a:t>m</a:t>
                      </a:r>
                      <a:r>
                        <a:rPr lang="en-US" sz="2400" baseline="30000" dirty="0" smtClean="0">
                          <a:solidFill>
                            <a:schemeClr val="tx1"/>
                          </a:solidFill>
                        </a:rPr>
                        <a:t>2</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400" dirty="0" smtClean="0">
                          <a:solidFill>
                            <a:schemeClr val="tx1"/>
                          </a:solidFill>
                        </a:rPr>
                        <a:t>Max. Billet Section (mm)</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400" dirty="0" smtClean="0">
                          <a:solidFill>
                            <a:schemeClr val="tx1"/>
                          </a:solidFill>
                        </a:rPr>
                        <a:t>Max. Weight of Billet (Kg)</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400" dirty="0" smtClean="0">
                          <a:solidFill>
                            <a:schemeClr val="tx1"/>
                          </a:solidFill>
                        </a:rPr>
                        <a:t>Fuel Oil Consumption</a:t>
                      </a:r>
                    </a:p>
                    <a:p>
                      <a:pPr algn="ctr"/>
                      <a:r>
                        <a:rPr lang="en-US" sz="2400" dirty="0" smtClean="0">
                          <a:solidFill>
                            <a:schemeClr val="tx1"/>
                          </a:solidFill>
                        </a:rPr>
                        <a:t>(Kg/hr)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370840">
                <a:tc>
                  <a:txBody>
                    <a:bodyPr/>
                    <a:lstStyle/>
                    <a:p>
                      <a:pPr algn="ctr"/>
                      <a:r>
                        <a:rPr lang="en-US" sz="2000" b="1" dirty="0" smtClean="0">
                          <a:solidFill>
                            <a:schemeClr val="tx1"/>
                          </a:solidFill>
                          <a:latin typeface="+mj-lt"/>
                        </a:rPr>
                        <a:t>100</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0.5</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75</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5</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370840">
                <a:tc>
                  <a:txBody>
                    <a:bodyPr/>
                    <a:lstStyle/>
                    <a:p>
                      <a:pPr algn="ctr"/>
                      <a:r>
                        <a:rPr lang="en-US" sz="2000" b="1" dirty="0" smtClean="0">
                          <a:solidFill>
                            <a:schemeClr val="tx1"/>
                          </a:solidFill>
                          <a:latin typeface="+mj-lt"/>
                        </a:rPr>
                        <a:t>250</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1.25</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75</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5</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370840">
                <a:tc>
                  <a:txBody>
                    <a:bodyPr/>
                    <a:lstStyle/>
                    <a:p>
                      <a:pPr algn="ctr"/>
                      <a:r>
                        <a:rPr lang="en-US" sz="2000" b="1" dirty="0" smtClean="0">
                          <a:solidFill>
                            <a:schemeClr val="tx1"/>
                          </a:solidFill>
                          <a:latin typeface="+mj-lt"/>
                        </a:rPr>
                        <a:t>500</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2.50</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100</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10</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370840">
                <a:tc>
                  <a:txBody>
                    <a:bodyPr/>
                    <a:lstStyle/>
                    <a:p>
                      <a:pPr algn="ctr"/>
                      <a:r>
                        <a:rPr lang="en-US" sz="2000" b="1" dirty="0" smtClean="0">
                          <a:solidFill>
                            <a:schemeClr val="tx1"/>
                          </a:solidFill>
                          <a:latin typeface="+mj-lt"/>
                        </a:rPr>
                        <a:t>750</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4.0</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150</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40</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370840">
                <a:tc>
                  <a:txBody>
                    <a:bodyPr/>
                    <a:lstStyle/>
                    <a:p>
                      <a:pPr algn="ctr"/>
                      <a:r>
                        <a:rPr lang="en-US" sz="2000" b="1" dirty="0" smtClean="0">
                          <a:solidFill>
                            <a:schemeClr val="tx1"/>
                          </a:solidFill>
                          <a:latin typeface="+mj-lt"/>
                        </a:rPr>
                        <a:t>1000</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6.0</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200</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75</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370840">
                <a:tc>
                  <a:txBody>
                    <a:bodyPr/>
                    <a:lstStyle/>
                    <a:p>
                      <a:pPr algn="ctr"/>
                      <a:r>
                        <a:rPr lang="en-US" sz="2000" b="1" dirty="0" smtClean="0">
                          <a:solidFill>
                            <a:schemeClr val="tx1"/>
                          </a:solidFill>
                          <a:latin typeface="+mj-lt"/>
                        </a:rPr>
                        <a:t>1500</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10.0</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250</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150</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130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370840">
                <a:tc>
                  <a:txBody>
                    <a:bodyPr/>
                    <a:lstStyle/>
                    <a:p>
                      <a:pPr algn="ctr"/>
                      <a:r>
                        <a:rPr lang="en-US" sz="2000" b="1" dirty="0" smtClean="0">
                          <a:solidFill>
                            <a:schemeClr val="tx1"/>
                          </a:solidFill>
                          <a:latin typeface="+mj-lt"/>
                        </a:rPr>
                        <a:t>2000</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12.0</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250</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250</a:t>
                      </a:r>
                      <a:endParaRPr lang="en-US"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000" b="1" dirty="0" smtClean="0">
                          <a:solidFill>
                            <a:schemeClr val="tx1"/>
                          </a:solidFill>
                          <a:latin typeface="+mj-lt"/>
                        </a:rPr>
                        <a:t>170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bl>
          </a:graphicData>
        </a:graphic>
      </p:graphicFrame>
      <p:sp>
        <p:nvSpPr>
          <p:cNvPr id="4" name="Footer Placeholder 3"/>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533400" y="381000"/>
            <a:ext cx="8305800" cy="523875"/>
          </a:xfrm>
          <a:prstGeom prst="rect">
            <a:avLst/>
          </a:prstGeom>
          <a:noFill/>
          <a:ln w="9525">
            <a:noFill/>
            <a:miter lim="800000"/>
            <a:headEnd/>
            <a:tailEnd/>
          </a:ln>
        </p:spPr>
        <p:txBody>
          <a:bodyPr>
            <a:spAutoFit/>
          </a:bodyPr>
          <a:lstStyle/>
          <a:p>
            <a:pPr algn="ctr"/>
            <a:r>
              <a:rPr lang="en-US" sz="2800" b="1" dirty="0" smtClean="0">
                <a:solidFill>
                  <a:schemeClr val="tx2"/>
                </a:solidFill>
                <a:cs typeface="Arial" charset="0"/>
              </a:rPr>
              <a:t>BASIC DESIGN OF BOX TYPE FURNACES</a:t>
            </a:r>
            <a:endParaRPr lang="en-US" sz="2800" dirty="0">
              <a:solidFill>
                <a:schemeClr val="tx2"/>
              </a:solidFill>
              <a:latin typeface="Constantia" pitchFamily="18" charset="0"/>
            </a:endParaRPr>
          </a:p>
        </p:txBody>
      </p:sp>
      <p:sp>
        <p:nvSpPr>
          <p:cNvPr id="22531" name="Rectangle 1"/>
          <p:cNvSpPr>
            <a:spLocks noChangeArrowheads="1"/>
          </p:cNvSpPr>
          <p:nvPr/>
        </p:nvSpPr>
        <p:spPr bwMode="auto">
          <a:xfrm>
            <a:off x="457200" y="1447800"/>
            <a:ext cx="8382000" cy="4648200"/>
          </a:xfrm>
          <a:prstGeom prst="rect">
            <a:avLst/>
          </a:prstGeom>
          <a:noFill/>
          <a:ln w="9525">
            <a:noFill/>
            <a:miter lim="800000"/>
            <a:headEnd/>
            <a:tailEnd/>
          </a:ln>
        </p:spPr>
        <p:txBody>
          <a:bodyPr anchor="ctr">
            <a:spAutoFit/>
          </a:bodyPr>
          <a:lstStyle/>
          <a:p>
            <a:pPr marL="0" lvl="2" algn="just"/>
            <a:r>
              <a:rPr lang="en-US" sz="2400" b="1" dirty="0">
                <a:solidFill>
                  <a:srgbClr val="FF0000"/>
                </a:solidFill>
                <a:ea typeface="Times New Roman" pitchFamily="18" charset="0"/>
                <a:cs typeface="Arial" charset="0"/>
              </a:rPr>
              <a:t>IN INDIA THE </a:t>
            </a:r>
            <a:r>
              <a:rPr lang="en-US" sz="2400" b="1" dirty="0" smtClean="0">
                <a:solidFill>
                  <a:srgbClr val="FF0000"/>
                </a:solidFill>
                <a:ea typeface="Times New Roman" pitchFamily="18" charset="0"/>
                <a:cs typeface="Arial" charset="0"/>
              </a:rPr>
              <a:t>HIGH </a:t>
            </a:r>
            <a:r>
              <a:rPr lang="en-US" sz="2400" b="1" dirty="0">
                <a:solidFill>
                  <a:srgbClr val="FF0000"/>
                </a:solidFill>
                <a:ea typeface="Times New Roman" pitchFamily="18" charset="0"/>
                <a:cs typeface="Arial" charset="0"/>
              </a:rPr>
              <a:t>FUEL UTILIZATION IS DUE TO:</a:t>
            </a:r>
          </a:p>
          <a:p>
            <a:pPr marL="0" lvl="2" algn="just"/>
            <a:endParaRPr lang="en-US" sz="2000" b="1" dirty="0" smtClean="0">
              <a:solidFill>
                <a:schemeClr val="accent6"/>
              </a:solidFill>
              <a:ea typeface="Times New Roman" pitchFamily="18" charset="0"/>
              <a:cs typeface="Arial" charset="0"/>
            </a:endParaRPr>
          </a:p>
          <a:p>
            <a:pPr marL="0" lvl="2" algn="just">
              <a:buFont typeface="Wingdings" pitchFamily="2" charset="2"/>
              <a:buChar char="q"/>
            </a:pPr>
            <a:r>
              <a:rPr lang="en-US" sz="2400" b="1" dirty="0" smtClean="0">
                <a:solidFill>
                  <a:schemeClr val="accent6"/>
                </a:solidFill>
                <a:ea typeface="Times New Roman" pitchFamily="18" charset="0"/>
                <a:cs typeface="Arial" charset="0"/>
              </a:rPr>
              <a:t>Diversity in the Shape and Design of these furnaces</a:t>
            </a:r>
          </a:p>
          <a:p>
            <a:pPr marL="0" lvl="2" algn="just"/>
            <a:endParaRPr lang="en-US" sz="1000" b="1" dirty="0" smtClean="0">
              <a:solidFill>
                <a:schemeClr val="accent6"/>
              </a:solidFill>
              <a:ea typeface="Times New Roman" pitchFamily="18" charset="0"/>
              <a:cs typeface="Arial" charset="0"/>
            </a:endParaRPr>
          </a:p>
          <a:p>
            <a:pPr marL="0" lvl="2" algn="just">
              <a:buFont typeface="Wingdings" pitchFamily="2" charset="2"/>
              <a:buChar char="q"/>
            </a:pPr>
            <a:r>
              <a:rPr lang="en-US" sz="2400" b="1" dirty="0" smtClean="0">
                <a:solidFill>
                  <a:schemeClr val="accent6"/>
                </a:solidFill>
                <a:ea typeface="Times New Roman" pitchFamily="18" charset="0"/>
                <a:cs typeface="Arial" charset="0"/>
              </a:rPr>
              <a:t>Inappropriate use of Refractories</a:t>
            </a:r>
          </a:p>
          <a:p>
            <a:pPr marL="0" lvl="2" algn="just"/>
            <a:endParaRPr lang="en-US" sz="1000" b="1" dirty="0" smtClean="0">
              <a:solidFill>
                <a:schemeClr val="accent6"/>
              </a:solidFill>
              <a:ea typeface="Times New Roman" pitchFamily="18" charset="0"/>
              <a:cs typeface="Arial" charset="0"/>
            </a:endParaRPr>
          </a:p>
          <a:p>
            <a:pPr marL="0" lvl="2" algn="just">
              <a:buFont typeface="Wingdings" pitchFamily="2" charset="2"/>
              <a:buChar char="q"/>
            </a:pPr>
            <a:r>
              <a:rPr lang="en-US" sz="2400" b="1" dirty="0" smtClean="0">
                <a:solidFill>
                  <a:schemeClr val="accent6"/>
                </a:solidFill>
                <a:ea typeface="Times New Roman" pitchFamily="18" charset="0"/>
                <a:cs typeface="Arial" charset="0"/>
              </a:rPr>
              <a:t>Inadequate Insulation</a:t>
            </a:r>
          </a:p>
          <a:p>
            <a:pPr marL="0" lvl="2" algn="just"/>
            <a:endParaRPr lang="en-US" sz="1000" b="1" dirty="0" smtClean="0">
              <a:solidFill>
                <a:schemeClr val="accent6"/>
              </a:solidFill>
              <a:ea typeface="Times New Roman" pitchFamily="18" charset="0"/>
              <a:cs typeface="Arial" charset="0"/>
            </a:endParaRPr>
          </a:p>
          <a:p>
            <a:pPr marL="0" lvl="2" algn="just">
              <a:buFont typeface="Wingdings" pitchFamily="2" charset="2"/>
              <a:buChar char="q"/>
            </a:pPr>
            <a:r>
              <a:rPr lang="en-US" sz="2400" b="1" dirty="0" smtClean="0">
                <a:solidFill>
                  <a:schemeClr val="accent6"/>
                </a:solidFill>
                <a:ea typeface="Times New Roman" pitchFamily="18" charset="0"/>
                <a:cs typeface="Arial" charset="0"/>
              </a:rPr>
              <a:t>Deficiencies in Combustion Equipment used</a:t>
            </a:r>
          </a:p>
          <a:p>
            <a:pPr marL="0" lvl="2" algn="just"/>
            <a:endParaRPr lang="en-US" sz="1000" b="1" dirty="0" smtClean="0">
              <a:solidFill>
                <a:schemeClr val="accent6"/>
              </a:solidFill>
              <a:ea typeface="Times New Roman" pitchFamily="18" charset="0"/>
              <a:cs typeface="Arial" charset="0"/>
            </a:endParaRPr>
          </a:p>
          <a:p>
            <a:pPr marL="0" lvl="2" algn="just">
              <a:buFont typeface="Wingdings" pitchFamily="2" charset="2"/>
              <a:buChar char="q"/>
            </a:pPr>
            <a:r>
              <a:rPr lang="en-US" sz="2400" b="1" dirty="0" smtClean="0">
                <a:solidFill>
                  <a:schemeClr val="accent6"/>
                </a:solidFill>
                <a:ea typeface="Times New Roman" pitchFamily="18" charset="0"/>
                <a:cs typeface="Arial" charset="0"/>
              </a:rPr>
              <a:t>Lack of Proper Recording and Control System</a:t>
            </a:r>
          </a:p>
          <a:p>
            <a:pPr marL="0" lvl="2" algn="just"/>
            <a:endParaRPr lang="en-US" sz="1000" b="1" dirty="0" smtClean="0">
              <a:solidFill>
                <a:schemeClr val="accent6"/>
              </a:solidFill>
              <a:ea typeface="Times New Roman" pitchFamily="18" charset="0"/>
              <a:cs typeface="Arial" charset="0"/>
            </a:endParaRPr>
          </a:p>
          <a:p>
            <a:pPr marL="0" lvl="2" algn="just">
              <a:buFont typeface="Wingdings" pitchFamily="2" charset="2"/>
              <a:buChar char="q"/>
            </a:pPr>
            <a:r>
              <a:rPr lang="en-US" sz="2400" b="1" dirty="0" smtClean="0">
                <a:solidFill>
                  <a:schemeClr val="accent6"/>
                </a:solidFill>
                <a:ea typeface="Times New Roman" pitchFamily="18" charset="0"/>
                <a:cs typeface="Arial" charset="0"/>
              </a:rPr>
              <a:t>Lack of Waste heat Recovery System</a:t>
            </a:r>
          </a:p>
          <a:p>
            <a:pPr marL="0" lvl="2" algn="just"/>
            <a:endParaRPr lang="en-US" sz="1000" b="1" dirty="0" smtClean="0">
              <a:solidFill>
                <a:schemeClr val="accent6"/>
              </a:solidFill>
              <a:ea typeface="Times New Roman" pitchFamily="18" charset="0"/>
              <a:cs typeface="Arial" charset="0"/>
            </a:endParaRPr>
          </a:p>
          <a:p>
            <a:pPr marL="0" lvl="2" algn="just">
              <a:buFont typeface="Wingdings" pitchFamily="2" charset="2"/>
              <a:buChar char="q"/>
            </a:pPr>
            <a:r>
              <a:rPr lang="en-US" sz="2400" b="1" dirty="0" smtClean="0">
                <a:solidFill>
                  <a:schemeClr val="accent6"/>
                </a:solidFill>
                <a:ea typeface="Times New Roman" pitchFamily="18" charset="0"/>
                <a:cs typeface="Arial" charset="0"/>
              </a:rPr>
              <a:t>Poor Maintenance</a:t>
            </a:r>
            <a:endParaRPr lang="en-US" sz="2400" dirty="0" smtClean="0">
              <a:solidFill>
                <a:schemeClr val="accent6"/>
              </a:solidFill>
              <a:ea typeface="Times New Roman" pitchFamily="18" charset="0"/>
              <a:cs typeface="Arial" charset="0"/>
            </a:endParaRPr>
          </a:p>
          <a:p>
            <a:pPr marL="0" lvl="2" algn="just" eaLnBrk="0" hangingPunct="0"/>
            <a:endParaRPr lang="en-US" sz="2400" dirty="0">
              <a:solidFill>
                <a:srgbClr val="3333FF"/>
              </a:solidFill>
              <a:ea typeface="Times New Roman" pitchFamily="18" charset="0"/>
              <a:cs typeface="Arial" charset="0"/>
            </a:endParaRPr>
          </a:p>
        </p:txBody>
      </p:sp>
      <p:sp>
        <p:nvSpPr>
          <p:cNvPr id="4" name="Footer Placeholder 3"/>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533400" y="228600"/>
            <a:ext cx="8305800" cy="523875"/>
          </a:xfrm>
          <a:prstGeom prst="rect">
            <a:avLst/>
          </a:prstGeom>
          <a:noFill/>
          <a:ln w="9525">
            <a:noFill/>
            <a:miter lim="800000"/>
            <a:headEnd/>
            <a:tailEnd/>
          </a:ln>
        </p:spPr>
        <p:txBody>
          <a:bodyPr>
            <a:spAutoFit/>
          </a:bodyPr>
          <a:lstStyle/>
          <a:p>
            <a:pPr algn="ctr"/>
            <a:r>
              <a:rPr lang="en-US" sz="2800" b="1" dirty="0" smtClean="0">
                <a:solidFill>
                  <a:srgbClr val="002060"/>
                </a:solidFill>
                <a:cs typeface="Arial" charset="0"/>
              </a:rPr>
              <a:t>BASIC DESIGN OF BOX TYPE FURNACES</a:t>
            </a:r>
            <a:endParaRPr lang="en-US" sz="2800" dirty="0">
              <a:solidFill>
                <a:srgbClr val="002060"/>
              </a:solidFill>
              <a:latin typeface="Constantia" pitchFamily="18" charset="0"/>
            </a:endParaRPr>
          </a:p>
        </p:txBody>
      </p:sp>
      <p:sp>
        <p:nvSpPr>
          <p:cNvPr id="23555" name="Rectangle 1"/>
          <p:cNvSpPr>
            <a:spLocks noChangeArrowheads="1"/>
          </p:cNvSpPr>
          <p:nvPr/>
        </p:nvSpPr>
        <p:spPr bwMode="auto">
          <a:xfrm>
            <a:off x="457200" y="1327150"/>
            <a:ext cx="8458200" cy="461963"/>
          </a:xfrm>
          <a:prstGeom prst="rect">
            <a:avLst/>
          </a:prstGeom>
          <a:noFill/>
          <a:ln w="9525">
            <a:noFill/>
            <a:miter lim="800000"/>
            <a:headEnd/>
            <a:tailEnd/>
          </a:ln>
        </p:spPr>
        <p:txBody>
          <a:bodyPr anchor="ctr">
            <a:spAutoFit/>
          </a:bodyPr>
          <a:lstStyle/>
          <a:p>
            <a:pPr algn="just">
              <a:tabLst>
                <a:tab pos="457200" algn="l"/>
              </a:tabLst>
            </a:pPr>
            <a:r>
              <a:rPr lang="en-US" sz="2400" b="1" dirty="0" smtClean="0">
                <a:solidFill>
                  <a:schemeClr val="accent6"/>
                </a:solidFill>
                <a:ea typeface="Times New Roman" pitchFamily="18" charset="0"/>
                <a:cs typeface="Arial" charset="0"/>
              </a:rPr>
              <a:t>Design Consideration for Box Type Heating Furnace:</a:t>
            </a:r>
            <a:endParaRPr lang="en-US" sz="2400" dirty="0">
              <a:solidFill>
                <a:schemeClr val="accent6"/>
              </a:solidFill>
              <a:ea typeface="Times New Roman" pitchFamily="18" charset="0"/>
              <a:cs typeface="Arial" charset="0"/>
            </a:endParaRPr>
          </a:p>
        </p:txBody>
      </p:sp>
      <p:sp>
        <p:nvSpPr>
          <p:cNvPr id="23556" name="Rectangle 2"/>
          <p:cNvSpPr>
            <a:spLocks noChangeArrowheads="1"/>
          </p:cNvSpPr>
          <p:nvPr/>
        </p:nvSpPr>
        <p:spPr bwMode="auto">
          <a:xfrm>
            <a:off x="457200" y="2211318"/>
            <a:ext cx="8458200" cy="4216539"/>
          </a:xfrm>
          <a:prstGeom prst="rect">
            <a:avLst/>
          </a:prstGeom>
          <a:noFill/>
          <a:ln w="9525">
            <a:noFill/>
            <a:miter lim="800000"/>
            <a:headEnd/>
            <a:tailEnd/>
          </a:ln>
        </p:spPr>
        <p:txBody>
          <a:bodyPr anchor="ctr">
            <a:spAutoFit/>
          </a:bodyPr>
          <a:lstStyle/>
          <a:p>
            <a:pPr>
              <a:buFontTx/>
              <a:buChar char="•"/>
            </a:pPr>
            <a:r>
              <a:rPr lang="en-US" sz="2000" b="1" dirty="0">
                <a:ea typeface="Times New Roman" pitchFamily="18" charset="0"/>
                <a:cs typeface="Arial" charset="0"/>
              </a:rPr>
              <a:t>Required Tonnage per hr (Production rate and hearth loading), (Single zone/multi zone)</a:t>
            </a:r>
          </a:p>
          <a:p>
            <a:endParaRPr lang="en-US" sz="800" b="1" dirty="0">
              <a:ea typeface="Times New Roman" pitchFamily="18" charset="0"/>
              <a:cs typeface="Arial" charset="0"/>
            </a:endParaRPr>
          </a:p>
          <a:p>
            <a:pPr algn="just" eaLnBrk="0" hangingPunct="0">
              <a:buFontTx/>
              <a:buChar char="•"/>
            </a:pPr>
            <a:r>
              <a:rPr lang="en-US" sz="2000" b="1" dirty="0">
                <a:ea typeface="Times New Roman" pitchFamily="18" charset="0"/>
                <a:cs typeface="Arial" charset="0"/>
              </a:rPr>
              <a:t>Raw Material Type, Size and Chemical Composition. In case of multi size Raw Material use , %age of use of different Raw material for different products &amp; product type</a:t>
            </a:r>
          </a:p>
          <a:p>
            <a:pPr algn="just" eaLnBrk="0" hangingPunct="0"/>
            <a:endParaRPr lang="en-US" sz="800" b="1" dirty="0">
              <a:ea typeface="Times New Roman" pitchFamily="18" charset="0"/>
              <a:cs typeface="Arial" charset="0"/>
            </a:endParaRPr>
          </a:p>
          <a:p>
            <a:pPr eaLnBrk="0" hangingPunct="0">
              <a:buFontTx/>
              <a:buChar char="•"/>
            </a:pPr>
            <a:r>
              <a:rPr lang="en-US" sz="2000" b="1" dirty="0">
                <a:ea typeface="Times New Roman" pitchFamily="18" charset="0"/>
                <a:cs typeface="Arial" charset="0"/>
              </a:rPr>
              <a:t>Type of Fuel and Combustion Equipments</a:t>
            </a:r>
          </a:p>
          <a:p>
            <a:pPr eaLnBrk="0" hangingPunct="0"/>
            <a:endParaRPr lang="en-US" sz="800" b="1" dirty="0">
              <a:ea typeface="Times New Roman" pitchFamily="18" charset="0"/>
              <a:cs typeface="Arial" charset="0"/>
            </a:endParaRPr>
          </a:p>
          <a:p>
            <a:pPr eaLnBrk="0" hangingPunct="0">
              <a:buFontTx/>
              <a:buChar char="•"/>
            </a:pPr>
            <a:r>
              <a:rPr lang="en-US" sz="2000" b="1" dirty="0">
                <a:ea typeface="Times New Roman" pitchFamily="18" charset="0"/>
                <a:cs typeface="Arial" charset="0"/>
              </a:rPr>
              <a:t>Type of Auxiliary Equipments</a:t>
            </a:r>
          </a:p>
          <a:p>
            <a:pPr eaLnBrk="0" hangingPunct="0">
              <a:buFontTx/>
              <a:buChar char="•"/>
            </a:pPr>
            <a:endParaRPr lang="en-US" sz="800" b="1" dirty="0">
              <a:ea typeface="Times New Roman" pitchFamily="18" charset="0"/>
              <a:cs typeface="Arial" charset="0"/>
            </a:endParaRPr>
          </a:p>
          <a:p>
            <a:pPr eaLnBrk="0" hangingPunct="0">
              <a:buFontTx/>
              <a:buChar char="•"/>
            </a:pPr>
            <a:r>
              <a:rPr lang="en-US" sz="2000" b="1" dirty="0">
                <a:ea typeface="Times New Roman" pitchFamily="18" charset="0"/>
                <a:cs typeface="Arial" charset="0"/>
              </a:rPr>
              <a:t>Heat Recovery System</a:t>
            </a:r>
          </a:p>
          <a:p>
            <a:pPr eaLnBrk="0" hangingPunct="0"/>
            <a:endParaRPr lang="en-US" sz="800" b="1" dirty="0">
              <a:ea typeface="Times New Roman" pitchFamily="18" charset="0"/>
              <a:cs typeface="Arial" charset="0"/>
            </a:endParaRPr>
          </a:p>
          <a:p>
            <a:pPr eaLnBrk="0" hangingPunct="0">
              <a:buFontTx/>
              <a:buChar char="•"/>
            </a:pPr>
            <a:r>
              <a:rPr lang="en-US" sz="2000" b="1" dirty="0">
                <a:ea typeface="Times New Roman" pitchFamily="18" charset="0"/>
                <a:cs typeface="Arial" charset="0"/>
              </a:rPr>
              <a:t>Draft requirement (Flue Duct) and Chimney Size ( Height and    Diameter)</a:t>
            </a:r>
          </a:p>
          <a:p>
            <a:pPr eaLnBrk="0" hangingPunct="0"/>
            <a:endParaRPr lang="en-US" sz="800" b="1" dirty="0">
              <a:ea typeface="Times New Roman" pitchFamily="18" charset="0"/>
              <a:cs typeface="Arial" charset="0"/>
            </a:endParaRPr>
          </a:p>
          <a:p>
            <a:pPr eaLnBrk="0" hangingPunct="0">
              <a:buFontTx/>
              <a:buChar char="•"/>
            </a:pPr>
            <a:r>
              <a:rPr lang="en-US" sz="2000" b="1" dirty="0">
                <a:ea typeface="Times New Roman" pitchFamily="18" charset="0"/>
                <a:cs typeface="Arial" charset="0"/>
              </a:rPr>
              <a:t>Refractory and Insulation etc.</a:t>
            </a:r>
            <a:endParaRPr lang="en-US" sz="800" b="1" dirty="0">
              <a:ea typeface="Times New Roman" pitchFamily="18" charset="0"/>
              <a:cs typeface="Arial" charset="0"/>
            </a:endParaRPr>
          </a:p>
          <a:p>
            <a:pPr eaLnBrk="0" hangingPunct="0">
              <a:buFontTx/>
              <a:buChar char="•"/>
            </a:pPr>
            <a:r>
              <a:rPr lang="en-US" sz="2000" b="1" dirty="0">
                <a:ea typeface="Times New Roman" pitchFamily="18" charset="0"/>
                <a:cs typeface="Arial" charset="0"/>
              </a:rPr>
              <a:t>Air Pollution Device</a:t>
            </a:r>
          </a:p>
        </p:txBody>
      </p:sp>
      <p:sp>
        <p:nvSpPr>
          <p:cNvPr id="5" name="Footer Placeholder 4"/>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1"/>
                </a:solidFill>
                <a:latin typeface="Calibri" pitchFamily="34" charset="0"/>
                <a:cs typeface="Calibri" pitchFamily="34" charset="0"/>
              </a:rPr>
              <a:t>About Delta Energy Nature</a:t>
            </a:r>
            <a:endParaRPr lang="en-IN" sz="3600" dirty="0">
              <a:solidFill>
                <a:schemeClr val="accent1"/>
              </a:solidFill>
              <a:latin typeface="Calibri" pitchFamily="34" charset="0"/>
              <a:cs typeface="Calibri" pitchFamily="34" charset="0"/>
            </a:endParaRPr>
          </a:p>
        </p:txBody>
      </p:sp>
      <p:sp>
        <p:nvSpPr>
          <p:cNvPr id="3" name="Content Placeholder 2"/>
          <p:cNvSpPr>
            <a:spLocks noGrp="1"/>
          </p:cNvSpPr>
          <p:nvPr>
            <p:ph idx="1"/>
          </p:nvPr>
        </p:nvSpPr>
        <p:spPr>
          <a:xfrm>
            <a:off x="301752" y="1785926"/>
            <a:ext cx="8503920" cy="4330844"/>
          </a:xfrm>
        </p:spPr>
        <p:txBody>
          <a:bodyPr>
            <a:normAutofit fontScale="92500" lnSpcReduction="20000"/>
          </a:bodyPr>
          <a:lstStyle/>
          <a:p>
            <a:r>
              <a:rPr lang="en-US" dirty="0" smtClean="0">
                <a:latin typeface="Calibri" pitchFamily="34" charset="0"/>
              </a:rPr>
              <a:t>Delta Energy Nature was establish in 1999, keeping in view energy efficiency in industry.</a:t>
            </a:r>
          </a:p>
          <a:p>
            <a:r>
              <a:rPr lang="en-US" dirty="0" smtClean="0">
                <a:latin typeface="Calibri" pitchFamily="34" charset="0"/>
              </a:rPr>
              <a:t>Delta Energy Nature is involved in end to end solution for energy efficiency. </a:t>
            </a:r>
          </a:p>
          <a:p>
            <a:r>
              <a:rPr lang="en-US" dirty="0" smtClean="0">
                <a:latin typeface="Calibri" pitchFamily="34" charset="0"/>
              </a:rPr>
              <a:t>Main activities are-</a:t>
            </a:r>
          </a:p>
          <a:p>
            <a:pPr marL="571500" indent="-571500">
              <a:buAutoNum type="romanLcParenBoth"/>
            </a:pPr>
            <a:r>
              <a:rPr lang="en-US" dirty="0" smtClean="0">
                <a:latin typeface="Calibri" pitchFamily="34" charset="0"/>
              </a:rPr>
              <a:t>Energy Audits</a:t>
            </a:r>
          </a:p>
          <a:p>
            <a:pPr marL="571500" indent="-571500">
              <a:buAutoNum type="romanLcParenBoth"/>
            </a:pPr>
            <a:r>
              <a:rPr lang="en-US" dirty="0" smtClean="0">
                <a:latin typeface="Calibri" pitchFamily="34" charset="0"/>
              </a:rPr>
              <a:t>Research and Development</a:t>
            </a:r>
          </a:p>
          <a:p>
            <a:pPr marL="571500" indent="-571500">
              <a:buAutoNum type="romanLcParenBoth"/>
            </a:pPr>
            <a:r>
              <a:rPr lang="en-US" dirty="0" smtClean="0">
                <a:latin typeface="Calibri" pitchFamily="34" charset="0"/>
              </a:rPr>
              <a:t>Required hardware design and development</a:t>
            </a:r>
          </a:p>
          <a:p>
            <a:pPr marL="571500" indent="-571500">
              <a:buAutoNum type="romanLcParenBoth"/>
            </a:pPr>
            <a:r>
              <a:rPr lang="en-US" dirty="0" smtClean="0">
                <a:latin typeface="Calibri" pitchFamily="34" charset="0"/>
              </a:rPr>
              <a:t>After sale service. </a:t>
            </a:r>
            <a:endParaRPr lang="en-IN" dirty="0">
              <a:latin typeface="Calibri" pitchFamily="34" charset="0"/>
            </a:endParaRPr>
          </a:p>
        </p:txBody>
      </p:sp>
      <p:sp>
        <p:nvSpPr>
          <p:cNvPr id="4" name="Footer Placeholder 3"/>
          <p:cNvSpPr>
            <a:spLocks noGrp="1"/>
          </p:cNvSpPr>
          <p:nvPr>
            <p:ph type="ftr" sz="quarter" idx="11"/>
          </p:nvPr>
        </p:nvSpPr>
        <p:spPr/>
        <p:txBody>
          <a:bodyPr/>
          <a:lstStyle/>
          <a:p>
            <a:r>
              <a:rPr lang="en-IN" dirty="0" smtClean="0"/>
              <a:t>Delta Energy Nature, Mohali</a:t>
            </a:r>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533400" y="457200"/>
            <a:ext cx="8305800" cy="523875"/>
          </a:xfrm>
          <a:prstGeom prst="rect">
            <a:avLst/>
          </a:prstGeom>
          <a:noFill/>
          <a:ln w="9525">
            <a:noFill/>
            <a:miter lim="800000"/>
            <a:headEnd/>
            <a:tailEnd/>
          </a:ln>
        </p:spPr>
        <p:txBody>
          <a:bodyPr>
            <a:spAutoFit/>
          </a:bodyPr>
          <a:lstStyle/>
          <a:p>
            <a:pPr algn="ctr"/>
            <a:r>
              <a:rPr lang="en-US" sz="2800" b="1" dirty="0" smtClean="0">
                <a:solidFill>
                  <a:schemeClr val="tx2"/>
                </a:solidFill>
                <a:cs typeface="Arial" charset="0"/>
              </a:rPr>
              <a:t>BASIC DESIGN OF BOX TYPE FURNACES</a:t>
            </a:r>
            <a:endParaRPr lang="en-US" sz="2800" dirty="0">
              <a:solidFill>
                <a:schemeClr val="tx2"/>
              </a:solidFill>
              <a:latin typeface="Constantia" pitchFamily="18" charset="0"/>
            </a:endParaRPr>
          </a:p>
        </p:txBody>
      </p:sp>
      <p:sp>
        <p:nvSpPr>
          <p:cNvPr id="24579" name="Rectangle 1"/>
          <p:cNvSpPr>
            <a:spLocks noChangeArrowheads="1"/>
          </p:cNvSpPr>
          <p:nvPr/>
        </p:nvSpPr>
        <p:spPr bwMode="auto">
          <a:xfrm>
            <a:off x="304800" y="1295400"/>
            <a:ext cx="8382000" cy="461963"/>
          </a:xfrm>
          <a:prstGeom prst="rect">
            <a:avLst/>
          </a:prstGeom>
          <a:noFill/>
          <a:ln w="9525">
            <a:noFill/>
            <a:miter lim="800000"/>
            <a:headEnd/>
            <a:tailEnd/>
          </a:ln>
        </p:spPr>
        <p:txBody>
          <a:bodyPr anchor="ctr">
            <a:spAutoFit/>
          </a:bodyPr>
          <a:lstStyle/>
          <a:p>
            <a:pPr algn="just"/>
            <a:r>
              <a:rPr lang="en-US" sz="2400" b="1" dirty="0">
                <a:solidFill>
                  <a:srgbClr val="002060"/>
                </a:solidFill>
                <a:ea typeface="Times New Roman" pitchFamily="18" charset="0"/>
                <a:cs typeface="Arial" charset="0"/>
              </a:rPr>
              <a:t>STEP-1: Furnace Size and Capacity:</a:t>
            </a:r>
            <a:endParaRPr lang="en-US" sz="2400" dirty="0">
              <a:solidFill>
                <a:srgbClr val="002060"/>
              </a:solidFill>
              <a:ea typeface="Times New Roman" pitchFamily="18" charset="0"/>
              <a:cs typeface="Arial" charset="0"/>
            </a:endParaRPr>
          </a:p>
        </p:txBody>
      </p:sp>
      <p:sp>
        <p:nvSpPr>
          <p:cNvPr id="24580" name="Rectangle 3"/>
          <p:cNvSpPr>
            <a:spLocks noChangeArrowheads="1"/>
          </p:cNvSpPr>
          <p:nvPr/>
        </p:nvSpPr>
        <p:spPr bwMode="auto">
          <a:xfrm>
            <a:off x="304800" y="1905000"/>
            <a:ext cx="8610600" cy="708025"/>
          </a:xfrm>
          <a:prstGeom prst="rect">
            <a:avLst/>
          </a:prstGeom>
          <a:noFill/>
          <a:ln w="9525">
            <a:noFill/>
            <a:miter lim="800000"/>
            <a:headEnd/>
            <a:tailEnd/>
          </a:ln>
        </p:spPr>
        <p:txBody>
          <a:bodyPr>
            <a:spAutoFit/>
          </a:bodyPr>
          <a:lstStyle/>
          <a:p>
            <a:pPr algn="just">
              <a:buFont typeface="Wingdings" pitchFamily="2" charset="2"/>
              <a:buChar char="v"/>
            </a:pPr>
            <a:r>
              <a:rPr lang="en-US" sz="2000" b="1" dirty="0">
                <a:cs typeface="Arial" charset="0"/>
              </a:rPr>
              <a:t>To decide and freeze the size of furnace, </a:t>
            </a:r>
            <a:r>
              <a:rPr lang="en-US" sz="2000" b="1" dirty="0" err="1">
                <a:cs typeface="Arial" charset="0"/>
              </a:rPr>
              <a:t>i</a:t>
            </a:r>
            <a:r>
              <a:rPr lang="en-US" sz="2000" b="1" dirty="0">
                <a:cs typeface="Arial" charset="0"/>
              </a:rPr>
              <a:t> e length (effective length)  and width of furnace (effective width) as per production requirement. </a:t>
            </a:r>
          </a:p>
        </p:txBody>
      </p:sp>
      <p:sp>
        <p:nvSpPr>
          <p:cNvPr id="24581" name="Rectangle 1"/>
          <p:cNvSpPr>
            <a:spLocks noChangeArrowheads="1"/>
          </p:cNvSpPr>
          <p:nvPr/>
        </p:nvSpPr>
        <p:spPr bwMode="auto">
          <a:xfrm>
            <a:off x="381000" y="2971800"/>
            <a:ext cx="8610600" cy="708025"/>
          </a:xfrm>
          <a:prstGeom prst="rect">
            <a:avLst/>
          </a:prstGeom>
          <a:noFill/>
          <a:ln w="9525">
            <a:noFill/>
            <a:miter lim="800000"/>
            <a:headEnd/>
            <a:tailEnd/>
          </a:ln>
        </p:spPr>
        <p:txBody>
          <a:bodyPr anchor="ctr">
            <a:spAutoFit/>
          </a:bodyPr>
          <a:lstStyle/>
          <a:p>
            <a:pPr algn="just">
              <a:buFont typeface="Wingdings" pitchFamily="2" charset="2"/>
              <a:buChar char="v"/>
            </a:pPr>
            <a:r>
              <a:rPr lang="en-US" sz="2000" b="1" dirty="0">
                <a:ea typeface="Times New Roman" pitchFamily="18" charset="0"/>
                <a:cs typeface="Arial" charset="0"/>
              </a:rPr>
              <a:t>To decide single/multi zone furnace - based on production rate as well as size of raw material.</a:t>
            </a:r>
          </a:p>
        </p:txBody>
      </p:sp>
      <p:sp>
        <p:nvSpPr>
          <p:cNvPr id="24582" name="Rectangle 5"/>
          <p:cNvSpPr>
            <a:spLocks noChangeArrowheads="1"/>
          </p:cNvSpPr>
          <p:nvPr/>
        </p:nvSpPr>
        <p:spPr bwMode="auto">
          <a:xfrm>
            <a:off x="457200" y="3886200"/>
            <a:ext cx="8382000" cy="1938338"/>
          </a:xfrm>
          <a:prstGeom prst="rect">
            <a:avLst/>
          </a:prstGeom>
          <a:noFill/>
          <a:ln w="9525">
            <a:noFill/>
            <a:miter lim="800000"/>
            <a:headEnd/>
            <a:tailEnd/>
          </a:ln>
        </p:spPr>
        <p:txBody>
          <a:bodyPr>
            <a:spAutoFit/>
          </a:bodyPr>
          <a:lstStyle/>
          <a:p>
            <a:pPr algn="just">
              <a:buFont typeface="Wingdings" pitchFamily="2" charset="2"/>
              <a:buChar char="v"/>
            </a:pPr>
            <a:r>
              <a:rPr lang="en-US" sz="2000" b="1" dirty="0">
                <a:ea typeface="Times New Roman" pitchFamily="18" charset="0"/>
                <a:cs typeface="Arial" charset="0"/>
              </a:rPr>
              <a:t>To decide heat requirement </a:t>
            </a:r>
          </a:p>
          <a:p>
            <a:pPr algn="just"/>
            <a:endParaRPr lang="en-US" sz="2000" b="1" dirty="0">
              <a:ea typeface="Times New Roman" pitchFamily="18" charset="0"/>
              <a:cs typeface="Arial" charset="0"/>
            </a:endParaRPr>
          </a:p>
          <a:p>
            <a:pPr algn="just"/>
            <a:r>
              <a:rPr lang="en-US" sz="2000" b="1" dirty="0">
                <a:ea typeface="Times New Roman" pitchFamily="18" charset="0"/>
                <a:cs typeface="Arial" charset="0"/>
              </a:rPr>
              <a:t>	(Based on Raw material Size, Composition, Fuel type, based 	on their properties calculate fuel calorific value 	required,  select burner, auxiliary equipment 	accordingly,  	</a:t>
            </a:r>
            <a:r>
              <a:rPr lang="en-US" sz="2000" b="1" dirty="0" err="1">
                <a:ea typeface="Times New Roman" pitchFamily="18" charset="0"/>
                <a:cs typeface="Arial" charset="0"/>
              </a:rPr>
              <a:t>Pulverizer</a:t>
            </a:r>
            <a:r>
              <a:rPr lang="en-US" sz="2000" b="1" dirty="0">
                <a:ea typeface="Times New Roman" pitchFamily="18" charset="0"/>
                <a:cs typeface="Arial" charset="0"/>
              </a:rPr>
              <a:t>, Blower capacity piping etc,.)</a:t>
            </a:r>
          </a:p>
        </p:txBody>
      </p:sp>
      <p:sp>
        <p:nvSpPr>
          <p:cNvPr id="24583" name="Rectangle 6"/>
          <p:cNvSpPr>
            <a:spLocks noChangeArrowheads="1"/>
          </p:cNvSpPr>
          <p:nvPr/>
        </p:nvSpPr>
        <p:spPr bwMode="auto">
          <a:xfrm>
            <a:off x="840084" y="5867400"/>
            <a:ext cx="5211170" cy="400110"/>
          </a:xfrm>
          <a:prstGeom prst="rect">
            <a:avLst/>
          </a:prstGeom>
          <a:noFill/>
          <a:ln w="9525">
            <a:noFill/>
            <a:miter lim="800000"/>
            <a:headEnd/>
            <a:tailEnd/>
          </a:ln>
        </p:spPr>
        <p:txBody>
          <a:bodyPr wrap="none">
            <a:spAutoFit/>
          </a:bodyPr>
          <a:lstStyle/>
          <a:p>
            <a:pPr algn="just">
              <a:buFont typeface="Wingdings" pitchFamily="2" charset="2"/>
              <a:buChar char="v"/>
            </a:pPr>
            <a:r>
              <a:rPr lang="en-US" sz="2000" b="1" dirty="0">
                <a:ea typeface="Times New Roman" pitchFamily="18" charset="0"/>
                <a:cs typeface="Arial" charset="0"/>
              </a:rPr>
              <a:t>To decide refractory, Insulation material etc</a:t>
            </a:r>
            <a:r>
              <a:rPr lang="en-US" sz="2000" b="1" dirty="0" smtClean="0">
                <a:ea typeface="Times New Roman" pitchFamily="18" charset="0"/>
                <a:cs typeface="Arial" charset="0"/>
              </a:rPr>
              <a:t>.,</a:t>
            </a:r>
            <a:endParaRPr lang="en-US" sz="2000" b="1" dirty="0">
              <a:ea typeface="Times New Roman" pitchFamily="18" charset="0"/>
              <a:cs typeface="Arial" charset="0"/>
            </a:endParaRPr>
          </a:p>
        </p:txBody>
      </p:sp>
      <p:sp>
        <p:nvSpPr>
          <p:cNvPr id="8" name="Footer Placeholder 7"/>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533400" y="457200"/>
            <a:ext cx="8305800" cy="523875"/>
          </a:xfrm>
          <a:prstGeom prst="rect">
            <a:avLst/>
          </a:prstGeom>
          <a:noFill/>
          <a:ln w="9525">
            <a:noFill/>
            <a:miter lim="800000"/>
            <a:headEnd/>
            <a:tailEnd/>
          </a:ln>
        </p:spPr>
        <p:txBody>
          <a:bodyPr>
            <a:spAutoFit/>
          </a:bodyPr>
          <a:lstStyle/>
          <a:p>
            <a:pPr algn="ctr"/>
            <a:r>
              <a:rPr lang="en-US" sz="2800" b="1" dirty="0" smtClean="0">
                <a:solidFill>
                  <a:schemeClr val="tx2"/>
                </a:solidFill>
                <a:cs typeface="Arial" charset="0"/>
              </a:rPr>
              <a:t>BASIC DESIGN OF BOX TYPE FURNACES</a:t>
            </a:r>
            <a:endParaRPr lang="en-US" sz="2800" dirty="0">
              <a:solidFill>
                <a:schemeClr val="tx2"/>
              </a:solidFill>
              <a:latin typeface="Constantia" pitchFamily="18" charset="0"/>
            </a:endParaRPr>
          </a:p>
        </p:txBody>
      </p:sp>
      <p:sp>
        <p:nvSpPr>
          <p:cNvPr id="25603" name="Rectangle 1"/>
          <p:cNvSpPr>
            <a:spLocks noChangeArrowheads="1"/>
          </p:cNvSpPr>
          <p:nvPr/>
        </p:nvSpPr>
        <p:spPr bwMode="auto">
          <a:xfrm>
            <a:off x="381000" y="2059255"/>
            <a:ext cx="8153400" cy="1323439"/>
          </a:xfrm>
          <a:prstGeom prst="rect">
            <a:avLst/>
          </a:prstGeom>
          <a:noFill/>
          <a:ln w="9525">
            <a:noFill/>
            <a:miter lim="800000"/>
            <a:headEnd/>
            <a:tailEnd/>
          </a:ln>
        </p:spPr>
        <p:txBody>
          <a:bodyPr anchor="ctr">
            <a:spAutoFit/>
          </a:bodyPr>
          <a:lstStyle/>
          <a:p>
            <a:pPr algn="just">
              <a:tabLst>
                <a:tab pos="457200" algn="l"/>
              </a:tabLst>
            </a:pPr>
            <a:r>
              <a:rPr lang="en-US" sz="2000" b="1" dirty="0">
                <a:solidFill>
                  <a:schemeClr val="tx2"/>
                </a:solidFill>
                <a:ea typeface="Times New Roman" pitchFamily="18" charset="0"/>
                <a:cs typeface="Arial" charset="0"/>
              </a:rPr>
              <a:t>STEP-2: Means for Distribution of Heat and Removal of Gases: </a:t>
            </a:r>
          </a:p>
          <a:p>
            <a:pPr algn="just">
              <a:tabLst>
                <a:tab pos="457200" algn="l"/>
              </a:tabLst>
            </a:pPr>
            <a:endParaRPr lang="en-US" sz="2000" b="1" dirty="0">
              <a:solidFill>
                <a:schemeClr val="tx2"/>
              </a:solidFill>
              <a:ea typeface="Times New Roman" pitchFamily="18" charset="0"/>
              <a:cs typeface="Arial" charset="0"/>
            </a:endParaRPr>
          </a:p>
          <a:p>
            <a:pPr algn="just">
              <a:tabLst>
                <a:tab pos="457200" algn="l"/>
              </a:tabLst>
            </a:pPr>
            <a:r>
              <a:rPr lang="en-US" sz="2000" b="1" dirty="0">
                <a:solidFill>
                  <a:schemeClr val="tx2"/>
                </a:solidFill>
                <a:ea typeface="Times New Roman" pitchFamily="18" charset="0"/>
                <a:cs typeface="Arial" charset="0"/>
              </a:rPr>
              <a:t>Flue duct and Chimney plays an important role of creating draft which ultimately facilitate the movement of gases from one end to other end.</a:t>
            </a:r>
          </a:p>
        </p:txBody>
      </p:sp>
      <p:sp>
        <p:nvSpPr>
          <p:cNvPr id="25604" name="Rectangle 2"/>
          <p:cNvSpPr>
            <a:spLocks noChangeArrowheads="1"/>
          </p:cNvSpPr>
          <p:nvPr/>
        </p:nvSpPr>
        <p:spPr bwMode="auto">
          <a:xfrm>
            <a:off x="304800" y="3657600"/>
            <a:ext cx="8458200" cy="1631950"/>
          </a:xfrm>
          <a:prstGeom prst="rect">
            <a:avLst/>
          </a:prstGeom>
          <a:noFill/>
          <a:ln w="9525">
            <a:noFill/>
            <a:miter lim="800000"/>
            <a:headEnd/>
            <a:tailEnd/>
          </a:ln>
        </p:spPr>
        <p:txBody>
          <a:bodyPr anchor="ctr">
            <a:spAutoFit/>
          </a:bodyPr>
          <a:lstStyle/>
          <a:p>
            <a:pPr algn="just">
              <a:tabLst>
                <a:tab pos="457200" algn="l"/>
              </a:tabLst>
            </a:pPr>
            <a:r>
              <a:rPr lang="en-US" sz="2000" b="1" dirty="0">
                <a:solidFill>
                  <a:schemeClr val="tx2"/>
                </a:solidFill>
                <a:ea typeface="Times New Roman" pitchFamily="18" charset="0"/>
                <a:cs typeface="Arial" charset="0"/>
              </a:rPr>
              <a:t>Step-3: Air Pollution Control Device: </a:t>
            </a:r>
          </a:p>
          <a:p>
            <a:pPr algn="just">
              <a:tabLst>
                <a:tab pos="457200" algn="l"/>
              </a:tabLst>
            </a:pPr>
            <a:endParaRPr lang="en-US" sz="2000" b="1" dirty="0">
              <a:solidFill>
                <a:schemeClr val="tx2"/>
              </a:solidFill>
              <a:ea typeface="Times New Roman" pitchFamily="18" charset="0"/>
              <a:cs typeface="Arial" charset="0"/>
            </a:endParaRPr>
          </a:p>
          <a:p>
            <a:pPr algn="just">
              <a:tabLst>
                <a:tab pos="457200" algn="l"/>
              </a:tabLst>
            </a:pPr>
            <a:r>
              <a:rPr lang="en-US" sz="2000" b="1" dirty="0">
                <a:solidFill>
                  <a:schemeClr val="tx2"/>
                </a:solidFill>
                <a:ea typeface="Times New Roman" pitchFamily="18" charset="0"/>
                <a:cs typeface="Arial" charset="0"/>
              </a:rPr>
              <a:t>When coal as fuel is used the removal of ash particulate as well as unburned carbon if any, is most important to prevent the environment as social cause as well as it is legal regulation also.</a:t>
            </a:r>
          </a:p>
        </p:txBody>
      </p:sp>
      <p:sp>
        <p:nvSpPr>
          <p:cNvPr id="5" name="Footer Placeholder 4"/>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533400" y="457200"/>
            <a:ext cx="8305800" cy="523875"/>
          </a:xfrm>
          <a:prstGeom prst="rect">
            <a:avLst/>
          </a:prstGeom>
          <a:noFill/>
          <a:ln w="9525">
            <a:noFill/>
            <a:miter lim="800000"/>
            <a:headEnd/>
            <a:tailEnd/>
          </a:ln>
        </p:spPr>
        <p:txBody>
          <a:bodyPr>
            <a:spAutoFit/>
          </a:bodyPr>
          <a:lstStyle/>
          <a:p>
            <a:pPr algn="ctr"/>
            <a:r>
              <a:rPr lang="en-US" sz="2800" b="1" dirty="0" smtClean="0">
                <a:solidFill>
                  <a:schemeClr val="tx2"/>
                </a:solidFill>
                <a:cs typeface="Arial" charset="0"/>
              </a:rPr>
              <a:t>BASIC DESIGN OF BOX TYPE FURNACES</a:t>
            </a:r>
            <a:endParaRPr lang="en-US" sz="2800" dirty="0">
              <a:solidFill>
                <a:schemeClr val="tx2"/>
              </a:solidFill>
              <a:latin typeface="Constantia" pitchFamily="18" charset="0"/>
            </a:endParaRPr>
          </a:p>
        </p:txBody>
      </p:sp>
      <p:sp>
        <p:nvSpPr>
          <p:cNvPr id="26627" name="Rectangle 1"/>
          <p:cNvSpPr>
            <a:spLocks noChangeArrowheads="1"/>
          </p:cNvSpPr>
          <p:nvPr/>
        </p:nvSpPr>
        <p:spPr bwMode="auto">
          <a:xfrm>
            <a:off x="304800" y="1784538"/>
            <a:ext cx="8534400" cy="4031873"/>
          </a:xfrm>
          <a:prstGeom prst="rect">
            <a:avLst/>
          </a:prstGeom>
          <a:noFill/>
          <a:ln w="9525">
            <a:noFill/>
            <a:miter lim="800000"/>
            <a:headEnd/>
            <a:tailEnd/>
          </a:ln>
        </p:spPr>
        <p:txBody>
          <a:bodyPr anchor="ctr">
            <a:spAutoFit/>
          </a:bodyPr>
          <a:lstStyle/>
          <a:p>
            <a:pPr algn="just"/>
            <a:r>
              <a:rPr lang="en-US" sz="2400" b="1" dirty="0">
                <a:solidFill>
                  <a:schemeClr val="tx2"/>
                </a:solidFill>
                <a:ea typeface="Times New Roman" pitchFamily="18" charset="0"/>
                <a:cs typeface="Arial" charset="0"/>
              </a:rPr>
              <a:t>As thumb rule mild steel requires (in general 100 mm x 100 mm billet as standard 30-35 minutes per sq. inch for billet (gas and oil fired furnace).</a:t>
            </a:r>
          </a:p>
          <a:p>
            <a:pPr algn="just"/>
            <a:r>
              <a:rPr lang="en-US" sz="2400" b="1" dirty="0">
                <a:solidFill>
                  <a:schemeClr val="tx2"/>
                </a:solidFill>
                <a:ea typeface="Times New Roman" pitchFamily="18" charset="0"/>
                <a:cs typeface="Arial" charset="0"/>
              </a:rPr>
              <a:t> </a:t>
            </a:r>
          </a:p>
          <a:p>
            <a:pPr algn="just"/>
            <a:endParaRPr lang="en-US" sz="2400" dirty="0">
              <a:solidFill>
                <a:schemeClr val="tx2"/>
              </a:solidFill>
              <a:ea typeface="Times New Roman" pitchFamily="18" charset="0"/>
              <a:cs typeface="Arial" charset="0"/>
            </a:endParaRPr>
          </a:p>
          <a:p>
            <a:pPr algn="just"/>
            <a:endParaRPr lang="en-US" sz="2400" dirty="0">
              <a:solidFill>
                <a:schemeClr val="tx2"/>
              </a:solidFill>
              <a:ea typeface="Times New Roman" pitchFamily="18" charset="0"/>
              <a:cs typeface="Arial" charset="0"/>
            </a:endParaRPr>
          </a:p>
          <a:p>
            <a:pPr algn="just"/>
            <a:r>
              <a:rPr lang="en-US" sz="2400" b="1" dirty="0">
                <a:solidFill>
                  <a:schemeClr val="tx2"/>
                </a:solidFill>
                <a:ea typeface="Times New Roman" pitchFamily="18" charset="0"/>
                <a:cs typeface="Arial" charset="0"/>
              </a:rPr>
              <a:t>However, in case of alloy steel it takes 45-50 minutes per sq. inch for 100 mm x 100 mm billet for gas or oil fired furnace, </a:t>
            </a:r>
          </a:p>
          <a:p>
            <a:pPr algn="just"/>
            <a:endParaRPr lang="en-US" sz="2400" dirty="0">
              <a:solidFill>
                <a:schemeClr val="tx2"/>
              </a:solidFill>
              <a:ea typeface="Times New Roman" pitchFamily="18" charset="0"/>
              <a:cs typeface="Arial" charset="0"/>
            </a:endParaRPr>
          </a:p>
          <a:p>
            <a:pPr algn="just"/>
            <a:endParaRPr lang="en-US" sz="2000" dirty="0">
              <a:solidFill>
                <a:schemeClr val="tx2"/>
              </a:solidFill>
              <a:ea typeface="Times New Roman" pitchFamily="18" charset="0"/>
              <a:cs typeface="Arial" charset="0"/>
            </a:endParaRPr>
          </a:p>
          <a:p>
            <a:pPr algn="just"/>
            <a:r>
              <a:rPr lang="en-US" sz="2000" dirty="0">
                <a:solidFill>
                  <a:schemeClr val="tx2"/>
                </a:solidFill>
                <a:ea typeface="Times New Roman" pitchFamily="18" charset="0"/>
                <a:cs typeface="Arial" charset="0"/>
              </a:rPr>
              <a:t> </a:t>
            </a:r>
          </a:p>
        </p:txBody>
      </p:sp>
      <p:sp>
        <p:nvSpPr>
          <p:cNvPr id="4" name="Footer Placeholder 3"/>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457200" y="304800"/>
            <a:ext cx="8305800" cy="523875"/>
          </a:xfrm>
          <a:prstGeom prst="rect">
            <a:avLst/>
          </a:prstGeom>
          <a:noFill/>
          <a:ln w="9525">
            <a:noFill/>
            <a:miter lim="800000"/>
            <a:headEnd/>
            <a:tailEnd/>
          </a:ln>
        </p:spPr>
        <p:txBody>
          <a:bodyPr>
            <a:spAutoFit/>
          </a:bodyPr>
          <a:lstStyle/>
          <a:p>
            <a:pPr algn="ctr"/>
            <a:r>
              <a:rPr lang="en-US" sz="2800" b="1" dirty="0" smtClean="0">
                <a:solidFill>
                  <a:schemeClr val="tx2"/>
                </a:solidFill>
                <a:cs typeface="Arial" charset="0"/>
              </a:rPr>
              <a:t>BASIC DESIGN OF BOX TYPE FURNACES</a:t>
            </a:r>
            <a:endParaRPr lang="en-US" sz="2800" dirty="0">
              <a:solidFill>
                <a:schemeClr val="tx2"/>
              </a:solidFill>
              <a:latin typeface="Constantia" pitchFamily="18" charset="0"/>
            </a:endParaRPr>
          </a:p>
        </p:txBody>
      </p:sp>
      <p:graphicFrame>
        <p:nvGraphicFramePr>
          <p:cNvPr id="4" name="Table 3"/>
          <p:cNvGraphicFramePr>
            <a:graphicFrameLocks noGrp="1"/>
          </p:cNvGraphicFramePr>
          <p:nvPr/>
        </p:nvGraphicFramePr>
        <p:xfrm>
          <a:off x="838200" y="2057400"/>
          <a:ext cx="7620000" cy="3906833"/>
        </p:xfrm>
        <a:graphic>
          <a:graphicData uri="http://schemas.openxmlformats.org/drawingml/2006/table">
            <a:tbl>
              <a:tblPr/>
              <a:tblGrid>
                <a:gridCol w="3352801"/>
                <a:gridCol w="1447800"/>
                <a:gridCol w="1447800"/>
                <a:gridCol w="1371599"/>
              </a:tblGrid>
              <a:tr h="369160">
                <a:tc rowSpan="2">
                  <a:txBody>
                    <a:bodyPr/>
                    <a:lstStyle/>
                    <a:p>
                      <a:pPr marL="0" marR="0" algn="ctr">
                        <a:lnSpc>
                          <a:spcPct val="115000"/>
                        </a:lnSpc>
                        <a:spcBef>
                          <a:spcPts val="0"/>
                        </a:spcBef>
                        <a:spcAft>
                          <a:spcPts val="0"/>
                        </a:spcAft>
                      </a:pPr>
                      <a:r>
                        <a:rPr lang="en-US" sz="1800" b="1" dirty="0">
                          <a:solidFill>
                            <a:schemeClr val="tx1"/>
                          </a:solidFill>
                          <a:latin typeface="Arial"/>
                          <a:ea typeface="Times New Roman"/>
                          <a:cs typeface="Times New Roman"/>
                        </a:rPr>
                        <a:t>PROPERTIES</a:t>
                      </a:r>
                      <a:endParaRPr lang="en-US" sz="1100"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800" b="1" dirty="0">
                          <a:solidFill>
                            <a:schemeClr val="tx1"/>
                          </a:solidFill>
                          <a:latin typeface="Arial"/>
                          <a:ea typeface="Times New Roman"/>
                          <a:cs typeface="Times New Roman"/>
                        </a:rPr>
                        <a:t>FUEL OIL</a:t>
                      </a:r>
                      <a:endParaRPr lang="en-US" sz="1100"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69160">
                <a:tc vMerge="1">
                  <a:txBody>
                    <a:bodyPr/>
                    <a:lstStyle/>
                    <a:p>
                      <a:endParaRPr lang="en-US"/>
                    </a:p>
                  </a:txBody>
                  <a:tcPr/>
                </a:tc>
                <a:tc>
                  <a:txBody>
                    <a:bodyPr/>
                    <a:lstStyle/>
                    <a:p>
                      <a:pPr marL="0" marR="0" algn="ctr">
                        <a:lnSpc>
                          <a:spcPct val="115000"/>
                        </a:lnSpc>
                        <a:spcBef>
                          <a:spcPts val="0"/>
                        </a:spcBef>
                        <a:spcAft>
                          <a:spcPts val="0"/>
                        </a:spcAft>
                      </a:pPr>
                      <a:r>
                        <a:rPr lang="en-US" sz="1800" b="1">
                          <a:solidFill>
                            <a:schemeClr val="tx1"/>
                          </a:solidFill>
                          <a:latin typeface="Arial"/>
                          <a:ea typeface="Times New Roman"/>
                          <a:cs typeface="Times New Roman"/>
                        </a:rPr>
                        <a:t>Furnace oil</a:t>
                      </a:r>
                      <a:endParaRPr lang="en-US" sz="110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tx1"/>
                          </a:solidFill>
                          <a:latin typeface="Arial"/>
                          <a:ea typeface="Times New Roman"/>
                          <a:cs typeface="Times New Roman"/>
                        </a:rPr>
                        <a:t>LSHS</a:t>
                      </a:r>
                      <a:endParaRPr lang="en-US" sz="1100"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tx1"/>
                          </a:solidFill>
                          <a:latin typeface="Arial"/>
                          <a:ea typeface="Times New Roman"/>
                          <a:cs typeface="Times New Roman"/>
                        </a:rPr>
                        <a:t>LDO</a:t>
                      </a:r>
                      <a:endParaRPr lang="en-US" sz="1100"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9356">
                <a:tc>
                  <a:txBody>
                    <a:bodyPr/>
                    <a:lstStyle/>
                    <a:p>
                      <a:pPr marL="0" marR="0">
                        <a:lnSpc>
                          <a:spcPct val="115000"/>
                        </a:lnSpc>
                        <a:spcBef>
                          <a:spcPts val="0"/>
                        </a:spcBef>
                        <a:spcAft>
                          <a:spcPts val="0"/>
                        </a:spcAft>
                      </a:pPr>
                      <a:r>
                        <a:rPr lang="en-US" sz="1800" b="1" dirty="0">
                          <a:solidFill>
                            <a:schemeClr val="tx1"/>
                          </a:solidFill>
                          <a:latin typeface="Arial"/>
                          <a:ea typeface="Times New Roman"/>
                          <a:cs typeface="Times New Roman"/>
                        </a:rPr>
                        <a:t>Density Approx. g/cc at 15</a:t>
                      </a:r>
                      <a:r>
                        <a:rPr lang="en-US" sz="1800" b="1" baseline="30000" dirty="0">
                          <a:solidFill>
                            <a:schemeClr val="tx1"/>
                          </a:solidFill>
                          <a:latin typeface="Arial"/>
                          <a:ea typeface="Times New Roman"/>
                          <a:cs typeface="Times New Roman"/>
                        </a:rPr>
                        <a:t>0</a:t>
                      </a:r>
                      <a:r>
                        <a:rPr lang="en-US" sz="1800" b="1" dirty="0">
                          <a:solidFill>
                            <a:schemeClr val="tx1"/>
                          </a:solidFill>
                          <a:latin typeface="Arial"/>
                          <a:ea typeface="Times New Roman"/>
                          <a:cs typeface="Times New Roman"/>
                        </a:rPr>
                        <a:t>C</a:t>
                      </a:r>
                      <a:endParaRPr lang="en-US" sz="1100"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tx1"/>
                          </a:solidFill>
                          <a:latin typeface="Arial"/>
                          <a:ea typeface="Times New Roman"/>
                          <a:cs typeface="Times New Roman"/>
                        </a:rPr>
                        <a:t>0.89 – 0.95</a:t>
                      </a:r>
                      <a:endParaRPr lang="en-US" sz="1100" b="1"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tx1"/>
                          </a:solidFill>
                          <a:latin typeface="Arial"/>
                          <a:ea typeface="Times New Roman"/>
                          <a:cs typeface="Times New Roman"/>
                        </a:rPr>
                        <a:t>0.88 – 0.98</a:t>
                      </a:r>
                      <a:endParaRPr lang="en-US" sz="1100" b="1"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tx1"/>
                          </a:solidFill>
                          <a:latin typeface="Arial"/>
                          <a:ea typeface="Times New Roman"/>
                          <a:cs typeface="Times New Roman"/>
                        </a:rPr>
                        <a:t>0.85 – 0.87</a:t>
                      </a:r>
                      <a:endParaRPr lang="en-US" sz="1100" b="1"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160">
                <a:tc>
                  <a:txBody>
                    <a:bodyPr/>
                    <a:lstStyle/>
                    <a:p>
                      <a:pPr marL="0" marR="0">
                        <a:lnSpc>
                          <a:spcPct val="115000"/>
                        </a:lnSpc>
                        <a:spcBef>
                          <a:spcPts val="0"/>
                        </a:spcBef>
                        <a:spcAft>
                          <a:spcPts val="0"/>
                        </a:spcAft>
                      </a:pPr>
                      <a:r>
                        <a:rPr lang="en-US" sz="1800" b="1" dirty="0">
                          <a:solidFill>
                            <a:schemeClr val="tx1"/>
                          </a:solidFill>
                          <a:latin typeface="Arial"/>
                          <a:ea typeface="Times New Roman"/>
                          <a:cs typeface="Times New Roman"/>
                        </a:rPr>
                        <a:t>Flash Point  (</a:t>
                      </a:r>
                      <a:r>
                        <a:rPr lang="en-US" sz="1800" b="1" baseline="30000" dirty="0">
                          <a:solidFill>
                            <a:schemeClr val="tx1"/>
                          </a:solidFill>
                          <a:latin typeface="Arial"/>
                          <a:ea typeface="Times New Roman"/>
                          <a:cs typeface="Times New Roman"/>
                        </a:rPr>
                        <a:t>0</a:t>
                      </a:r>
                      <a:r>
                        <a:rPr lang="en-US" sz="1800" b="1" dirty="0">
                          <a:solidFill>
                            <a:schemeClr val="tx1"/>
                          </a:solidFill>
                          <a:latin typeface="Arial"/>
                          <a:ea typeface="Times New Roman"/>
                          <a:cs typeface="Times New Roman"/>
                        </a:rPr>
                        <a:t>C)</a:t>
                      </a:r>
                      <a:endParaRPr lang="en-US" sz="1100"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tx1"/>
                          </a:solidFill>
                          <a:latin typeface="Arial"/>
                          <a:ea typeface="Times New Roman"/>
                          <a:cs typeface="Times New Roman"/>
                        </a:rPr>
                        <a:t>66</a:t>
                      </a:r>
                      <a:endParaRPr lang="en-US" sz="1100" b="1"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tx1"/>
                          </a:solidFill>
                          <a:latin typeface="Arial"/>
                          <a:ea typeface="Times New Roman"/>
                          <a:cs typeface="Times New Roman"/>
                        </a:rPr>
                        <a:t>93</a:t>
                      </a:r>
                      <a:endParaRPr lang="en-US" sz="1100" b="1"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tx1"/>
                          </a:solidFill>
                          <a:latin typeface="Arial"/>
                          <a:ea typeface="Times New Roman"/>
                          <a:cs typeface="Times New Roman"/>
                        </a:rPr>
                        <a:t>66</a:t>
                      </a:r>
                      <a:endParaRPr lang="en-US" sz="1100" b="1"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160">
                <a:tc>
                  <a:txBody>
                    <a:bodyPr/>
                    <a:lstStyle/>
                    <a:p>
                      <a:pPr marL="0" marR="0">
                        <a:lnSpc>
                          <a:spcPct val="115000"/>
                        </a:lnSpc>
                        <a:spcBef>
                          <a:spcPts val="0"/>
                        </a:spcBef>
                        <a:spcAft>
                          <a:spcPts val="0"/>
                        </a:spcAft>
                      </a:pPr>
                      <a:r>
                        <a:rPr lang="en-US" sz="1800" b="1" dirty="0">
                          <a:solidFill>
                            <a:schemeClr val="tx1"/>
                          </a:solidFill>
                          <a:latin typeface="Arial"/>
                          <a:ea typeface="Times New Roman"/>
                          <a:cs typeface="Times New Roman"/>
                        </a:rPr>
                        <a:t>Pour Point  (</a:t>
                      </a:r>
                      <a:r>
                        <a:rPr lang="en-US" sz="1800" b="1" baseline="30000" dirty="0">
                          <a:solidFill>
                            <a:schemeClr val="tx1"/>
                          </a:solidFill>
                          <a:latin typeface="Arial"/>
                          <a:ea typeface="Times New Roman"/>
                          <a:cs typeface="Times New Roman"/>
                        </a:rPr>
                        <a:t>0</a:t>
                      </a:r>
                      <a:r>
                        <a:rPr lang="en-US" sz="1800" b="1" dirty="0">
                          <a:solidFill>
                            <a:schemeClr val="tx1"/>
                          </a:solidFill>
                          <a:latin typeface="Arial"/>
                          <a:ea typeface="Times New Roman"/>
                          <a:cs typeface="Times New Roman"/>
                        </a:rPr>
                        <a:t>C)</a:t>
                      </a:r>
                      <a:endParaRPr lang="en-US" sz="1100"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tx1"/>
                          </a:solidFill>
                          <a:latin typeface="Arial"/>
                          <a:ea typeface="Times New Roman"/>
                          <a:cs typeface="Times New Roman"/>
                        </a:rPr>
                        <a:t>20</a:t>
                      </a:r>
                      <a:endParaRPr lang="en-US" sz="1100" b="1"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tx1"/>
                          </a:solidFill>
                          <a:latin typeface="Arial"/>
                          <a:ea typeface="Times New Roman"/>
                          <a:cs typeface="Times New Roman"/>
                        </a:rPr>
                        <a:t>72</a:t>
                      </a:r>
                      <a:endParaRPr lang="en-US" sz="1100" b="1"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tx1"/>
                          </a:solidFill>
                          <a:latin typeface="Arial"/>
                          <a:ea typeface="Times New Roman"/>
                          <a:cs typeface="Times New Roman"/>
                        </a:rPr>
                        <a:t>18</a:t>
                      </a:r>
                      <a:endParaRPr lang="en-US" sz="1100" b="1"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317">
                <a:tc>
                  <a:txBody>
                    <a:bodyPr/>
                    <a:lstStyle/>
                    <a:p>
                      <a:pPr marL="0" marR="0">
                        <a:lnSpc>
                          <a:spcPct val="115000"/>
                        </a:lnSpc>
                        <a:spcBef>
                          <a:spcPts val="0"/>
                        </a:spcBef>
                        <a:spcAft>
                          <a:spcPts val="0"/>
                        </a:spcAft>
                      </a:pPr>
                      <a:r>
                        <a:rPr lang="en-US" sz="1800" b="1" dirty="0">
                          <a:solidFill>
                            <a:schemeClr val="tx1"/>
                          </a:solidFill>
                          <a:latin typeface="Arial"/>
                          <a:ea typeface="Times New Roman"/>
                          <a:cs typeface="Times New Roman"/>
                        </a:rPr>
                        <a:t>Sediments,  Wt % Max.</a:t>
                      </a:r>
                      <a:endParaRPr lang="en-US" sz="1100"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tx1"/>
                          </a:solidFill>
                          <a:latin typeface="Arial"/>
                          <a:ea typeface="Times New Roman"/>
                          <a:cs typeface="Times New Roman"/>
                        </a:rPr>
                        <a:t>0.25</a:t>
                      </a:r>
                      <a:endParaRPr lang="en-US" sz="1100" b="1"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tx1"/>
                          </a:solidFill>
                          <a:latin typeface="Arial"/>
                          <a:ea typeface="Times New Roman"/>
                          <a:cs typeface="Times New Roman"/>
                        </a:rPr>
                        <a:t>0.25</a:t>
                      </a:r>
                      <a:endParaRPr lang="en-US" sz="1100" b="1"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tx1"/>
                          </a:solidFill>
                          <a:latin typeface="Arial"/>
                          <a:ea typeface="Times New Roman"/>
                          <a:cs typeface="Times New Roman"/>
                        </a:rPr>
                        <a:t>0.1</a:t>
                      </a:r>
                      <a:endParaRPr lang="en-US" sz="1100" b="1"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lnSpc>
                          <a:spcPct val="115000"/>
                        </a:lnSpc>
                        <a:spcBef>
                          <a:spcPts val="0"/>
                        </a:spcBef>
                        <a:spcAft>
                          <a:spcPts val="0"/>
                        </a:spcAft>
                      </a:pPr>
                      <a:r>
                        <a:rPr lang="en-US" sz="1800" b="1" dirty="0">
                          <a:solidFill>
                            <a:schemeClr val="tx1"/>
                          </a:solidFill>
                          <a:latin typeface="Arial"/>
                          <a:ea typeface="Times New Roman"/>
                          <a:cs typeface="Times New Roman"/>
                        </a:rPr>
                        <a:t>Sulphur total, Wt % Max.</a:t>
                      </a:r>
                      <a:endParaRPr lang="en-US" sz="1100"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tx1"/>
                          </a:solidFill>
                          <a:latin typeface="Arial"/>
                          <a:ea typeface="Times New Roman"/>
                          <a:cs typeface="Times New Roman"/>
                        </a:rPr>
                        <a:t>Up to 4.0</a:t>
                      </a:r>
                      <a:endParaRPr lang="en-US" sz="1100" b="1"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tx1"/>
                          </a:solidFill>
                          <a:latin typeface="Arial"/>
                          <a:ea typeface="Times New Roman"/>
                          <a:cs typeface="Times New Roman"/>
                        </a:rPr>
                        <a:t>Up to 0.5</a:t>
                      </a:r>
                      <a:endParaRPr lang="en-US" sz="1100" b="1"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tx1"/>
                          </a:solidFill>
                          <a:latin typeface="Arial"/>
                          <a:ea typeface="Times New Roman"/>
                          <a:cs typeface="Times New Roman"/>
                        </a:rPr>
                        <a:t>Up to 1.8</a:t>
                      </a:r>
                      <a:endParaRPr lang="en-US" sz="1100" b="1"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lnSpc>
                          <a:spcPct val="115000"/>
                        </a:lnSpc>
                        <a:spcBef>
                          <a:spcPts val="0"/>
                        </a:spcBef>
                        <a:spcAft>
                          <a:spcPts val="0"/>
                        </a:spcAft>
                      </a:pPr>
                      <a:r>
                        <a:rPr lang="en-US" sz="1800" b="1" dirty="0">
                          <a:solidFill>
                            <a:schemeClr val="tx1"/>
                          </a:solidFill>
                          <a:latin typeface="Arial"/>
                          <a:ea typeface="Times New Roman"/>
                          <a:cs typeface="Times New Roman"/>
                        </a:rPr>
                        <a:t>Water Content,  </a:t>
                      </a:r>
                      <a:r>
                        <a:rPr lang="en-US" sz="1800" b="1" dirty="0" err="1">
                          <a:solidFill>
                            <a:schemeClr val="tx1"/>
                          </a:solidFill>
                          <a:latin typeface="Arial"/>
                          <a:ea typeface="Times New Roman"/>
                          <a:cs typeface="Times New Roman"/>
                        </a:rPr>
                        <a:t>Vol</a:t>
                      </a:r>
                      <a:r>
                        <a:rPr lang="en-US" sz="1800" b="1" dirty="0">
                          <a:solidFill>
                            <a:schemeClr val="tx1"/>
                          </a:solidFill>
                          <a:latin typeface="Arial"/>
                          <a:ea typeface="Times New Roman"/>
                          <a:cs typeface="Times New Roman"/>
                        </a:rPr>
                        <a:t> % Max</a:t>
                      </a:r>
                      <a:endParaRPr lang="en-US" sz="1100"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tx1"/>
                          </a:solidFill>
                          <a:latin typeface="Arial"/>
                          <a:ea typeface="Times New Roman"/>
                          <a:cs typeface="Times New Roman"/>
                        </a:rPr>
                        <a:t>1.0</a:t>
                      </a:r>
                      <a:endParaRPr lang="en-US" sz="1100" b="1"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tx1"/>
                          </a:solidFill>
                          <a:latin typeface="Arial"/>
                          <a:ea typeface="Times New Roman"/>
                          <a:cs typeface="Times New Roman"/>
                        </a:rPr>
                        <a:t>1.0</a:t>
                      </a:r>
                      <a:endParaRPr lang="en-US" sz="1100" b="1"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tx1"/>
                          </a:solidFill>
                          <a:latin typeface="Arial"/>
                          <a:ea typeface="Times New Roman"/>
                          <a:cs typeface="Times New Roman"/>
                        </a:rPr>
                        <a:t>0.25</a:t>
                      </a:r>
                      <a:endParaRPr lang="en-US" sz="1100" b="1"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160">
                <a:tc>
                  <a:txBody>
                    <a:bodyPr/>
                    <a:lstStyle/>
                    <a:p>
                      <a:pPr marL="0" marR="0">
                        <a:lnSpc>
                          <a:spcPct val="115000"/>
                        </a:lnSpc>
                        <a:spcBef>
                          <a:spcPts val="0"/>
                        </a:spcBef>
                        <a:spcAft>
                          <a:spcPts val="0"/>
                        </a:spcAft>
                      </a:pPr>
                      <a:r>
                        <a:rPr lang="en-US" sz="1800" b="1" dirty="0">
                          <a:solidFill>
                            <a:schemeClr val="tx1"/>
                          </a:solidFill>
                          <a:latin typeface="Arial"/>
                          <a:ea typeface="Times New Roman"/>
                          <a:cs typeface="Times New Roman"/>
                        </a:rPr>
                        <a:t>Ash, Wt % Max</a:t>
                      </a:r>
                      <a:endParaRPr lang="en-US" sz="1100"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tx1"/>
                          </a:solidFill>
                          <a:latin typeface="Arial"/>
                          <a:ea typeface="Times New Roman"/>
                          <a:cs typeface="Times New Roman"/>
                        </a:rPr>
                        <a:t>0.1</a:t>
                      </a:r>
                      <a:endParaRPr lang="en-US" sz="1100" b="1"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tx1"/>
                          </a:solidFill>
                          <a:latin typeface="Arial"/>
                          <a:ea typeface="Times New Roman"/>
                          <a:cs typeface="Times New Roman"/>
                        </a:rPr>
                        <a:t>0.1</a:t>
                      </a:r>
                      <a:endParaRPr lang="en-US" sz="1100" b="1"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tx1"/>
                          </a:solidFill>
                          <a:latin typeface="Arial"/>
                          <a:ea typeface="Times New Roman"/>
                          <a:cs typeface="Times New Roman"/>
                        </a:rPr>
                        <a:t>0.02</a:t>
                      </a:r>
                      <a:endParaRPr lang="en-US" sz="1100" b="1"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160">
                <a:tc>
                  <a:txBody>
                    <a:bodyPr/>
                    <a:lstStyle/>
                    <a:p>
                      <a:pPr marL="0" marR="0">
                        <a:lnSpc>
                          <a:spcPct val="115000"/>
                        </a:lnSpc>
                        <a:spcBef>
                          <a:spcPts val="0"/>
                        </a:spcBef>
                        <a:spcAft>
                          <a:spcPts val="0"/>
                        </a:spcAft>
                      </a:pPr>
                      <a:r>
                        <a:rPr lang="en-US" sz="1800" b="1" dirty="0" smtClean="0">
                          <a:solidFill>
                            <a:schemeClr val="tx1"/>
                          </a:solidFill>
                          <a:latin typeface="Arial"/>
                          <a:ea typeface="Times New Roman"/>
                          <a:cs typeface="Times New Roman"/>
                        </a:rPr>
                        <a:t> Calorific Value (Kcal/Kg)</a:t>
                      </a:r>
                      <a:endParaRPr lang="en-US" sz="1800"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smtClean="0">
                          <a:solidFill>
                            <a:schemeClr val="tx1"/>
                          </a:solidFill>
                          <a:latin typeface="Calibri"/>
                          <a:ea typeface="Times New Roman"/>
                          <a:cs typeface="Times New Roman"/>
                        </a:rPr>
                        <a:t>10200</a:t>
                      </a:r>
                      <a:endParaRPr lang="en-US" sz="1800" b="1"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smtClean="0">
                          <a:solidFill>
                            <a:schemeClr val="tx1"/>
                          </a:solidFill>
                          <a:latin typeface="Calibri"/>
                          <a:ea typeface="Times New Roman"/>
                          <a:cs typeface="Times New Roman"/>
                        </a:rPr>
                        <a:t>10500</a:t>
                      </a:r>
                      <a:endParaRPr lang="en-US" sz="1800" b="1"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smtClean="0">
                          <a:solidFill>
                            <a:schemeClr val="tx1"/>
                          </a:solidFill>
                          <a:latin typeface="Calibri"/>
                          <a:ea typeface="Times New Roman"/>
                          <a:cs typeface="Times New Roman"/>
                        </a:rPr>
                        <a:t>10700</a:t>
                      </a:r>
                      <a:endParaRPr lang="en-US" sz="1800" b="1" dirty="0">
                        <a:solidFill>
                          <a:schemeClr val="tx1"/>
                        </a:solidFill>
                        <a:latin typeface="Calibri"/>
                        <a:ea typeface="Times New Roman"/>
                        <a:cs typeface="Times New Roman"/>
                      </a:endParaRPr>
                    </a:p>
                  </a:txBody>
                  <a:tcPr marL="67960" marR="6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7705" name="Rectangle 4"/>
          <p:cNvSpPr>
            <a:spLocks noChangeArrowheads="1"/>
          </p:cNvSpPr>
          <p:nvPr/>
        </p:nvSpPr>
        <p:spPr bwMode="auto">
          <a:xfrm>
            <a:off x="457200" y="1219200"/>
            <a:ext cx="4876800" cy="461963"/>
          </a:xfrm>
          <a:prstGeom prst="rect">
            <a:avLst/>
          </a:prstGeom>
          <a:noFill/>
          <a:ln w="9525">
            <a:noFill/>
            <a:miter lim="800000"/>
            <a:headEnd/>
            <a:tailEnd/>
          </a:ln>
        </p:spPr>
        <p:txBody>
          <a:bodyPr>
            <a:spAutoFit/>
          </a:bodyPr>
          <a:lstStyle/>
          <a:p>
            <a:r>
              <a:rPr lang="en-US" sz="2400" b="1" dirty="0">
                <a:cs typeface="Arial" charset="0"/>
              </a:rPr>
              <a:t>PROPERTIES OF FUEL OIL</a:t>
            </a:r>
            <a:endParaRPr lang="en-US" sz="2400" dirty="0">
              <a:latin typeface="Constantia" pitchFamily="18" charset="0"/>
            </a:endParaRPr>
          </a:p>
        </p:txBody>
      </p:sp>
      <p:sp>
        <p:nvSpPr>
          <p:cNvPr id="5" name="Footer Placeholder 4"/>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1143000"/>
          <a:ext cx="8001000" cy="4445545"/>
        </p:xfrm>
        <a:graphic>
          <a:graphicData uri="http://schemas.openxmlformats.org/drawingml/2006/table">
            <a:tbl>
              <a:tblPr/>
              <a:tblGrid>
                <a:gridCol w="4191000"/>
                <a:gridCol w="3810000"/>
              </a:tblGrid>
              <a:tr h="409324">
                <a:tc>
                  <a:txBody>
                    <a:bodyPr/>
                    <a:lstStyle/>
                    <a:p>
                      <a:pPr algn="ctr"/>
                      <a:r>
                        <a:rPr lang="en-US" sz="2000" b="1" dirty="0">
                          <a:solidFill>
                            <a:schemeClr val="tx1"/>
                          </a:solidFill>
                          <a:latin typeface="Arial" pitchFamily="34" charset="0"/>
                          <a:cs typeface="Arial" pitchFamily="34" charset="0"/>
                        </a:rPr>
                        <a:t>Characteristics</a:t>
                      </a:r>
                    </a:p>
                  </a:txBody>
                  <a:tcPr marL="7309" marR="7309" marT="7309" marB="73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solidFill>
                            <a:schemeClr val="tx1"/>
                          </a:solidFill>
                          <a:latin typeface="Arial" pitchFamily="34" charset="0"/>
                          <a:cs typeface="Arial" pitchFamily="34" charset="0"/>
                        </a:rPr>
                        <a:t>Requirement for Commercial </a:t>
                      </a:r>
                    </a:p>
                  </a:txBody>
                  <a:tcPr marL="7309" marR="7309" marT="7309" marB="73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9324">
                <a:tc>
                  <a:txBody>
                    <a:bodyPr/>
                    <a:lstStyle/>
                    <a:p>
                      <a:endParaRPr lang="en-US" sz="2000" b="1" dirty="0">
                        <a:solidFill>
                          <a:schemeClr val="tx1"/>
                        </a:solidFill>
                        <a:latin typeface="Arial" pitchFamily="34" charset="0"/>
                        <a:cs typeface="Arial" pitchFamily="34" charset="0"/>
                      </a:endParaRPr>
                    </a:p>
                  </a:txBody>
                  <a:tcPr marL="7309" marR="7309" marT="7309" marB="73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solidFill>
                            <a:schemeClr val="tx1"/>
                          </a:solidFill>
                          <a:latin typeface="Arial" pitchFamily="34" charset="0"/>
                          <a:cs typeface="Arial" pitchFamily="34" charset="0"/>
                        </a:rPr>
                        <a:t>Butane - Propane </a:t>
                      </a:r>
                      <a:r>
                        <a:rPr lang="en-US" sz="2000" b="1" dirty="0" smtClean="0">
                          <a:solidFill>
                            <a:schemeClr val="tx1"/>
                          </a:solidFill>
                          <a:latin typeface="Arial" pitchFamily="34" charset="0"/>
                          <a:cs typeface="Arial" pitchFamily="34" charset="0"/>
                        </a:rPr>
                        <a:t>Mixture</a:t>
                      </a:r>
                    </a:p>
                    <a:p>
                      <a:pPr algn="ctr"/>
                      <a:r>
                        <a:rPr lang="en-US" sz="2000" b="1" dirty="0" smtClean="0">
                          <a:solidFill>
                            <a:schemeClr val="tx1"/>
                          </a:solidFill>
                          <a:latin typeface="Arial" pitchFamily="34" charset="0"/>
                          <a:cs typeface="Arial" pitchFamily="34" charset="0"/>
                        </a:rPr>
                        <a:t> (85</a:t>
                      </a:r>
                      <a:r>
                        <a:rPr lang="en-US" sz="2000" b="1" baseline="0" dirty="0" smtClean="0">
                          <a:solidFill>
                            <a:schemeClr val="tx1"/>
                          </a:solidFill>
                          <a:latin typeface="Arial" pitchFamily="34" charset="0"/>
                          <a:cs typeface="Arial" pitchFamily="34" charset="0"/>
                        </a:rPr>
                        <a:t> %)</a:t>
                      </a:r>
                      <a:endParaRPr lang="en-US" sz="2000" b="1" dirty="0">
                        <a:solidFill>
                          <a:schemeClr val="tx1"/>
                        </a:solidFill>
                        <a:latin typeface="Arial" pitchFamily="34" charset="0"/>
                        <a:cs typeface="Arial" pitchFamily="34" charset="0"/>
                      </a:endParaRPr>
                    </a:p>
                  </a:txBody>
                  <a:tcPr marL="7309" marR="7309" marT="7309" marB="73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2460">
                <a:tc>
                  <a:txBody>
                    <a:bodyPr/>
                    <a:lstStyle/>
                    <a:p>
                      <a:r>
                        <a:rPr lang="en-US" sz="2000" b="1" dirty="0">
                          <a:latin typeface="Arial" pitchFamily="34" charset="0"/>
                          <a:cs typeface="Arial" pitchFamily="34" charset="0"/>
                        </a:rPr>
                        <a:t>Vapour Pressure at 40</a:t>
                      </a:r>
                      <a:r>
                        <a:rPr lang="en-US" sz="2000" b="1" baseline="30000" dirty="0">
                          <a:latin typeface="Arial" pitchFamily="34" charset="0"/>
                          <a:cs typeface="Arial" pitchFamily="34" charset="0"/>
                        </a:rPr>
                        <a:t>O</a:t>
                      </a:r>
                      <a:r>
                        <a:rPr lang="en-US" sz="2000" b="1" dirty="0">
                          <a:latin typeface="Arial" pitchFamily="34" charset="0"/>
                          <a:cs typeface="Arial" pitchFamily="34" charset="0"/>
                        </a:rPr>
                        <a:t> C in </a:t>
                      </a:r>
                      <a:r>
                        <a:rPr lang="en-US" sz="2000" b="1" dirty="0" smtClean="0">
                          <a:latin typeface="Arial" pitchFamily="34" charset="0"/>
                          <a:cs typeface="Arial" pitchFamily="34" charset="0"/>
                        </a:rPr>
                        <a:t>bar </a:t>
                      </a:r>
                      <a:r>
                        <a:rPr lang="en-US" sz="2000" b="1" dirty="0">
                          <a:latin typeface="Arial" pitchFamily="34" charset="0"/>
                          <a:cs typeface="Arial" pitchFamily="34" charset="0"/>
                        </a:rPr>
                        <a:t>gauge Max </a:t>
                      </a:r>
                    </a:p>
                  </a:txBody>
                  <a:tcPr marL="7309" marR="7309" marT="7309" marB="73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latin typeface="Arial" pitchFamily="34" charset="0"/>
                          <a:cs typeface="Arial" pitchFamily="34" charset="0"/>
                        </a:rPr>
                        <a:t>10.50 </a:t>
                      </a:r>
                      <a:endParaRPr lang="en-US" sz="2000" b="1" dirty="0">
                        <a:latin typeface="Arial" pitchFamily="34" charset="0"/>
                        <a:cs typeface="Arial" pitchFamily="34" charset="0"/>
                      </a:endParaRPr>
                    </a:p>
                  </a:txBody>
                  <a:tcPr marL="7309" marR="7309" marT="7309" marB="73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67165">
                <a:tc>
                  <a:txBody>
                    <a:bodyPr/>
                    <a:lstStyle/>
                    <a:p>
                      <a:r>
                        <a:rPr lang="en-US" sz="2000" b="1" dirty="0" smtClean="0">
                          <a:latin typeface="Arial" pitchFamily="34" charset="0"/>
                          <a:cs typeface="Arial" pitchFamily="34" charset="0"/>
                        </a:rPr>
                        <a:t>Density </a:t>
                      </a:r>
                      <a:r>
                        <a:rPr lang="en-US" sz="2000" b="1" dirty="0" err="1" smtClean="0">
                          <a:latin typeface="Arial" pitchFamily="34" charset="0"/>
                          <a:cs typeface="Arial" pitchFamily="34" charset="0"/>
                        </a:rPr>
                        <a:t>standrad</a:t>
                      </a:r>
                      <a:r>
                        <a:rPr lang="en-US" sz="2000" b="1" dirty="0" smtClean="0">
                          <a:latin typeface="Arial" pitchFamily="34" charset="0"/>
                          <a:cs typeface="Arial" pitchFamily="34" charset="0"/>
                        </a:rPr>
                        <a:t> temp. </a:t>
                      </a:r>
                      <a:r>
                        <a:rPr lang="en-US" sz="2000" b="1" dirty="0">
                          <a:latin typeface="Arial" pitchFamily="34" charset="0"/>
                          <a:cs typeface="Arial" pitchFamily="34" charset="0"/>
                        </a:rPr>
                        <a:t>at 760mm Hg pressure max.</a:t>
                      </a:r>
                    </a:p>
                  </a:txBody>
                  <a:tcPr marL="7309" marR="7309" marT="7309" marB="73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latin typeface="Arial" pitchFamily="34" charset="0"/>
                          <a:cs typeface="Arial" pitchFamily="34" charset="0"/>
                        </a:rPr>
                        <a:t>2.25</a:t>
                      </a:r>
                      <a:endParaRPr lang="en-US" sz="2000" b="1" dirty="0">
                        <a:latin typeface="Arial" pitchFamily="34" charset="0"/>
                        <a:cs typeface="Arial" pitchFamily="34" charset="0"/>
                      </a:endParaRPr>
                    </a:p>
                  </a:txBody>
                  <a:tcPr marL="7309" marR="7309" marT="7309" marB="73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9324">
                <a:tc>
                  <a:txBody>
                    <a:bodyPr/>
                    <a:lstStyle/>
                    <a:p>
                      <a:r>
                        <a:rPr lang="en-US" sz="2000" b="1" dirty="0">
                          <a:latin typeface="Arial" pitchFamily="34" charset="0"/>
                          <a:cs typeface="Arial" pitchFamily="34" charset="0"/>
                        </a:rPr>
                        <a:t>Total volatile Sulphur ppm Max.</a:t>
                      </a:r>
                    </a:p>
                  </a:txBody>
                  <a:tcPr marL="7309" marR="7309" marT="7309" marB="73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latin typeface="Arial" pitchFamily="34" charset="0"/>
                          <a:cs typeface="Arial" pitchFamily="34" charset="0"/>
                        </a:rPr>
                        <a:t>150</a:t>
                      </a:r>
                    </a:p>
                  </a:txBody>
                  <a:tcPr marL="7309" marR="7309" marT="7309" marB="73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0892">
                <a:tc>
                  <a:txBody>
                    <a:bodyPr/>
                    <a:lstStyle/>
                    <a:p>
                      <a:r>
                        <a:rPr lang="en-US" sz="2000" b="1" dirty="0">
                          <a:latin typeface="Arial" pitchFamily="34" charset="0"/>
                          <a:cs typeface="Arial" pitchFamily="34" charset="0"/>
                        </a:rPr>
                        <a:t>Copper Strip corrosion at 38 O C for 1 hour</a:t>
                      </a:r>
                    </a:p>
                  </a:txBody>
                  <a:tcPr marL="7309" marR="7309" marT="7309" marB="73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latin typeface="Arial" pitchFamily="34" charset="0"/>
                          <a:cs typeface="Arial" pitchFamily="34" charset="0"/>
                        </a:rPr>
                        <a:t>Not worse than No. 1</a:t>
                      </a:r>
                    </a:p>
                  </a:txBody>
                  <a:tcPr marL="7309" marR="7309" marT="7309" marB="73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7755">
                <a:tc>
                  <a:txBody>
                    <a:bodyPr/>
                    <a:lstStyle/>
                    <a:p>
                      <a:r>
                        <a:rPr lang="en-US" sz="2000" b="1">
                          <a:latin typeface="Arial" pitchFamily="34" charset="0"/>
                          <a:cs typeface="Arial" pitchFamily="34" charset="0"/>
                        </a:rPr>
                        <a:t>Hydrogen Sulphide</a:t>
                      </a:r>
                    </a:p>
                  </a:txBody>
                  <a:tcPr marL="7309" marR="7309" marT="7309" marB="73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latin typeface="Arial" pitchFamily="34" charset="0"/>
                          <a:cs typeface="Arial" pitchFamily="34" charset="0"/>
                        </a:rPr>
                        <a:t>Pass</a:t>
                      </a:r>
                    </a:p>
                  </a:txBody>
                  <a:tcPr marL="7309" marR="7309" marT="7309" marB="73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7755">
                <a:tc>
                  <a:txBody>
                    <a:bodyPr/>
                    <a:lstStyle/>
                    <a:p>
                      <a:r>
                        <a:rPr lang="en-US" sz="2000" b="1">
                          <a:latin typeface="Arial" pitchFamily="34" charset="0"/>
                          <a:cs typeface="Arial" pitchFamily="34" charset="0"/>
                        </a:rPr>
                        <a:t>Free water content</a:t>
                      </a:r>
                    </a:p>
                  </a:txBody>
                  <a:tcPr marL="7309" marR="7309" marT="7309" marB="73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latin typeface="Arial" pitchFamily="34" charset="0"/>
                          <a:cs typeface="Arial" pitchFamily="34" charset="0"/>
                        </a:rPr>
                        <a:t>None</a:t>
                      </a:r>
                    </a:p>
                  </a:txBody>
                  <a:tcPr marL="7309" marR="7309" marT="7309" marB="73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8703" name="Rectangle 1"/>
          <p:cNvSpPr>
            <a:spLocks noChangeArrowheads="1"/>
          </p:cNvSpPr>
          <p:nvPr/>
        </p:nvSpPr>
        <p:spPr bwMode="auto">
          <a:xfrm>
            <a:off x="228600" y="468313"/>
            <a:ext cx="8458200" cy="739775"/>
          </a:xfrm>
          <a:prstGeom prst="rect">
            <a:avLst/>
          </a:prstGeom>
          <a:noFill/>
          <a:ln w="9525">
            <a:noFill/>
            <a:miter lim="800000"/>
            <a:headEnd/>
            <a:tailEnd/>
          </a:ln>
        </p:spPr>
        <p:txBody>
          <a:bodyPr anchor="ctr">
            <a:spAutoFit/>
          </a:bodyPr>
          <a:lstStyle/>
          <a:p>
            <a:pPr algn="ctr" eaLnBrk="0" hangingPunct="0"/>
            <a:r>
              <a:rPr lang="en-US" sz="2400" b="1" dirty="0"/>
              <a:t>Specifications of LPG as per IS 4576 -1999</a:t>
            </a:r>
          </a:p>
          <a:p>
            <a:pPr eaLnBrk="0" hangingPunct="0"/>
            <a:endParaRPr lang="en-US" dirty="0"/>
          </a:p>
        </p:txBody>
      </p:sp>
      <p:sp>
        <p:nvSpPr>
          <p:cNvPr id="4" name="Footer Placeholder 3"/>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09600" y="1295400"/>
          <a:ext cx="8153400" cy="4451773"/>
        </p:xfrm>
        <a:graphic>
          <a:graphicData uri="http://schemas.openxmlformats.org/drawingml/2006/table">
            <a:tbl>
              <a:tblPr/>
              <a:tblGrid>
                <a:gridCol w="2768600"/>
                <a:gridCol w="2692400"/>
                <a:gridCol w="2692400"/>
              </a:tblGrid>
              <a:tr h="900853">
                <a:tc>
                  <a:txBody>
                    <a:bodyPr/>
                    <a:lstStyle/>
                    <a:p>
                      <a:pPr algn="ctr"/>
                      <a:r>
                        <a:rPr lang="en-US" sz="2400" b="1" dirty="0">
                          <a:solidFill>
                            <a:schemeClr val="tx1"/>
                          </a:solidFill>
                          <a:latin typeface="Arial" pitchFamily="34" charset="0"/>
                          <a:cs typeface="Arial" pitchFamily="34" charset="0"/>
                        </a:rPr>
                        <a:t>Fuel</a:t>
                      </a:r>
                    </a:p>
                  </a:txBody>
                  <a:tcPr marL="15240" marR="1524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Arial" pitchFamily="34" charset="0"/>
                          <a:cs typeface="Arial" pitchFamily="34" charset="0"/>
                        </a:rPr>
                        <a:t>(</a:t>
                      </a:r>
                      <a:r>
                        <a:rPr lang="en-US" sz="2400" b="1" dirty="0">
                          <a:solidFill>
                            <a:schemeClr val="tx1"/>
                          </a:solidFill>
                          <a:latin typeface="Arial" pitchFamily="34" charset="0"/>
                          <a:cs typeface="Arial" pitchFamily="34" charset="0"/>
                        </a:rPr>
                        <a:t>At room temperature</a:t>
                      </a:r>
                      <a:r>
                        <a:rPr lang="en-US" sz="2400" b="1" dirty="0" smtClean="0">
                          <a:solidFill>
                            <a:schemeClr val="tx1"/>
                          </a:solidFill>
                          <a:latin typeface="Arial" pitchFamily="34" charset="0"/>
                          <a:cs typeface="Arial" pitchFamily="34" charset="0"/>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Arial" pitchFamily="34" charset="0"/>
                          <a:cs typeface="Arial" pitchFamily="34" charset="0"/>
                        </a:rPr>
                        <a:t> KCal / Kg</a:t>
                      </a:r>
                    </a:p>
                    <a:p>
                      <a:pPr algn="ctr"/>
                      <a:endParaRPr lang="en-US" sz="2400" b="1" dirty="0">
                        <a:solidFill>
                          <a:schemeClr val="tx1"/>
                        </a:solidFill>
                        <a:latin typeface="Arial" pitchFamily="34" charset="0"/>
                        <a:cs typeface="Arial" pitchFamily="34" charset="0"/>
                      </a:endParaRPr>
                    </a:p>
                  </a:txBody>
                  <a:tcPr marL="15240" marR="1524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solidFill>
                          <a:latin typeface="Arial" pitchFamily="34" charset="0"/>
                          <a:cs typeface="Arial" pitchFamily="34" charset="0"/>
                        </a:rPr>
                        <a:t>Heat transfer efficiency </a:t>
                      </a:r>
                    </a:p>
                  </a:txBody>
                  <a:tcPr marL="15240" marR="1524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1733">
                <a:tc>
                  <a:txBody>
                    <a:bodyPr/>
                    <a:lstStyle/>
                    <a:p>
                      <a:r>
                        <a:rPr lang="en-US" sz="2400" b="1">
                          <a:solidFill>
                            <a:schemeClr val="tx1"/>
                          </a:solidFill>
                          <a:latin typeface="Arial" pitchFamily="34" charset="0"/>
                          <a:cs typeface="Arial" pitchFamily="34" charset="0"/>
                        </a:rPr>
                        <a:t>LPG</a:t>
                      </a:r>
                    </a:p>
                  </a:txBody>
                  <a:tcPr marL="15240" marR="1524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solidFill>
                            <a:schemeClr val="tx1"/>
                          </a:solidFill>
                          <a:latin typeface="Arial" pitchFamily="34" charset="0"/>
                          <a:cs typeface="Arial" pitchFamily="34" charset="0"/>
                        </a:rPr>
                        <a:t>11900</a:t>
                      </a:r>
                    </a:p>
                  </a:txBody>
                  <a:tcPr marL="15240" marR="1524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solidFill>
                          <a:latin typeface="Arial" pitchFamily="34" charset="0"/>
                          <a:cs typeface="Arial" pitchFamily="34" charset="0"/>
                        </a:rPr>
                        <a:t>85%</a:t>
                      </a:r>
                    </a:p>
                  </a:txBody>
                  <a:tcPr marL="15240" marR="1524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1293">
                <a:tc>
                  <a:txBody>
                    <a:bodyPr/>
                    <a:lstStyle/>
                    <a:p>
                      <a:r>
                        <a:rPr lang="en-US" sz="2400" b="1" dirty="0">
                          <a:solidFill>
                            <a:schemeClr val="tx1"/>
                          </a:solidFill>
                          <a:latin typeface="Arial" pitchFamily="34" charset="0"/>
                          <a:cs typeface="Arial" pitchFamily="34" charset="0"/>
                        </a:rPr>
                        <a:t>Light Diesel Oil (LDO)</a:t>
                      </a:r>
                    </a:p>
                  </a:txBody>
                  <a:tcPr marL="15240" marR="1524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solidFill>
                            <a:schemeClr val="tx1"/>
                          </a:solidFill>
                          <a:latin typeface="Arial" pitchFamily="34" charset="0"/>
                          <a:cs typeface="Arial" pitchFamily="34" charset="0"/>
                        </a:rPr>
                        <a:t>10700</a:t>
                      </a:r>
                    </a:p>
                  </a:txBody>
                  <a:tcPr marL="15240" marR="1524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solidFill>
                          <a:latin typeface="Arial" pitchFamily="34" charset="0"/>
                          <a:cs typeface="Arial" pitchFamily="34" charset="0"/>
                        </a:rPr>
                        <a:t>60%</a:t>
                      </a:r>
                    </a:p>
                  </a:txBody>
                  <a:tcPr marL="15240" marR="1524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1733">
                <a:tc>
                  <a:txBody>
                    <a:bodyPr/>
                    <a:lstStyle/>
                    <a:p>
                      <a:r>
                        <a:rPr lang="en-US" sz="2400" b="1">
                          <a:solidFill>
                            <a:schemeClr val="tx1"/>
                          </a:solidFill>
                          <a:latin typeface="Arial" pitchFamily="34" charset="0"/>
                          <a:cs typeface="Arial" pitchFamily="34" charset="0"/>
                        </a:rPr>
                        <a:t>Furnace Oil (FO)</a:t>
                      </a:r>
                    </a:p>
                  </a:txBody>
                  <a:tcPr marL="15240" marR="1524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a:solidFill>
                            <a:schemeClr val="tx1"/>
                          </a:solidFill>
                          <a:latin typeface="Arial" pitchFamily="34" charset="0"/>
                          <a:cs typeface="Arial" pitchFamily="34" charset="0"/>
                        </a:rPr>
                        <a:t>10280</a:t>
                      </a:r>
                    </a:p>
                  </a:txBody>
                  <a:tcPr marL="15240" marR="1524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solidFill>
                          <a:latin typeface="Arial" pitchFamily="34" charset="0"/>
                          <a:cs typeface="Arial" pitchFamily="34" charset="0"/>
                        </a:rPr>
                        <a:t>55%</a:t>
                      </a:r>
                    </a:p>
                  </a:txBody>
                  <a:tcPr marL="15240" marR="1524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1293">
                <a:tc>
                  <a:txBody>
                    <a:bodyPr/>
                    <a:lstStyle/>
                    <a:p>
                      <a:r>
                        <a:rPr lang="en-US" sz="2400" b="1">
                          <a:solidFill>
                            <a:schemeClr val="tx1"/>
                          </a:solidFill>
                          <a:latin typeface="Arial" pitchFamily="34" charset="0"/>
                          <a:cs typeface="Arial" pitchFamily="34" charset="0"/>
                        </a:rPr>
                        <a:t>Natural Gas (CNG)</a:t>
                      </a:r>
                    </a:p>
                  </a:txBody>
                  <a:tcPr marL="15240" marR="1524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a:solidFill>
                            <a:schemeClr val="tx1"/>
                          </a:solidFill>
                          <a:latin typeface="Arial" pitchFamily="34" charset="0"/>
                          <a:cs typeface="Arial" pitchFamily="34" charset="0"/>
                        </a:rPr>
                        <a:t>Pass</a:t>
                      </a:r>
                    </a:p>
                  </a:txBody>
                  <a:tcPr marL="15240" marR="1524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solidFill>
                          <a:latin typeface="Arial" pitchFamily="34" charset="0"/>
                          <a:cs typeface="Arial" pitchFamily="34" charset="0"/>
                        </a:rPr>
                        <a:t>65%</a:t>
                      </a:r>
                    </a:p>
                  </a:txBody>
                  <a:tcPr marL="15240" marR="1524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1733">
                <a:tc>
                  <a:txBody>
                    <a:bodyPr/>
                    <a:lstStyle/>
                    <a:p>
                      <a:r>
                        <a:rPr lang="en-US" sz="2400" b="1">
                          <a:solidFill>
                            <a:schemeClr val="tx1"/>
                          </a:solidFill>
                          <a:latin typeface="Arial" pitchFamily="34" charset="0"/>
                          <a:cs typeface="Arial" pitchFamily="34" charset="0"/>
                        </a:rPr>
                        <a:t>Coal</a:t>
                      </a:r>
                    </a:p>
                  </a:txBody>
                  <a:tcPr marL="15240" marR="1524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smtClean="0">
                          <a:solidFill>
                            <a:schemeClr val="tx1"/>
                          </a:solidFill>
                          <a:latin typeface="Arial" pitchFamily="34" charset="0"/>
                          <a:cs typeface="Arial" pitchFamily="34" charset="0"/>
                        </a:rPr>
                        <a:t> appox 5500 </a:t>
                      </a:r>
                      <a:r>
                        <a:rPr lang="en-US" sz="2400" b="1" dirty="0" err="1" smtClean="0">
                          <a:solidFill>
                            <a:schemeClr val="tx1"/>
                          </a:solidFill>
                          <a:latin typeface="Arial" pitchFamily="34" charset="0"/>
                          <a:cs typeface="Arial" pitchFamily="34" charset="0"/>
                        </a:rPr>
                        <a:t>avg</a:t>
                      </a:r>
                      <a:endParaRPr lang="en-US" sz="2400" b="1" dirty="0">
                        <a:solidFill>
                          <a:schemeClr val="tx1"/>
                        </a:solidFill>
                        <a:latin typeface="Arial" pitchFamily="34" charset="0"/>
                        <a:cs typeface="Arial" pitchFamily="34" charset="0"/>
                      </a:endParaRPr>
                    </a:p>
                  </a:txBody>
                  <a:tcPr marL="15240" marR="1524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tx1"/>
                          </a:solidFill>
                          <a:latin typeface="Arial" pitchFamily="34" charset="0"/>
                          <a:cs typeface="Arial" pitchFamily="34" charset="0"/>
                        </a:rPr>
                        <a:t>48%</a:t>
                      </a:r>
                      <a:endParaRPr lang="en-US" sz="2400" b="1" dirty="0">
                        <a:solidFill>
                          <a:schemeClr val="tx1"/>
                        </a:solidFill>
                        <a:latin typeface="Arial" pitchFamily="34" charset="0"/>
                        <a:cs typeface="Arial" pitchFamily="34" charset="0"/>
                      </a:endParaRPr>
                    </a:p>
                  </a:txBody>
                  <a:tcPr marL="15240" marR="1524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1733">
                <a:tc>
                  <a:txBody>
                    <a:bodyPr/>
                    <a:lstStyle/>
                    <a:p>
                      <a:r>
                        <a:rPr lang="en-US" sz="2400" b="1" dirty="0">
                          <a:solidFill>
                            <a:schemeClr val="tx1"/>
                          </a:solidFill>
                          <a:latin typeface="Arial" pitchFamily="34" charset="0"/>
                          <a:cs typeface="Arial" pitchFamily="34" charset="0"/>
                        </a:rPr>
                        <a:t>Electricity</a:t>
                      </a:r>
                    </a:p>
                  </a:txBody>
                  <a:tcPr marL="15240" marR="1524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a:solidFill>
                            <a:schemeClr val="tx1"/>
                          </a:solidFill>
                          <a:latin typeface="Arial" pitchFamily="34" charset="0"/>
                          <a:cs typeface="Arial" pitchFamily="34" charset="0"/>
                        </a:rPr>
                        <a:t>860/Kw</a:t>
                      </a:r>
                    </a:p>
                  </a:txBody>
                  <a:tcPr marL="15240" marR="1524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solidFill>
                          <a:latin typeface="Arial" pitchFamily="34" charset="0"/>
                          <a:cs typeface="Arial" pitchFamily="34" charset="0"/>
                        </a:rPr>
                        <a:t>65% </a:t>
                      </a:r>
                    </a:p>
                  </a:txBody>
                  <a:tcPr marL="15240" marR="1524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9732" name="Rectangle 1"/>
          <p:cNvSpPr>
            <a:spLocks noChangeArrowheads="1"/>
          </p:cNvSpPr>
          <p:nvPr/>
        </p:nvSpPr>
        <p:spPr bwMode="auto">
          <a:xfrm>
            <a:off x="0" y="228600"/>
            <a:ext cx="9144000" cy="523875"/>
          </a:xfrm>
          <a:prstGeom prst="rect">
            <a:avLst/>
          </a:prstGeom>
          <a:noFill/>
          <a:ln w="9525">
            <a:noFill/>
            <a:miter lim="800000"/>
            <a:headEnd/>
            <a:tailEnd/>
          </a:ln>
        </p:spPr>
        <p:txBody>
          <a:bodyPr anchor="ctr">
            <a:spAutoFit/>
          </a:bodyPr>
          <a:lstStyle/>
          <a:p>
            <a:pPr algn="ctr" eaLnBrk="0" hangingPunct="0"/>
            <a:r>
              <a:rPr lang="en-US" sz="2800" b="1" dirty="0"/>
              <a:t>COMPARISON WITH </a:t>
            </a:r>
            <a:r>
              <a:rPr lang="en-US" sz="2800" b="1" dirty="0" smtClean="0"/>
              <a:t>FUELS </a:t>
            </a:r>
            <a:endParaRPr lang="en-US" sz="2800" b="1" dirty="0"/>
          </a:p>
        </p:txBody>
      </p:sp>
      <p:sp>
        <p:nvSpPr>
          <p:cNvPr id="4" name="Footer Placeholder 3"/>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pimg.tradeindia.com/00191441/b/8/Oil-Heating-Pumping-Unit.jpg"/>
          <p:cNvPicPr>
            <a:picLocks noChangeAspect="1" noChangeArrowheads="1"/>
          </p:cNvPicPr>
          <p:nvPr/>
        </p:nvPicPr>
        <p:blipFill>
          <a:blip r:embed="rId2" cstate="print"/>
          <a:srcRect/>
          <a:stretch>
            <a:fillRect/>
          </a:stretch>
        </p:blipFill>
        <p:spPr bwMode="auto">
          <a:xfrm>
            <a:off x="2590800" y="1981200"/>
            <a:ext cx="4572000" cy="4572000"/>
          </a:xfrm>
          <a:prstGeom prst="rect">
            <a:avLst/>
          </a:prstGeom>
          <a:noFill/>
          <a:ln w="9525">
            <a:noFill/>
            <a:miter lim="800000"/>
            <a:headEnd/>
            <a:tailEnd/>
          </a:ln>
        </p:spPr>
      </p:pic>
      <p:sp>
        <p:nvSpPr>
          <p:cNvPr id="30723" name="Rectangle 2"/>
          <p:cNvSpPr>
            <a:spLocks noChangeArrowheads="1"/>
          </p:cNvSpPr>
          <p:nvPr/>
        </p:nvSpPr>
        <p:spPr bwMode="auto">
          <a:xfrm>
            <a:off x="457200" y="381000"/>
            <a:ext cx="8382000" cy="523875"/>
          </a:xfrm>
          <a:prstGeom prst="rect">
            <a:avLst/>
          </a:prstGeom>
          <a:noFill/>
          <a:ln w="9525">
            <a:noFill/>
            <a:miter lim="800000"/>
            <a:headEnd/>
            <a:tailEnd/>
          </a:ln>
        </p:spPr>
        <p:txBody>
          <a:bodyPr>
            <a:spAutoFit/>
          </a:bodyPr>
          <a:lstStyle/>
          <a:p>
            <a:pPr algn="ctr"/>
            <a:r>
              <a:rPr lang="en-US" sz="2800" b="1" dirty="0" smtClean="0">
                <a:solidFill>
                  <a:schemeClr val="tx2"/>
                </a:solidFill>
                <a:cs typeface="Arial" charset="0"/>
              </a:rPr>
              <a:t>BASIC DESIGN OF BOX TYPE FURNACES</a:t>
            </a:r>
            <a:endParaRPr lang="en-US" sz="2800" dirty="0">
              <a:solidFill>
                <a:schemeClr val="tx2"/>
              </a:solidFill>
              <a:latin typeface="Constantia" pitchFamily="18" charset="0"/>
            </a:endParaRPr>
          </a:p>
        </p:txBody>
      </p:sp>
      <p:sp>
        <p:nvSpPr>
          <p:cNvPr id="30724" name="Rectangle 3"/>
          <p:cNvSpPr>
            <a:spLocks noChangeArrowheads="1"/>
          </p:cNvSpPr>
          <p:nvPr/>
        </p:nvSpPr>
        <p:spPr bwMode="auto">
          <a:xfrm>
            <a:off x="381000" y="1371600"/>
            <a:ext cx="8382000" cy="461963"/>
          </a:xfrm>
          <a:prstGeom prst="rect">
            <a:avLst/>
          </a:prstGeom>
          <a:noFill/>
          <a:ln w="9525">
            <a:noFill/>
            <a:miter lim="800000"/>
            <a:headEnd/>
            <a:tailEnd/>
          </a:ln>
        </p:spPr>
        <p:txBody>
          <a:bodyPr>
            <a:spAutoFit/>
          </a:bodyPr>
          <a:lstStyle/>
          <a:p>
            <a:r>
              <a:rPr lang="en-US" sz="2400" b="1" dirty="0">
                <a:cs typeface="Arial" charset="0"/>
              </a:rPr>
              <a:t>OIL HEATING &amp; PUMPING UNIT</a:t>
            </a:r>
            <a:endParaRPr lang="en-US" sz="2400" dirty="0">
              <a:latin typeface="Constantia" pitchFamily="18" charset="0"/>
            </a:endParaRPr>
          </a:p>
        </p:txBody>
      </p:sp>
      <p:sp>
        <p:nvSpPr>
          <p:cNvPr id="5" name="Footer Placeholder 4"/>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33400" y="228600"/>
            <a:ext cx="8229600" cy="639763"/>
          </a:xfrm>
        </p:spPr>
        <p:txBody>
          <a:bodyPr>
            <a:normAutofit fontScale="90000"/>
          </a:bodyPr>
          <a:lstStyle/>
          <a:p>
            <a:r>
              <a:rPr lang="en-US" b="1" dirty="0" smtClean="0">
                <a:solidFill>
                  <a:schemeClr val="tx1"/>
                </a:solidFill>
              </a:rPr>
              <a:t>GAS TRAIN</a:t>
            </a:r>
          </a:p>
        </p:txBody>
      </p:sp>
      <p:pic>
        <p:nvPicPr>
          <p:cNvPr id="31747" name="Content Placeholder 6"/>
          <p:cNvPicPr>
            <a:picLocks noGrp="1"/>
          </p:cNvPicPr>
          <p:nvPr>
            <p:ph idx="1"/>
          </p:nvPr>
        </p:nvPicPr>
        <p:blipFill>
          <a:blip r:embed="rId2" cstate="print"/>
          <a:srcRect/>
          <a:stretch>
            <a:fillRect/>
          </a:stretch>
        </p:blipFill>
        <p:spPr>
          <a:xfrm>
            <a:off x="609600" y="1066800"/>
            <a:ext cx="7772400" cy="5257800"/>
          </a:xfrm>
        </p:spPr>
      </p:pic>
      <p:sp>
        <p:nvSpPr>
          <p:cNvPr id="4" name="Footer Placeholder 3"/>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762000" y="457200"/>
            <a:ext cx="7467600" cy="522288"/>
          </a:xfrm>
          <a:prstGeom prst="rect">
            <a:avLst/>
          </a:prstGeom>
          <a:noFill/>
          <a:ln w="9525">
            <a:noFill/>
            <a:miter lim="800000"/>
            <a:headEnd/>
            <a:tailEnd/>
          </a:ln>
        </p:spPr>
        <p:txBody>
          <a:bodyPr anchor="ctr">
            <a:spAutoFit/>
          </a:bodyPr>
          <a:lstStyle/>
          <a:p>
            <a:pPr algn="ctr" eaLnBrk="0" hangingPunct="0"/>
            <a:r>
              <a:rPr lang="en-US" sz="2800" b="1" dirty="0">
                <a:solidFill>
                  <a:schemeClr val="tx2"/>
                </a:solidFill>
              </a:rPr>
              <a:t>PROPERTIES OF LPG</a:t>
            </a:r>
          </a:p>
        </p:txBody>
      </p:sp>
      <p:sp>
        <p:nvSpPr>
          <p:cNvPr id="32771" name="Rectangle 1"/>
          <p:cNvSpPr>
            <a:spLocks noChangeArrowheads="1"/>
          </p:cNvSpPr>
          <p:nvPr/>
        </p:nvSpPr>
        <p:spPr bwMode="auto">
          <a:xfrm>
            <a:off x="1066800" y="1120527"/>
            <a:ext cx="7467600" cy="4154984"/>
          </a:xfrm>
          <a:prstGeom prst="rect">
            <a:avLst/>
          </a:prstGeom>
          <a:noFill/>
          <a:ln w="9525">
            <a:noFill/>
            <a:miter lim="800000"/>
            <a:headEnd/>
            <a:tailEnd/>
          </a:ln>
        </p:spPr>
        <p:txBody>
          <a:bodyPr anchor="ctr">
            <a:spAutoFit/>
          </a:bodyPr>
          <a:lstStyle/>
          <a:p>
            <a:pPr eaLnBrk="0" hangingPunct="0">
              <a:buFontTx/>
              <a:buChar char="•"/>
            </a:pPr>
            <a:r>
              <a:rPr lang="en-US" sz="2400" b="1" dirty="0"/>
              <a:t>LPG is twice as heavy as air </a:t>
            </a:r>
            <a:r>
              <a:rPr lang="en-US" sz="2400" b="1" dirty="0" smtClean="0"/>
              <a:t>. </a:t>
            </a:r>
            <a:endParaRPr lang="en-US" sz="2400" b="1" dirty="0"/>
          </a:p>
          <a:p>
            <a:pPr eaLnBrk="0" hangingPunct="0">
              <a:buFontTx/>
              <a:buChar char="•"/>
            </a:pPr>
            <a:r>
              <a:rPr lang="en-US" sz="2400" b="1" dirty="0"/>
              <a:t>LPG is colorless and odorless; hence an </a:t>
            </a:r>
            <a:r>
              <a:rPr lang="en-US" sz="2400" b="1" dirty="0" smtClean="0"/>
              <a:t>odorant calcium or potassium  marcapatane </a:t>
            </a:r>
            <a:r>
              <a:rPr lang="en-US" sz="2400" b="1" dirty="0"/>
              <a:t>is used to detect leaks. </a:t>
            </a:r>
          </a:p>
          <a:p>
            <a:pPr eaLnBrk="0" hangingPunct="0">
              <a:buFontTx/>
              <a:buChar char="•"/>
            </a:pPr>
            <a:r>
              <a:rPr lang="en-US" sz="2400" b="1" dirty="0"/>
              <a:t>LPG can be compressed at a ratio of 1:250, which enables it to be marked in portable containers in liquid form. </a:t>
            </a:r>
          </a:p>
          <a:p>
            <a:pPr eaLnBrk="0" hangingPunct="0">
              <a:buFontTx/>
              <a:buChar char="•"/>
            </a:pPr>
            <a:r>
              <a:rPr lang="en-US" sz="2400" b="1" dirty="0"/>
              <a:t>LPG is safe fuel and ignites only within the specified LPG- Air ratio of 2% to 9%. </a:t>
            </a:r>
          </a:p>
          <a:p>
            <a:pPr eaLnBrk="0" hangingPunct="0">
              <a:buFontTx/>
              <a:buChar char="•"/>
            </a:pPr>
            <a:r>
              <a:rPr lang="en-US" sz="2400" b="1" dirty="0"/>
              <a:t>A high calorific value of 11,900 Kcal/Kg results in high efficiency heat output. </a:t>
            </a:r>
          </a:p>
        </p:txBody>
      </p:sp>
      <p:sp>
        <p:nvSpPr>
          <p:cNvPr id="4" name="Footer Placeholder 3"/>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533400" y="892175"/>
            <a:ext cx="8229600" cy="5262563"/>
          </a:xfrm>
          <a:prstGeom prst="rect">
            <a:avLst/>
          </a:prstGeom>
          <a:noFill/>
          <a:ln w="9525">
            <a:noFill/>
            <a:miter lim="800000"/>
            <a:headEnd/>
            <a:tailEnd/>
          </a:ln>
        </p:spPr>
        <p:txBody>
          <a:bodyPr anchor="ctr">
            <a:spAutoFit/>
          </a:bodyPr>
          <a:lstStyle/>
          <a:p>
            <a:pPr eaLnBrk="0" hangingPunct="0">
              <a:buFontTx/>
              <a:buChar char="•"/>
            </a:pPr>
            <a:r>
              <a:rPr lang="en-US" sz="2400" dirty="0"/>
              <a:t>Clean Burning </a:t>
            </a:r>
          </a:p>
          <a:p>
            <a:pPr eaLnBrk="0" hangingPunct="0">
              <a:buFontTx/>
              <a:buChar char="•"/>
            </a:pPr>
            <a:r>
              <a:rPr lang="en-US" sz="2400" dirty="0"/>
              <a:t>No soot, burners have a longer life - so maintenance is low </a:t>
            </a:r>
          </a:p>
          <a:p>
            <a:pPr algn="just" eaLnBrk="0" hangingPunct="0">
              <a:buFontTx/>
              <a:buChar char="•"/>
            </a:pPr>
            <a:r>
              <a:rPr lang="en-US" sz="2400" dirty="0"/>
              <a:t>No spillage as it </a:t>
            </a:r>
            <a:r>
              <a:rPr lang="en-US" sz="2400" dirty="0" smtClean="0"/>
              <a:t>vaporize </a:t>
            </a:r>
            <a:r>
              <a:rPr lang="en-US" sz="2400" dirty="0"/>
              <a:t>at atmospheric temperature and pressure. </a:t>
            </a:r>
          </a:p>
          <a:p>
            <a:pPr eaLnBrk="0" hangingPunct="0">
              <a:buFontTx/>
              <a:buChar char="•"/>
            </a:pPr>
            <a:r>
              <a:rPr lang="en-US" sz="2400" dirty="0"/>
              <a:t>Effects of corrosion are greatly reduced </a:t>
            </a:r>
          </a:p>
          <a:p>
            <a:pPr eaLnBrk="0" hangingPunct="0">
              <a:buFontTx/>
              <a:buChar char="•"/>
            </a:pPr>
            <a:r>
              <a:rPr lang="en-US" sz="2400" dirty="0"/>
              <a:t>Instantly controllable flame temperature </a:t>
            </a:r>
          </a:p>
          <a:p>
            <a:pPr eaLnBrk="0" hangingPunct="0">
              <a:buFontTx/>
              <a:buChar char="•"/>
            </a:pPr>
            <a:r>
              <a:rPr lang="en-US" sz="2400" dirty="0"/>
              <a:t>Avoids scaling and </a:t>
            </a:r>
            <a:r>
              <a:rPr lang="en-US" sz="2400" dirty="0" smtClean="0"/>
              <a:t>de carburizing </a:t>
            </a:r>
            <a:r>
              <a:rPr lang="en-US" sz="2400" dirty="0"/>
              <a:t>of parts </a:t>
            </a:r>
          </a:p>
          <a:p>
            <a:pPr eaLnBrk="0" hangingPunct="0">
              <a:buFontTx/>
              <a:buChar char="•"/>
            </a:pPr>
            <a:r>
              <a:rPr lang="en-US" sz="2400" dirty="0"/>
              <a:t>Environmentally friendly fuel, with minimal sulphur content and </a:t>
            </a:r>
            <a:r>
              <a:rPr lang="en-US" sz="2400" dirty="0" smtClean="0"/>
              <a:t>sulphur dioxide </a:t>
            </a:r>
            <a:r>
              <a:rPr lang="en-US" sz="2400" dirty="0"/>
              <a:t>free emissions </a:t>
            </a:r>
          </a:p>
          <a:p>
            <a:pPr eaLnBrk="0" hangingPunct="0">
              <a:buFontTx/>
              <a:buChar char="•"/>
            </a:pPr>
            <a:r>
              <a:rPr lang="en-US" sz="2400" dirty="0"/>
              <a:t>Very high efficiency with direct firing system </a:t>
            </a:r>
          </a:p>
          <a:p>
            <a:pPr eaLnBrk="0" hangingPunct="0">
              <a:buFontTx/>
              <a:buChar char="•"/>
            </a:pPr>
            <a:r>
              <a:rPr lang="en-US" sz="2400" dirty="0"/>
              <a:t>Instant heat for faster warm-up </a:t>
            </a:r>
            <a:r>
              <a:rPr lang="en-US" sz="2400" dirty="0" smtClean="0"/>
              <a:t>. </a:t>
            </a:r>
            <a:endParaRPr lang="en-US" sz="2400" dirty="0"/>
          </a:p>
          <a:p>
            <a:pPr eaLnBrk="0" hangingPunct="0">
              <a:buFontTx/>
              <a:buChar char="•"/>
            </a:pPr>
            <a:r>
              <a:rPr lang="en-US" sz="2400" dirty="0"/>
              <a:t>Free form peak time premium rates, unlike electricity. One rate round the clock </a:t>
            </a:r>
          </a:p>
          <a:p>
            <a:pPr eaLnBrk="0" hangingPunct="0">
              <a:buFontTx/>
              <a:buChar char="•"/>
            </a:pPr>
            <a:r>
              <a:rPr lang="en-US" sz="2400" dirty="0"/>
              <a:t>Can be used for a variety of applications </a:t>
            </a:r>
          </a:p>
        </p:txBody>
      </p:sp>
      <p:sp>
        <p:nvSpPr>
          <p:cNvPr id="33795" name="Rectangle 1"/>
          <p:cNvSpPr>
            <a:spLocks noChangeArrowheads="1"/>
          </p:cNvSpPr>
          <p:nvPr/>
        </p:nvSpPr>
        <p:spPr bwMode="auto">
          <a:xfrm>
            <a:off x="609600" y="304334"/>
            <a:ext cx="8229600" cy="523220"/>
          </a:xfrm>
          <a:prstGeom prst="rect">
            <a:avLst/>
          </a:prstGeom>
          <a:noFill/>
          <a:ln w="9525">
            <a:noFill/>
            <a:miter lim="800000"/>
            <a:headEnd/>
            <a:tailEnd/>
          </a:ln>
        </p:spPr>
        <p:txBody>
          <a:bodyPr anchor="ctr">
            <a:spAutoFit/>
          </a:bodyPr>
          <a:lstStyle/>
          <a:p>
            <a:pPr algn="ctr" eaLnBrk="0" hangingPunct="0"/>
            <a:r>
              <a:rPr lang="en-US" sz="2800" b="1" dirty="0">
                <a:solidFill>
                  <a:schemeClr val="tx2"/>
                </a:solidFill>
              </a:rPr>
              <a:t>ADVANTAGE OF LPG COMPARED TO OTHER FUELS</a:t>
            </a:r>
          </a:p>
        </p:txBody>
      </p:sp>
      <p:sp>
        <p:nvSpPr>
          <p:cNvPr id="4" name="Footer Placeholder 3"/>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1"/>
                </a:solidFill>
                <a:latin typeface="Calibri" pitchFamily="34" charset="0"/>
                <a:cs typeface="Calibri" pitchFamily="34" charset="0"/>
              </a:rPr>
              <a:t>Product &amp; Services</a:t>
            </a:r>
            <a:endParaRPr lang="en-IN" sz="3600" dirty="0">
              <a:solidFill>
                <a:schemeClr val="accent1"/>
              </a:solidFill>
              <a:latin typeface="Calibri" pitchFamily="34" charset="0"/>
              <a:cs typeface="Calibri" pitchFamily="34" charset="0"/>
            </a:endParaRPr>
          </a:p>
        </p:txBody>
      </p:sp>
      <p:sp>
        <p:nvSpPr>
          <p:cNvPr id="3" name="Content Placeholder 2"/>
          <p:cNvSpPr>
            <a:spLocks noGrp="1"/>
          </p:cNvSpPr>
          <p:nvPr>
            <p:ph idx="1"/>
          </p:nvPr>
        </p:nvSpPr>
        <p:spPr/>
        <p:txBody>
          <a:bodyPr>
            <a:normAutofit/>
          </a:bodyPr>
          <a:lstStyle/>
          <a:p>
            <a:pPr marL="0" indent="0" algn="just">
              <a:buNone/>
            </a:pPr>
            <a:r>
              <a:rPr lang="en-US" dirty="0" smtClean="0">
                <a:latin typeface="Calibri" pitchFamily="34" charset="0"/>
              </a:rPr>
              <a:t>We did lot of work on oil fired furnaces, our temp control system is capable to control furnace temp. within ± 2°C. Outcomes/benefits of this activity are</a:t>
            </a:r>
          </a:p>
          <a:p>
            <a:pPr algn="ctr">
              <a:buNone/>
            </a:pPr>
            <a:endParaRPr lang="en-US" dirty="0" smtClean="0">
              <a:latin typeface="Calibri" pitchFamily="34" charset="0"/>
            </a:endParaRPr>
          </a:p>
          <a:p>
            <a:pPr>
              <a:buFont typeface="Wingdings" pitchFamily="2" charset="2"/>
              <a:buChar char="Ø"/>
            </a:pPr>
            <a:r>
              <a:rPr lang="en-US" dirty="0" smtClean="0">
                <a:latin typeface="Calibri" pitchFamily="34" charset="0"/>
              </a:rPr>
              <a:t> Definite oil saving 4 to 9%</a:t>
            </a:r>
          </a:p>
          <a:p>
            <a:pPr>
              <a:buFont typeface="Wingdings" pitchFamily="2" charset="2"/>
              <a:buChar char="Ø"/>
            </a:pPr>
            <a:r>
              <a:rPr lang="en-US" dirty="0" smtClean="0">
                <a:latin typeface="Calibri" pitchFamily="34" charset="0"/>
              </a:rPr>
              <a:t> Scale Formation reduced by 0.3%</a:t>
            </a:r>
          </a:p>
          <a:p>
            <a:pPr>
              <a:buFont typeface="Wingdings" pitchFamily="2" charset="2"/>
              <a:buChar char="Ø"/>
            </a:pPr>
            <a:r>
              <a:rPr lang="en-US" dirty="0" smtClean="0">
                <a:latin typeface="Calibri" pitchFamily="34" charset="0"/>
              </a:rPr>
              <a:t> No material sticking together</a:t>
            </a:r>
          </a:p>
          <a:p>
            <a:pPr>
              <a:buFont typeface="Wingdings" pitchFamily="2" charset="2"/>
              <a:buChar char="Ø"/>
            </a:pPr>
            <a:r>
              <a:rPr lang="en-US" dirty="0" smtClean="0">
                <a:latin typeface="Calibri" pitchFamily="34" charset="0"/>
              </a:rPr>
              <a:t> Life of furnace increase by 50%</a:t>
            </a:r>
            <a:endParaRPr lang="en-IN" dirty="0">
              <a:latin typeface="Calibri" pitchFamily="34" charset="0"/>
            </a:endParaRPr>
          </a:p>
        </p:txBody>
      </p:sp>
      <p:sp>
        <p:nvSpPr>
          <p:cNvPr id="4" name="Footer Placeholder 3"/>
          <p:cNvSpPr>
            <a:spLocks noGrp="1"/>
          </p:cNvSpPr>
          <p:nvPr>
            <p:ph type="ftr" sz="quarter" idx="11"/>
          </p:nvPr>
        </p:nvSpPr>
        <p:spPr/>
        <p:txBody>
          <a:bodyPr/>
          <a:lstStyle/>
          <a:p>
            <a:r>
              <a:rPr lang="en-IN" dirty="0" smtClean="0"/>
              <a:t>Delta Energy Nature, Mohali</a:t>
            </a:r>
            <a:endParaRPr lang="en-I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762000" y="228600"/>
            <a:ext cx="7696200" cy="533400"/>
          </a:xfrm>
        </p:spPr>
        <p:txBody>
          <a:bodyPr>
            <a:normAutofit fontScale="90000"/>
          </a:bodyPr>
          <a:lstStyle/>
          <a:p>
            <a:pPr>
              <a:defRPr/>
            </a:pPr>
            <a:r>
              <a:rPr lang="en-US" sz="3600" dirty="0" smtClean="0"/>
              <a:t>BURNER</a:t>
            </a:r>
          </a:p>
        </p:txBody>
      </p:sp>
      <p:sp>
        <p:nvSpPr>
          <p:cNvPr id="31747" name="Rectangle 3"/>
          <p:cNvSpPr>
            <a:spLocks noGrp="1" noChangeArrowheads="1"/>
          </p:cNvSpPr>
          <p:nvPr>
            <p:ph type="subTitle" idx="1"/>
          </p:nvPr>
        </p:nvSpPr>
        <p:spPr>
          <a:xfrm>
            <a:off x="228600" y="1524000"/>
            <a:ext cx="4267200" cy="4876800"/>
          </a:xfrm>
          <a:solidFill>
            <a:schemeClr val="accent5">
              <a:lumMod val="40000"/>
              <a:lumOff val="60000"/>
            </a:schemeClr>
          </a:solidFill>
        </p:spPr>
        <p:txBody>
          <a:bodyPr>
            <a:normAutofit/>
          </a:bodyPr>
          <a:lstStyle/>
          <a:p>
            <a:pPr marL="280988" marR="0" indent="-280988" algn="just">
              <a:buFontTx/>
              <a:buChar char="•"/>
              <a:defRPr/>
            </a:pPr>
            <a:r>
              <a:rPr lang="en-US" sz="2000" b="1" dirty="0" smtClean="0">
                <a:solidFill>
                  <a:schemeClr val="tx1"/>
                </a:solidFill>
              </a:rPr>
              <a:t>Burner is a device made of metal/refractory, which accepts specific amount  of air and fuel mixes them as homogenously as possible and (in case of liquid fuel atomize them also), then causes the mixture to burn in a proper shape (as required/desired) through suitable exothermic chemical process.</a:t>
            </a:r>
          </a:p>
          <a:p>
            <a:pPr marL="280988" marR="0" indent="-280988" algn="just">
              <a:buFont typeface="Arial" charset="0"/>
              <a:buNone/>
              <a:defRPr/>
            </a:pPr>
            <a:endParaRPr lang="en-US" sz="2000" b="1" dirty="0" smtClean="0">
              <a:solidFill>
                <a:schemeClr val="tx1"/>
              </a:solidFill>
            </a:endParaRPr>
          </a:p>
          <a:p>
            <a:pPr marL="280988" marR="0" indent="-280988" algn="just">
              <a:buFontTx/>
              <a:buChar char="•"/>
              <a:defRPr/>
            </a:pPr>
            <a:r>
              <a:rPr lang="en-US" sz="2000" b="1" dirty="0" smtClean="0">
                <a:solidFill>
                  <a:schemeClr val="tx1"/>
                </a:solidFill>
              </a:rPr>
              <a:t>Oil burner also atomize the Oil to break them in fine droplets.</a:t>
            </a:r>
          </a:p>
          <a:p>
            <a:pPr marL="280988" marR="0" indent="-280988" algn="just">
              <a:buFont typeface="Arial" charset="0"/>
              <a:buNone/>
              <a:defRPr/>
            </a:pPr>
            <a:endParaRPr lang="en-US" sz="2000" b="1" dirty="0" smtClean="0">
              <a:solidFill>
                <a:schemeClr val="tx1"/>
              </a:solidFill>
            </a:endParaRPr>
          </a:p>
        </p:txBody>
      </p:sp>
      <p:pic>
        <p:nvPicPr>
          <p:cNvPr id="34820" name="Picture 4"/>
          <p:cNvPicPr>
            <a:picLocks noChangeAspect="1" noChangeArrowheads="1"/>
          </p:cNvPicPr>
          <p:nvPr/>
        </p:nvPicPr>
        <p:blipFill>
          <a:blip r:embed="rId2" cstate="print"/>
          <a:srcRect/>
          <a:stretch>
            <a:fillRect/>
          </a:stretch>
        </p:blipFill>
        <p:spPr bwMode="auto">
          <a:xfrm>
            <a:off x="4953000" y="2438400"/>
            <a:ext cx="3886200" cy="26670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533400" y="304800"/>
            <a:ext cx="8305800" cy="523875"/>
          </a:xfrm>
          <a:prstGeom prst="rect">
            <a:avLst/>
          </a:prstGeom>
          <a:noFill/>
          <a:ln w="9525">
            <a:noFill/>
            <a:miter lim="800000"/>
            <a:headEnd/>
            <a:tailEnd/>
          </a:ln>
        </p:spPr>
        <p:txBody>
          <a:bodyPr>
            <a:spAutoFit/>
          </a:bodyPr>
          <a:lstStyle/>
          <a:p>
            <a:pPr algn="ctr"/>
            <a:r>
              <a:rPr lang="en-US" sz="2800" b="1" dirty="0" smtClean="0">
                <a:solidFill>
                  <a:schemeClr val="tx2"/>
                </a:solidFill>
                <a:cs typeface="Arial" charset="0"/>
              </a:rPr>
              <a:t>BASIC DESIGN OF BOX TYPE FURNACES</a:t>
            </a:r>
            <a:endParaRPr lang="en-US" sz="2800" dirty="0">
              <a:solidFill>
                <a:schemeClr val="tx2"/>
              </a:solidFill>
              <a:latin typeface="Constantia" pitchFamily="18" charset="0"/>
            </a:endParaRPr>
          </a:p>
        </p:txBody>
      </p:sp>
      <p:sp>
        <p:nvSpPr>
          <p:cNvPr id="35843" name="Rectangle 1"/>
          <p:cNvSpPr>
            <a:spLocks noChangeArrowheads="1"/>
          </p:cNvSpPr>
          <p:nvPr/>
        </p:nvSpPr>
        <p:spPr bwMode="auto">
          <a:xfrm>
            <a:off x="457200" y="1219200"/>
            <a:ext cx="6858000" cy="400050"/>
          </a:xfrm>
          <a:prstGeom prst="rect">
            <a:avLst/>
          </a:prstGeom>
          <a:noFill/>
          <a:ln w="9525">
            <a:noFill/>
            <a:miter lim="800000"/>
            <a:headEnd/>
            <a:tailEnd/>
          </a:ln>
        </p:spPr>
        <p:txBody>
          <a:bodyPr anchor="ctr">
            <a:spAutoFit/>
          </a:bodyPr>
          <a:lstStyle/>
          <a:p>
            <a:pPr algn="just"/>
            <a:r>
              <a:rPr lang="en-US" sz="2000" b="1">
                <a:ea typeface="Times New Roman" pitchFamily="18" charset="0"/>
                <a:cs typeface="Arial" charset="0"/>
              </a:rPr>
              <a:t>Burner for Oil/Gas Firing System: </a:t>
            </a:r>
            <a:endParaRPr lang="en-US" sz="2000">
              <a:ea typeface="Times New Roman" pitchFamily="18" charset="0"/>
              <a:cs typeface="Arial" charset="0"/>
            </a:endParaRPr>
          </a:p>
        </p:txBody>
      </p:sp>
      <p:sp>
        <p:nvSpPr>
          <p:cNvPr id="35844" name="Rectangle 2"/>
          <p:cNvSpPr>
            <a:spLocks noChangeArrowheads="1"/>
          </p:cNvSpPr>
          <p:nvPr/>
        </p:nvSpPr>
        <p:spPr bwMode="auto">
          <a:xfrm>
            <a:off x="457200" y="1799282"/>
            <a:ext cx="8305800" cy="4462760"/>
          </a:xfrm>
          <a:prstGeom prst="rect">
            <a:avLst/>
          </a:prstGeom>
          <a:noFill/>
          <a:ln w="9525">
            <a:noFill/>
            <a:miter lim="800000"/>
            <a:headEnd/>
            <a:tailEnd/>
          </a:ln>
        </p:spPr>
        <p:txBody>
          <a:bodyPr anchor="ctr">
            <a:spAutoFit/>
          </a:bodyPr>
          <a:lstStyle/>
          <a:p>
            <a:pPr algn="just"/>
            <a:r>
              <a:rPr lang="en-US" sz="2400" b="1" dirty="0">
                <a:ea typeface="Times New Roman" pitchFamily="18" charset="0"/>
                <a:cs typeface="Arial" charset="0"/>
              </a:rPr>
              <a:t>Selection of burner:</a:t>
            </a:r>
          </a:p>
          <a:p>
            <a:pPr algn="just"/>
            <a:endParaRPr lang="en-US" sz="2000" b="1" dirty="0">
              <a:ea typeface="Times New Roman" pitchFamily="18" charset="0"/>
              <a:cs typeface="Arial" charset="0"/>
            </a:endParaRPr>
          </a:p>
          <a:p>
            <a:pPr algn="just">
              <a:buFont typeface="Wingdings" pitchFamily="2" charset="2"/>
              <a:buChar char="§"/>
            </a:pPr>
            <a:r>
              <a:rPr lang="en-US" sz="2000" b="1" dirty="0">
                <a:ea typeface="Times New Roman" pitchFamily="18" charset="0"/>
                <a:cs typeface="Arial" charset="0"/>
              </a:rPr>
              <a:t>The design of burner with and without hot air should always be as simple as possible. </a:t>
            </a:r>
          </a:p>
          <a:p>
            <a:pPr algn="just">
              <a:buFont typeface="Wingdings" pitchFamily="2" charset="2"/>
              <a:buChar char="§"/>
            </a:pPr>
            <a:endParaRPr lang="en-US" sz="2000" b="1" dirty="0">
              <a:ea typeface="Times New Roman" pitchFamily="18" charset="0"/>
              <a:cs typeface="Arial" charset="0"/>
            </a:endParaRPr>
          </a:p>
          <a:p>
            <a:pPr algn="just">
              <a:buFont typeface="Wingdings" pitchFamily="2" charset="2"/>
              <a:buChar char="§"/>
            </a:pPr>
            <a:r>
              <a:rPr lang="en-US" sz="2000" b="1" dirty="0">
                <a:ea typeface="Times New Roman" pitchFamily="18" charset="0"/>
                <a:cs typeface="Arial" charset="0"/>
              </a:rPr>
              <a:t>The flame is generally one of high calorific intensity, and therefore in general, suitable safeguards against overheating of raw material should be taken during selection of combustion system (burner and blower).</a:t>
            </a:r>
          </a:p>
          <a:p>
            <a:pPr algn="just">
              <a:buFont typeface="Wingdings" pitchFamily="2" charset="2"/>
              <a:buChar char="§"/>
            </a:pPr>
            <a:endParaRPr lang="en-US" sz="2000" b="1" dirty="0">
              <a:ea typeface="Times New Roman" pitchFamily="18" charset="0"/>
              <a:cs typeface="Arial" charset="0"/>
            </a:endParaRPr>
          </a:p>
          <a:p>
            <a:pPr algn="just" eaLnBrk="0" hangingPunct="0">
              <a:buFont typeface="Wingdings" pitchFamily="2" charset="2"/>
              <a:buChar char="§"/>
            </a:pPr>
            <a:r>
              <a:rPr lang="en-US" sz="2000" b="1" dirty="0">
                <a:ea typeface="Times New Roman" pitchFamily="18" charset="0"/>
                <a:cs typeface="Arial" charset="0"/>
              </a:rPr>
              <a:t>Required velocities should be maintained during heating furnace operation where constrains are there. </a:t>
            </a:r>
          </a:p>
          <a:p>
            <a:pPr algn="just" eaLnBrk="0" hangingPunct="0">
              <a:buFont typeface="Wingdings" pitchFamily="2" charset="2"/>
              <a:buChar char="§"/>
            </a:pPr>
            <a:endParaRPr lang="en-US" sz="2000" b="1" dirty="0">
              <a:ea typeface="Times New Roman" pitchFamily="18" charset="0"/>
              <a:cs typeface="Arial" charset="0"/>
            </a:endParaRPr>
          </a:p>
          <a:p>
            <a:pPr algn="just" eaLnBrk="0" hangingPunct="0">
              <a:buFont typeface="Wingdings" pitchFamily="2" charset="2"/>
              <a:buChar char="§"/>
            </a:pPr>
            <a:r>
              <a:rPr lang="en-US" sz="2000" b="1" dirty="0">
                <a:ea typeface="Times New Roman" pitchFamily="18" charset="0"/>
                <a:cs typeface="Arial" charset="0"/>
              </a:rPr>
              <a:t>Flame intensities and flame length can be varied with FUEL/AIR ratio in the same manner as with oil and/or gas.</a:t>
            </a:r>
          </a:p>
        </p:txBody>
      </p:sp>
      <p:sp>
        <p:nvSpPr>
          <p:cNvPr id="5" name="Footer Placeholder 4"/>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BURNER</a:t>
            </a:r>
            <a:endParaRPr lang="en-IN" dirty="0">
              <a:solidFill>
                <a:schemeClr val="tx2"/>
              </a:solidFill>
            </a:endParaRPr>
          </a:p>
        </p:txBody>
      </p:sp>
      <p:sp>
        <p:nvSpPr>
          <p:cNvPr id="3" name="Content Placeholder 2"/>
          <p:cNvSpPr>
            <a:spLocks noGrp="1"/>
          </p:cNvSpPr>
          <p:nvPr>
            <p:ph idx="1"/>
          </p:nvPr>
        </p:nvSpPr>
        <p:spPr/>
        <p:txBody>
          <a:bodyPr>
            <a:normAutofit/>
          </a:bodyPr>
          <a:lstStyle/>
          <a:p>
            <a:pPr marL="609600" indent="-609600" algn="ctr">
              <a:buFontTx/>
              <a:buNone/>
            </a:pPr>
            <a:r>
              <a:rPr lang="en-US" b="1" dirty="0" smtClean="0"/>
              <a:t>SOME IMPORTANT PARAMETERS</a:t>
            </a:r>
          </a:p>
          <a:p>
            <a:pPr marL="609600" indent="-609600" algn="ctr">
              <a:buFontTx/>
              <a:buNone/>
            </a:pPr>
            <a:endParaRPr lang="en-US" b="1" dirty="0" smtClean="0"/>
          </a:p>
          <a:p>
            <a:pPr marL="609600" indent="-609600"/>
            <a:r>
              <a:rPr lang="en-US" b="1" dirty="0" smtClean="0"/>
              <a:t>Turndown Ratio</a:t>
            </a:r>
          </a:p>
          <a:p>
            <a:pPr marL="609600" indent="-609600"/>
            <a:r>
              <a:rPr lang="en-US" b="1" dirty="0" smtClean="0"/>
              <a:t>Combustion Volume and Temperature Conditions</a:t>
            </a:r>
          </a:p>
          <a:p>
            <a:pPr marL="609600" indent="-609600"/>
            <a:r>
              <a:rPr lang="en-US" b="1" dirty="0" smtClean="0"/>
              <a:t>Flame Shape</a:t>
            </a:r>
          </a:p>
          <a:p>
            <a:pPr marL="609600" indent="-609600"/>
            <a:r>
              <a:rPr lang="en-US" b="1" dirty="0" smtClean="0"/>
              <a:t>Combustion Intensity</a:t>
            </a:r>
          </a:p>
          <a:p>
            <a:pPr marL="609600" indent="-609600">
              <a:buNone/>
            </a:pPr>
            <a:endParaRPr lang="en-US" b="1" dirty="0" smtClean="0"/>
          </a:p>
          <a:p>
            <a:endParaRPr lang="en-IN" dirty="0"/>
          </a:p>
        </p:txBody>
      </p:sp>
      <p:sp>
        <p:nvSpPr>
          <p:cNvPr id="4" name="Footer Placeholder 3"/>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533400" y="457200"/>
            <a:ext cx="8305800" cy="523875"/>
          </a:xfrm>
          <a:prstGeom prst="rect">
            <a:avLst/>
          </a:prstGeom>
          <a:noFill/>
          <a:ln w="9525">
            <a:noFill/>
            <a:miter lim="800000"/>
            <a:headEnd/>
            <a:tailEnd/>
          </a:ln>
        </p:spPr>
        <p:txBody>
          <a:bodyPr>
            <a:spAutoFit/>
          </a:bodyPr>
          <a:lstStyle/>
          <a:p>
            <a:pPr algn="ctr"/>
            <a:r>
              <a:rPr lang="en-US" sz="2800" b="1" dirty="0" smtClean="0">
                <a:solidFill>
                  <a:schemeClr val="tx2"/>
                </a:solidFill>
                <a:cs typeface="Arial" charset="0"/>
              </a:rPr>
              <a:t>BASIC DESIGN OF BOX TYPE FURNACES</a:t>
            </a:r>
            <a:endParaRPr lang="en-US" sz="2800" dirty="0">
              <a:solidFill>
                <a:schemeClr val="tx2"/>
              </a:solidFill>
              <a:latin typeface="Constantia" pitchFamily="18" charset="0"/>
            </a:endParaRPr>
          </a:p>
        </p:txBody>
      </p:sp>
      <p:sp>
        <p:nvSpPr>
          <p:cNvPr id="40963" name="Rectangle 1"/>
          <p:cNvSpPr>
            <a:spLocks noChangeArrowheads="1"/>
          </p:cNvSpPr>
          <p:nvPr/>
        </p:nvSpPr>
        <p:spPr bwMode="auto">
          <a:xfrm>
            <a:off x="457200" y="1752600"/>
            <a:ext cx="8229600" cy="4094163"/>
          </a:xfrm>
          <a:prstGeom prst="rect">
            <a:avLst/>
          </a:prstGeom>
          <a:noFill/>
          <a:ln w="9525">
            <a:noFill/>
            <a:miter lim="800000"/>
            <a:headEnd/>
            <a:tailEnd/>
          </a:ln>
        </p:spPr>
        <p:txBody>
          <a:bodyPr anchor="ctr">
            <a:spAutoFit/>
          </a:bodyPr>
          <a:lstStyle/>
          <a:p>
            <a:pPr algn="just"/>
            <a:r>
              <a:rPr lang="en-US" sz="2000" b="1" dirty="0">
                <a:ea typeface="Times New Roman" pitchFamily="18" charset="0"/>
                <a:cs typeface="Arial" charset="0"/>
              </a:rPr>
              <a:t>The amount of air required for combustion of coal is generally calculated based on elemental constituents of coal (% carbon, % Hydrogen, % Sulphur and % Oxygen). </a:t>
            </a:r>
          </a:p>
          <a:p>
            <a:pPr algn="just"/>
            <a:endParaRPr lang="en-US" sz="2000" b="1" dirty="0">
              <a:ea typeface="Times New Roman" pitchFamily="18" charset="0"/>
              <a:cs typeface="Arial" charset="0"/>
            </a:endParaRPr>
          </a:p>
          <a:p>
            <a:pPr algn="just"/>
            <a:r>
              <a:rPr lang="en-US" sz="2000" b="1" dirty="0">
                <a:ea typeface="Times New Roman" pitchFamily="18" charset="0"/>
                <a:cs typeface="Arial" charset="0"/>
              </a:rPr>
              <a:t>For EXAMPLE a Fuel having composition</a:t>
            </a:r>
          </a:p>
          <a:p>
            <a:pPr algn="just"/>
            <a:r>
              <a:rPr lang="en-US" sz="2000" b="1" dirty="0">
                <a:ea typeface="Times New Roman" pitchFamily="18" charset="0"/>
                <a:cs typeface="Arial" charset="0"/>
              </a:rPr>
              <a:t> as 84 % carbon, 11 % Hydrogen, 3.5 % </a:t>
            </a:r>
          </a:p>
          <a:p>
            <a:pPr algn="just"/>
            <a:r>
              <a:rPr lang="en-US" sz="2000" b="1" dirty="0">
                <a:ea typeface="Times New Roman" pitchFamily="18" charset="0"/>
                <a:cs typeface="Arial" charset="0"/>
              </a:rPr>
              <a:t>Sulphur and 4.0 %Oxygen shall require</a:t>
            </a:r>
          </a:p>
          <a:p>
            <a:pPr algn="just"/>
            <a:r>
              <a:rPr lang="en-US" sz="2000" b="1" dirty="0">
                <a:ea typeface="Times New Roman" pitchFamily="18" charset="0"/>
                <a:cs typeface="Arial" charset="0"/>
              </a:rPr>
              <a:t> </a:t>
            </a:r>
            <a:r>
              <a:rPr lang="en-US" sz="2000" b="1" u="sng" dirty="0" smtClean="0">
                <a:ea typeface="Times New Roman" pitchFamily="18" charset="0"/>
                <a:cs typeface="Arial" charset="0"/>
              </a:rPr>
              <a:t>14 </a:t>
            </a:r>
            <a:r>
              <a:rPr lang="en-US" sz="2000" b="1" u="sng" dirty="0">
                <a:ea typeface="Times New Roman" pitchFamily="18" charset="0"/>
                <a:cs typeface="Arial" charset="0"/>
              </a:rPr>
              <a:t>m</a:t>
            </a:r>
            <a:r>
              <a:rPr lang="en-US" sz="2000" b="1" u="sng" baseline="30000" dirty="0">
                <a:ea typeface="Times New Roman" pitchFamily="18" charset="0"/>
                <a:cs typeface="Arial" charset="0"/>
              </a:rPr>
              <a:t>3</a:t>
            </a:r>
            <a:r>
              <a:rPr lang="en-US" sz="2000" b="1" u="sng" dirty="0">
                <a:ea typeface="Times New Roman" pitchFamily="18" charset="0"/>
                <a:cs typeface="Arial" charset="0"/>
              </a:rPr>
              <a:t> air per Kg of </a:t>
            </a:r>
            <a:r>
              <a:rPr lang="en-US" sz="2000" b="1" u="sng" dirty="0" smtClean="0">
                <a:ea typeface="Times New Roman" pitchFamily="18" charset="0"/>
                <a:cs typeface="Arial" charset="0"/>
              </a:rPr>
              <a:t>HYDROCARBON </a:t>
            </a:r>
            <a:r>
              <a:rPr lang="en-US" sz="2000" b="1" u="sng" dirty="0">
                <a:ea typeface="Times New Roman" pitchFamily="18" charset="0"/>
                <a:cs typeface="Arial" charset="0"/>
              </a:rPr>
              <a:t>theoretically.</a:t>
            </a:r>
          </a:p>
          <a:p>
            <a:pPr algn="just"/>
            <a:r>
              <a:rPr lang="en-US" sz="2000" b="1" dirty="0">
                <a:ea typeface="Times New Roman" pitchFamily="18" charset="0"/>
                <a:cs typeface="Arial" charset="0"/>
              </a:rPr>
              <a:t> However, for practical burning of coal</a:t>
            </a:r>
          </a:p>
          <a:p>
            <a:pPr algn="just"/>
            <a:r>
              <a:rPr lang="en-US" sz="2000" b="1" dirty="0">
                <a:ea typeface="Times New Roman" pitchFamily="18" charset="0"/>
                <a:cs typeface="Arial" charset="0"/>
              </a:rPr>
              <a:t> requires extra air. This </a:t>
            </a:r>
            <a:r>
              <a:rPr lang="en-US" sz="2000" b="1" u="sng" dirty="0">
                <a:ea typeface="Times New Roman" pitchFamily="18" charset="0"/>
                <a:cs typeface="Arial" charset="0"/>
              </a:rPr>
              <a:t>extra air depends</a:t>
            </a:r>
          </a:p>
          <a:p>
            <a:pPr algn="just"/>
            <a:r>
              <a:rPr lang="en-US" sz="2000" b="1" u="sng" dirty="0">
                <a:ea typeface="Times New Roman" pitchFamily="18" charset="0"/>
                <a:cs typeface="Arial" charset="0"/>
              </a:rPr>
              <a:t> on fuel and ranges from 10 to 25 % </a:t>
            </a:r>
          </a:p>
          <a:p>
            <a:pPr algn="just"/>
            <a:r>
              <a:rPr lang="en-US" sz="2000" b="1" dirty="0">
                <a:ea typeface="Times New Roman" pitchFamily="18" charset="0"/>
                <a:cs typeface="Arial" charset="0"/>
              </a:rPr>
              <a:t>depending on furnace configuration and </a:t>
            </a:r>
          </a:p>
          <a:p>
            <a:pPr algn="just"/>
            <a:r>
              <a:rPr lang="en-US" sz="2000" b="1" dirty="0">
                <a:ea typeface="Times New Roman" pitchFamily="18" charset="0"/>
                <a:cs typeface="Arial" charset="0"/>
              </a:rPr>
              <a:t>operating practices.</a:t>
            </a:r>
          </a:p>
        </p:txBody>
      </p:sp>
      <p:sp>
        <p:nvSpPr>
          <p:cNvPr id="40964" name="Rectangle 3"/>
          <p:cNvSpPr>
            <a:spLocks noChangeArrowheads="1"/>
          </p:cNvSpPr>
          <p:nvPr/>
        </p:nvSpPr>
        <p:spPr bwMode="auto">
          <a:xfrm>
            <a:off x="609600" y="1066800"/>
            <a:ext cx="4572000" cy="461963"/>
          </a:xfrm>
          <a:prstGeom prst="rect">
            <a:avLst/>
          </a:prstGeom>
          <a:noFill/>
          <a:ln w="9525">
            <a:noFill/>
            <a:miter lim="800000"/>
            <a:headEnd/>
            <a:tailEnd/>
          </a:ln>
        </p:spPr>
        <p:txBody>
          <a:bodyPr>
            <a:spAutoFit/>
          </a:bodyPr>
          <a:lstStyle/>
          <a:p>
            <a:r>
              <a:rPr lang="en-US" sz="2400" b="1" dirty="0">
                <a:cs typeface="Arial" charset="0"/>
              </a:rPr>
              <a:t>BLOWER</a:t>
            </a:r>
            <a:endParaRPr lang="en-US" sz="2400" dirty="0">
              <a:latin typeface="Constantia" pitchFamily="18" charset="0"/>
            </a:endParaRPr>
          </a:p>
        </p:txBody>
      </p:sp>
      <p:pic>
        <p:nvPicPr>
          <p:cNvPr id="40965" name="Picture 3" descr="http://www.wesman.com/img/1stg_blw.jpg"/>
          <p:cNvPicPr>
            <a:picLocks noChangeAspect="1" noChangeArrowheads="1"/>
          </p:cNvPicPr>
          <p:nvPr/>
        </p:nvPicPr>
        <p:blipFill>
          <a:blip r:embed="rId2" r:link="rId3" cstate="print"/>
          <a:srcRect/>
          <a:stretch>
            <a:fillRect/>
          </a:stretch>
        </p:blipFill>
        <p:spPr bwMode="auto">
          <a:xfrm>
            <a:off x="6096000" y="3048000"/>
            <a:ext cx="2362200" cy="2600325"/>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ChangeArrowheads="1"/>
          </p:cNvSpPr>
          <p:nvPr/>
        </p:nvSpPr>
        <p:spPr bwMode="auto">
          <a:xfrm>
            <a:off x="533400" y="228600"/>
            <a:ext cx="8305800" cy="523875"/>
          </a:xfrm>
          <a:prstGeom prst="rect">
            <a:avLst/>
          </a:prstGeom>
          <a:noFill/>
          <a:ln w="9525">
            <a:noFill/>
            <a:miter lim="800000"/>
            <a:headEnd/>
            <a:tailEnd/>
          </a:ln>
        </p:spPr>
        <p:txBody>
          <a:bodyPr>
            <a:spAutoFit/>
          </a:bodyPr>
          <a:lstStyle/>
          <a:p>
            <a:pPr algn="ctr"/>
            <a:r>
              <a:rPr lang="en-US" sz="2800" b="1" dirty="0" smtClean="0">
                <a:solidFill>
                  <a:schemeClr val="tx2"/>
                </a:solidFill>
                <a:cs typeface="Arial" charset="0"/>
              </a:rPr>
              <a:t>BASIC DESIGN OF BOX TYPE FURNACES</a:t>
            </a:r>
            <a:endParaRPr lang="en-US" sz="2800" dirty="0">
              <a:solidFill>
                <a:schemeClr val="tx2"/>
              </a:solidFill>
              <a:latin typeface="Constantia" pitchFamily="18" charset="0"/>
            </a:endParaRPr>
          </a:p>
        </p:txBody>
      </p:sp>
      <p:sp>
        <p:nvSpPr>
          <p:cNvPr id="41987" name="Rectangle 1"/>
          <p:cNvSpPr>
            <a:spLocks noChangeArrowheads="1"/>
          </p:cNvSpPr>
          <p:nvPr/>
        </p:nvSpPr>
        <p:spPr bwMode="auto">
          <a:xfrm>
            <a:off x="228600" y="1371600"/>
            <a:ext cx="7315200" cy="461963"/>
          </a:xfrm>
          <a:prstGeom prst="rect">
            <a:avLst/>
          </a:prstGeom>
          <a:noFill/>
          <a:ln w="9525">
            <a:noFill/>
            <a:miter lim="800000"/>
            <a:headEnd/>
            <a:tailEnd/>
          </a:ln>
        </p:spPr>
        <p:txBody>
          <a:bodyPr anchor="ctr">
            <a:spAutoFit/>
          </a:bodyPr>
          <a:lstStyle/>
          <a:p>
            <a:pPr algn="just"/>
            <a:r>
              <a:rPr lang="en-US" sz="2400" b="1" u="sng" dirty="0">
                <a:ea typeface="Times New Roman" pitchFamily="18" charset="0"/>
                <a:cs typeface="Arial" charset="0"/>
              </a:rPr>
              <a:t>Strength and Durability of the Furnace:</a:t>
            </a:r>
            <a:endParaRPr lang="en-US" sz="2400" u="sng" dirty="0">
              <a:ea typeface="Times New Roman" pitchFamily="18" charset="0"/>
              <a:cs typeface="Arial" charset="0"/>
            </a:endParaRPr>
          </a:p>
        </p:txBody>
      </p:sp>
      <p:sp>
        <p:nvSpPr>
          <p:cNvPr id="41988" name="Rectangle 2"/>
          <p:cNvSpPr>
            <a:spLocks noChangeArrowheads="1"/>
          </p:cNvSpPr>
          <p:nvPr/>
        </p:nvSpPr>
        <p:spPr bwMode="auto">
          <a:xfrm>
            <a:off x="457200" y="2516158"/>
            <a:ext cx="8001000" cy="2862322"/>
          </a:xfrm>
          <a:prstGeom prst="rect">
            <a:avLst/>
          </a:prstGeom>
          <a:noFill/>
          <a:ln w="9525">
            <a:noFill/>
            <a:miter lim="800000"/>
            <a:headEnd/>
            <a:tailEnd/>
          </a:ln>
        </p:spPr>
        <p:txBody>
          <a:bodyPr anchor="ctr">
            <a:spAutoFit/>
          </a:bodyPr>
          <a:lstStyle/>
          <a:p>
            <a:pPr algn="just"/>
            <a:r>
              <a:rPr lang="en-US" sz="2000" b="1" dirty="0">
                <a:ea typeface="Times New Roman" pitchFamily="18" charset="0"/>
                <a:cs typeface="Arial" charset="0"/>
              </a:rPr>
              <a:t>The methods and materials used in furnace construction have an important bearing on fuel efficiency.  The design of the structural frame work of the furnace is based on the well known principle of mechanical construction. </a:t>
            </a:r>
          </a:p>
          <a:p>
            <a:pPr algn="just"/>
            <a:endParaRPr lang="en-US" sz="2000" b="1" dirty="0">
              <a:ea typeface="Times New Roman" pitchFamily="18" charset="0"/>
              <a:cs typeface="Arial" charset="0"/>
            </a:endParaRPr>
          </a:p>
          <a:p>
            <a:pPr algn="just"/>
            <a:r>
              <a:rPr lang="en-US" sz="2000" b="1" dirty="0">
                <a:ea typeface="Times New Roman" pitchFamily="18" charset="0"/>
                <a:cs typeface="Arial" charset="0"/>
              </a:rPr>
              <a:t>A special point in its bearing on fuel efficiency is that robustness is essential, since repeated cooling and heating structural membranes together with the </a:t>
            </a:r>
            <a:r>
              <a:rPr lang="en-US" sz="2000" b="1" dirty="0" smtClean="0">
                <a:ea typeface="Times New Roman" pitchFamily="18" charset="0"/>
                <a:cs typeface="Arial" charset="0"/>
              </a:rPr>
              <a:t> </a:t>
            </a:r>
            <a:r>
              <a:rPr lang="en-US" sz="2000" b="1" dirty="0">
                <a:ea typeface="Times New Roman" pitchFamily="18" charset="0"/>
                <a:cs typeface="Arial" charset="0"/>
              </a:rPr>
              <a:t>expansion and </a:t>
            </a:r>
            <a:r>
              <a:rPr lang="en-US" sz="2000" b="1" dirty="0" smtClean="0">
                <a:ea typeface="Times New Roman" pitchFamily="18" charset="0"/>
                <a:cs typeface="Arial" charset="0"/>
              </a:rPr>
              <a:t>contraction . </a:t>
            </a:r>
            <a:r>
              <a:rPr lang="en-US" sz="2000" b="1" dirty="0">
                <a:ea typeface="Times New Roman" pitchFamily="18" charset="0"/>
                <a:cs typeface="Arial" charset="0"/>
              </a:rPr>
              <a:t>refractory material used </a:t>
            </a:r>
            <a:r>
              <a:rPr lang="en-US" sz="2000" b="1" dirty="0" smtClean="0">
                <a:ea typeface="Times New Roman" pitchFamily="18" charset="0"/>
                <a:cs typeface="Arial" charset="0"/>
              </a:rPr>
              <a:t>also, so rigid built up to </a:t>
            </a:r>
            <a:r>
              <a:rPr lang="en-US" sz="2000" b="1" dirty="0" err="1" smtClean="0">
                <a:ea typeface="Times New Roman" pitchFamily="18" charset="0"/>
                <a:cs typeface="Arial" charset="0"/>
              </a:rPr>
              <a:t>aviod</a:t>
            </a:r>
            <a:r>
              <a:rPr lang="en-US" sz="2000" b="1" dirty="0" smtClean="0">
                <a:ea typeface="Times New Roman" pitchFamily="18" charset="0"/>
                <a:cs typeface="Arial" charset="0"/>
              </a:rPr>
              <a:t> </a:t>
            </a:r>
            <a:r>
              <a:rPr lang="en-US" sz="2000" b="1" dirty="0">
                <a:ea typeface="Times New Roman" pitchFamily="18" charset="0"/>
                <a:cs typeface="Arial" charset="0"/>
              </a:rPr>
              <a:t>distortion of frame work. </a:t>
            </a:r>
          </a:p>
        </p:txBody>
      </p:sp>
      <p:sp>
        <p:nvSpPr>
          <p:cNvPr id="5" name="Footer Placeholder 4"/>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533400" y="457200"/>
            <a:ext cx="8305800" cy="523875"/>
          </a:xfrm>
          <a:prstGeom prst="rect">
            <a:avLst/>
          </a:prstGeom>
          <a:noFill/>
          <a:ln w="9525">
            <a:noFill/>
            <a:miter lim="800000"/>
            <a:headEnd/>
            <a:tailEnd/>
          </a:ln>
        </p:spPr>
        <p:txBody>
          <a:bodyPr>
            <a:spAutoFit/>
          </a:bodyPr>
          <a:lstStyle/>
          <a:p>
            <a:pPr algn="ctr"/>
            <a:r>
              <a:rPr lang="en-US" sz="2800" b="1" dirty="0" smtClean="0">
                <a:solidFill>
                  <a:schemeClr val="tx2"/>
                </a:solidFill>
                <a:cs typeface="Arial" charset="0"/>
              </a:rPr>
              <a:t>BASIC DESIGN OF BOX TYPE FURNACES</a:t>
            </a:r>
            <a:endParaRPr lang="en-US" sz="2800" dirty="0">
              <a:solidFill>
                <a:schemeClr val="tx2"/>
              </a:solidFill>
              <a:latin typeface="Constantia" pitchFamily="18" charset="0"/>
            </a:endParaRPr>
          </a:p>
        </p:txBody>
      </p:sp>
      <p:sp>
        <p:nvSpPr>
          <p:cNvPr id="11265" name="Rectangle 1"/>
          <p:cNvSpPr>
            <a:spLocks noChangeArrowheads="1"/>
          </p:cNvSpPr>
          <p:nvPr/>
        </p:nvSpPr>
        <p:spPr bwMode="auto">
          <a:xfrm>
            <a:off x="762000" y="1447800"/>
            <a:ext cx="7924800" cy="4278313"/>
          </a:xfrm>
          <a:prstGeom prst="rect">
            <a:avLst/>
          </a:prstGeom>
          <a:noFill/>
          <a:ln w="9525">
            <a:noFill/>
            <a:miter lim="800000"/>
            <a:headEnd/>
            <a:tailEnd/>
          </a:ln>
          <a:effectLst/>
        </p:spPr>
        <p:txBody>
          <a:bodyPr anchor="ctr">
            <a:spAutoFit/>
          </a:bodyPr>
          <a:lstStyle/>
          <a:p>
            <a:pPr algn="just">
              <a:buClr>
                <a:schemeClr val="accent5"/>
              </a:buClr>
              <a:buFont typeface="Wingdings" pitchFamily="2" charset="2"/>
              <a:buChar char=""/>
              <a:defRPr/>
            </a:pPr>
            <a:r>
              <a:rPr lang="en-US" sz="2000" b="1" dirty="0">
                <a:latin typeface="Arial" pitchFamily="34" charset="0"/>
                <a:ea typeface="Times New Roman" pitchFamily="18" charset="0"/>
                <a:cs typeface="Arial" pitchFamily="34" charset="0"/>
              </a:rPr>
              <a:t>Foundation design should take care of overheating. </a:t>
            </a:r>
          </a:p>
          <a:p>
            <a:pPr algn="just">
              <a:buClr>
                <a:schemeClr val="accent5"/>
              </a:buClr>
              <a:buFont typeface="Wingdings" pitchFamily="2" charset="2"/>
              <a:buChar char=""/>
              <a:defRPr/>
            </a:pPr>
            <a:endParaRPr lang="en-US" sz="800" b="1" dirty="0">
              <a:latin typeface="Arial" pitchFamily="34" charset="0"/>
              <a:ea typeface="Times New Roman" pitchFamily="18" charset="0"/>
              <a:cs typeface="Arial" pitchFamily="34" charset="0"/>
            </a:endParaRPr>
          </a:p>
          <a:p>
            <a:pPr algn="just">
              <a:buClr>
                <a:schemeClr val="accent5"/>
              </a:buClr>
              <a:buFont typeface="Wingdings" pitchFamily="2" charset="2"/>
              <a:buChar char=""/>
              <a:defRPr/>
            </a:pPr>
            <a:r>
              <a:rPr lang="en-US" sz="2000" b="1" dirty="0">
                <a:latin typeface="Arial" pitchFamily="34" charset="0"/>
                <a:ea typeface="Times New Roman" pitchFamily="18" charset="0"/>
                <a:cs typeface="Arial" pitchFamily="34" charset="0"/>
              </a:rPr>
              <a:t>In case non-ventilated hearth sufficient brickwork should be made with proper insulation to overcome the problem of overheating. </a:t>
            </a:r>
          </a:p>
          <a:p>
            <a:pPr algn="just">
              <a:buClr>
                <a:schemeClr val="accent5"/>
              </a:buClr>
              <a:buFont typeface="Wingdings" pitchFamily="2" charset="2"/>
              <a:buChar char=""/>
              <a:defRPr/>
            </a:pPr>
            <a:endParaRPr lang="en-US" sz="800" b="1" dirty="0">
              <a:latin typeface="Arial" pitchFamily="34" charset="0"/>
              <a:ea typeface="Times New Roman" pitchFamily="18" charset="0"/>
              <a:cs typeface="Arial" pitchFamily="34" charset="0"/>
            </a:endParaRPr>
          </a:p>
          <a:p>
            <a:pPr algn="just">
              <a:buClr>
                <a:schemeClr val="accent5"/>
              </a:buClr>
              <a:buFont typeface="Wingdings" pitchFamily="2" charset="2"/>
              <a:buChar char=""/>
              <a:defRPr/>
            </a:pPr>
            <a:r>
              <a:rPr lang="en-US" sz="2000" b="1" dirty="0">
                <a:latin typeface="Arial" pitchFamily="34" charset="0"/>
                <a:ea typeface="Times New Roman" pitchFamily="18" charset="0"/>
                <a:cs typeface="Arial" pitchFamily="34" charset="0"/>
              </a:rPr>
              <a:t>There must be correct combination of suitable Refractories and thermal insulation material to give mechanical stability. </a:t>
            </a:r>
          </a:p>
          <a:p>
            <a:pPr algn="just">
              <a:buClr>
                <a:schemeClr val="accent5"/>
              </a:buClr>
              <a:buFont typeface="Wingdings" pitchFamily="2" charset="2"/>
              <a:buChar char=""/>
              <a:defRPr/>
            </a:pPr>
            <a:endParaRPr lang="en-US" sz="800" b="1" dirty="0">
              <a:latin typeface="Arial" pitchFamily="34" charset="0"/>
              <a:ea typeface="Times New Roman" pitchFamily="18" charset="0"/>
              <a:cs typeface="Arial" pitchFamily="34" charset="0"/>
            </a:endParaRPr>
          </a:p>
          <a:p>
            <a:pPr algn="just">
              <a:buClr>
                <a:schemeClr val="accent5"/>
              </a:buClr>
              <a:buFont typeface="Wingdings" pitchFamily="2" charset="2"/>
              <a:buChar char=""/>
              <a:defRPr/>
            </a:pPr>
            <a:r>
              <a:rPr lang="en-US" sz="2000" b="1" dirty="0">
                <a:latin typeface="Arial" pitchFamily="34" charset="0"/>
                <a:ea typeface="Times New Roman" pitchFamily="18" charset="0"/>
                <a:cs typeface="Arial" pitchFamily="34" charset="0"/>
              </a:rPr>
              <a:t>In highly productive furnaces the hearth should be strong and proper ventilation or brick work should be made so that the reinforced concrete cracking should not occur.  </a:t>
            </a:r>
          </a:p>
          <a:p>
            <a:pPr algn="just">
              <a:buClr>
                <a:schemeClr val="accent5"/>
              </a:buClr>
              <a:buFont typeface="Wingdings" pitchFamily="2" charset="2"/>
              <a:buChar char=""/>
              <a:defRPr/>
            </a:pPr>
            <a:endParaRPr lang="en-US" sz="800" b="1" dirty="0">
              <a:latin typeface="Arial" pitchFamily="34" charset="0"/>
              <a:ea typeface="Times New Roman" pitchFamily="18" charset="0"/>
              <a:cs typeface="Arial" pitchFamily="34" charset="0"/>
            </a:endParaRPr>
          </a:p>
          <a:p>
            <a:pPr algn="just">
              <a:buClr>
                <a:schemeClr val="accent5"/>
              </a:buClr>
              <a:buFont typeface="Wingdings" pitchFamily="2" charset="2"/>
              <a:buChar char=""/>
              <a:defRPr/>
            </a:pPr>
            <a:r>
              <a:rPr lang="en-US" sz="2000" b="1" dirty="0">
                <a:latin typeface="Arial" pitchFamily="34" charset="0"/>
                <a:ea typeface="Times New Roman" pitchFamily="18" charset="0"/>
                <a:cs typeface="Arial" pitchFamily="34" charset="0"/>
              </a:rPr>
              <a:t>The hearth should be mechanically supported and air-cooled from below. Limiting thickness are </a:t>
            </a:r>
            <a:r>
              <a:rPr lang="en-US" sz="2000" b="1" u="sng" dirty="0">
                <a:latin typeface="Arial" pitchFamily="34" charset="0"/>
                <a:ea typeface="Times New Roman" pitchFamily="18" charset="0"/>
                <a:cs typeface="Arial" pitchFamily="34" charset="0"/>
              </a:rPr>
              <a:t>D/6</a:t>
            </a:r>
            <a:r>
              <a:rPr lang="en-US" sz="2000" b="1" dirty="0">
                <a:latin typeface="Arial" pitchFamily="34" charset="0"/>
                <a:ea typeface="Times New Roman" pitchFamily="18" charset="0"/>
                <a:cs typeface="Arial" pitchFamily="34" charset="0"/>
              </a:rPr>
              <a:t> for furnaces, D is the shortest dimension of the hearth in feet.</a:t>
            </a:r>
            <a:endParaRPr lang="en-US" sz="2000" b="1" dirty="0">
              <a:latin typeface="Arial" pitchFamily="34" charset="0"/>
            </a:endParaRPr>
          </a:p>
        </p:txBody>
      </p:sp>
      <p:sp>
        <p:nvSpPr>
          <p:cNvPr id="4" name="Footer Placeholder 3"/>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609600" y="304800"/>
            <a:ext cx="8305800" cy="523875"/>
          </a:xfrm>
          <a:prstGeom prst="rect">
            <a:avLst/>
          </a:prstGeom>
          <a:noFill/>
          <a:ln w="9525">
            <a:noFill/>
            <a:miter lim="800000"/>
            <a:headEnd/>
            <a:tailEnd/>
          </a:ln>
        </p:spPr>
        <p:txBody>
          <a:bodyPr>
            <a:spAutoFit/>
          </a:bodyPr>
          <a:lstStyle/>
          <a:p>
            <a:pPr algn="ctr"/>
            <a:r>
              <a:rPr lang="en-US" sz="2800" b="1" dirty="0" smtClean="0">
                <a:solidFill>
                  <a:schemeClr val="tx2"/>
                </a:solidFill>
                <a:cs typeface="Arial" charset="0"/>
              </a:rPr>
              <a:t>BASIC DESIGN OF BOX TYPE FURNACES</a:t>
            </a:r>
            <a:endParaRPr lang="en-US" sz="2800" dirty="0">
              <a:solidFill>
                <a:schemeClr val="tx2"/>
              </a:solidFill>
              <a:latin typeface="Constantia" pitchFamily="18" charset="0"/>
            </a:endParaRPr>
          </a:p>
        </p:txBody>
      </p:sp>
      <p:sp>
        <p:nvSpPr>
          <p:cNvPr id="44035" name="Rectangle 1"/>
          <p:cNvSpPr>
            <a:spLocks noChangeArrowheads="1"/>
          </p:cNvSpPr>
          <p:nvPr/>
        </p:nvSpPr>
        <p:spPr bwMode="auto">
          <a:xfrm>
            <a:off x="457200" y="2367032"/>
            <a:ext cx="8382000" cy="3170099"/>
          </a:xfrm>
          <a:prstGeom prst="rect">
            <a:avLst/>
          </a:prstGeom>
          <a:noFill/>
          <a:ln w="9525">
            <a:noFill/>
            <a:miter lim="800000"/>
            <a:headEnd/>
            <a:tailEnd/>
          </a:ln>
        </p:spPr>
        <p:txBody>
          <a:bodyPr anchor="ctr">
            <a:spAutoFit/>
          </a:bodyPr>
          <a:lstStyle/>
          <a:p>
            <a:pPr algn="just"/>
            <a:r>
              <a:rPr lang="en-US" sz="2000" b="1" dirty="0">
                <a:ea typeface="Times New Roman" pitchFamily="18" charset="0"/>
                <a:cs typeface="Arial" charset="0"/>
              </a:rPr>
              <a:t>Adequate insulation of hearth in modern </a:t>
            </a:r>
            <a:r>
              <a:rPr lang="en-US" sz="2000" b="1" dirty="0" smtClean="0">
                <a:ea typeface="Times New Roman" pitchFamily="18" charset="0"/>
                <a:cs typeface="Arial" charset="0"/>
              </a:rPr>
              <a:t>practices . It </a:t>
            </a:r>
            <a:r>
              <a:rPr lang="en-US" sz="2000" b="1" dirty="0">
                <a:ea typeface="Times New Roman" pitchFamily="18" charset="0"/>
                <a:cs typeface="Arial" charset="0"/>
              </a:rPr>
              <a:t>is a </a:t>
            </a:r>
            <a:r>
              <a:rPr lang="en-US" sz="2000" b="1" dirty="0" smtClean="0">
                <a:ea typeface="Times New Roman" pitchFamily="18" charset="0"/>
                <a:cs typeface="Arial" charset="0"/>
              </a:rPr>
              <a:t>must that </a:t>
            </a:r>
            <a:r>
              <a:rPr lang="en-US" sz="2000" b="1" dirty="0">
                <a:ea typeface="Times New Roman" pitchFamily="18" charset="0"/>
                <a:cs typeface="Arial" charset="0"/>
              </a:rPr>
              <a:t>material capable of withstanding the heaviest hearth loads are available.  </a:t>
            </a:r>
          </a:p>
          <a:p>
            <a:pPr algn="just"/>
            <a:endParaRPr lang="en-US" sz="2000" b="1" dirty="0">
              <a:ea typeface="Times New Roman" pitchFamily="18" charset="0"/>
              <a:cs typeface="Arial" charset="0"/>
            </a:endParaRPr>
          </a:p>
          <a:p>
            <a:pPr algn="just"/>
            <a:r>
              <a:rPr lang="en-US" sz="2000" b="1" dirty="0">
                <a:ea typeface="Times New Roman" pitchFamily="18" charset="0"/>
                <a:cs typeface="Arial" charset="0"/>
              </a:rPr>
              <a:t>Most important thing is fixation of rails or water cooled </a:t>
            </a:r>
            <a:r>
              <a:rPr lang="en-US" sz="2000" b="1" dirty="0" smtClean="0">
                <a:ea typeface="Times New Roman" pitchFamily="18" charset="0"/>
                <a:cs typeface="Arial" charset="0"/>
              </a:rPr>
              <a:t>Jackets. </a:t>
            </a:r>
            <a:r>
              <a:rPr lang="en-US" sz="2000" b="1" dirty="0">
                <a:ea typeface="Times New Roman" pitchFamily="18" charset="0"/>
                <a:cs typeface="Arial" charset="0"/>
              </a:rPr>
              <a:t>Proper care must be taken so that material should skid without damaging the hearth </a:t>
            </a:r>
            <a:r>
              <a:rPr lang="en-US" sz="2000" b="1" dirty="0" smtClean="0">
                <a:ea typeface="Times New Roman" pitchFamily="18" charset="0"/>
                <a:cs typeface="Arial" charset="0"/>
              </a:rPr>
              <a:t>.</a:t>
            </a:r>
            <a:endParaRPr lang="en-US" sz="2000" b="1" dirty="0">
              <a:ea typeface="Times New Roman" pitchFamily="18" charset="0"/>
              <a:cs typeface="Arial" charset="0"/>
            </a:endParaRPr>
          </a:p>
          <a:p>
            <a:pPr algn="just"/>
            <a:endParaRPr lang="en-US" sz="2000" b="1" dirty="0">
              <a:ea typeface="Times New Roman" pitchFamily="18" charset="0"/>
              <a:cs typeface="Arial" charset="0"/>
            </a:endParaRPr>
          </a:p>
          <a:p>
            <a:pPr algn="just" eaLnBrk="0" hangingPunct="0"/>
            <a:r>
              <a:rPr lang="en-US" sz="2000" b="1" dirty="0">
                <a:ea typeface="Times New Roman" pitchFamily="18" charset="0"/>
                <a:cs typeface="Arial" charset="0"/>
              </a:rPr>
              <a:t>Providing the abutment of the arch, or skewback, should be adequately supported by a strong frame work, the arch must rise on heating. </a:t>
            </a:r>
          </a:p>
          <a:p>
            <a:pPr algn="just" eaLnBrk="0" hangingPunct="0"/>
            <a:endParaRPr lang="en-US" sz="2000" b="1" dirty="0">
              <a:ea typeface="Times New Roman" pitchFamily="18" charset="0"/>
              <a:cs typeface="Arial" charset="0"/>
            </a:endParaRPr>
          </a:p>
          <a:p>
            <a:pPr algn="just" eaLnBrk="0" hangingPunct="0"/>
            <a:endParaRPr lang="en-US" sz="2000" b="1" dirty="0">
              <a:ea typeface="Times New Roman" pitchFamily="18" charset="0"/>
              <a:cs typeface="Arial" charset="0"/>
            </a:endParaRPr>
          </a:p>
        </p:txBody>
      </p:sp>
      <p:sp>
        <p:nvSpPr>
          <p:cNvPr id="4" name="Rectangle 3"/>
          <p:cNvSpPr/>
          <p:nvPr/>
        </p:nvSpPr>
        <p:spPr>
          <a:xfrm>
            <a:off x="457200" y="1143000"/>
            <a:ext cx="1468438" cy="461963"/>
          </a:xfrm>
          <a:prstGeom prst="rect">
            <a:avLst/>
          </a:prstGeom>
        </p:spPr>
        <p:txBody>
          <a:bodyPr wrap="none">
            <a:spAutoFit/>
          </a:bodyPr>
          <a:lstStyle/>
          <a:p>
            <a:pPr marL="274320" indent="-274320" algn="just" fontAlgn="auto">
              <a:spcBef>
                <a:spcPct val="20000"/>
              </a:spcBef>
              <a:spcAft>
                <a:spcPts val="0"/>
              </a:spcAft>
              <a:buClr>
                <a:schemeClr val="accent3"/>
              </a:buClr>
              <a:buSzPct val="95000"/>
              <a:defRPr/>
            </a:pPr>
            <a:r>
              <a:rPr lang="en-US" sz="2400" b="1" dirty="0">
                <a:latin typeface="Arial" pitchFamily="34" charset="0"/>
                <a:cs typeface="Arial" pitchFamily="34" charset="0"/>
              </a:rPr>
              <a:t>HEARTH</a:t>
            </a:r>
          </a:p>
        </p:txBody>
      </p:sp>
      <p:sp>
        <p:nvSpPr>
          <p:cNvPr id="5" name="Footer Placeholder 4"/>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ChangeArrowheads="1"/>
          </p:cNvSpPr>
          <p:nvPr/>
        </p:nvSpPr>
        <p:spPr bwMode="auto">
          <a:xfrm>
            <a:off x="533400" y="304800"/>
            <a:ext cx="8305800" cy="954088"/>
          </a:xfrm>
          <a:prstGeom prst="rect">
            <a:avLst/>
          </a:prstGeom>
          <a:noFill/>
          <a:ln w="9525">
            <a:noFill/>
            <a:miter lim="800000"/>
            <a:headEnd/>
            <a:tailEnd/>
          </a:ln>
        </p:spPr>
        <p:txBody>
          <a:bodyPr>
            <a:spAutoFit/>
          </a:bodyPr>
          <a:lstStyle/>
          <a:p>
            <a:pPr algn="ctr"/>
            <a:r>
              <a:rPr lang="en-US" sz="2800" b="1" dirty="0" smtClean="0">
                <a:solidFill>
                  <a:schemeClr val="tx2"/>
                </a:solidFill>
                <a:cs typeface="Arial" charset="0"/>
              </a:rPr>
              <a:t>BASIC DESIGN</a:t>
            </a:r>
            <a:endParaRPr lang="en-US" sz="2800" dirty="0" smtClean="0">
              <a:solidFill>
                <a:schemeClr val="tx2"/>
              </a:solidFill>
              <a:latin typeface="Constantia" pitchFamily="18" charset="0"/>
            </a:endParaRPr>
          </a:p>
          <a:p>
            <a:pPr algn="ctr"/>
            <a:r>
              <a:rPr lang="en-US" sz="2800" b="1" dirty="0" smtClean="0">
                <a:solidFill>
                  <a:schemeClr val="tx2"/>
                </a:solidFill>
                <a:cs typeface="Arial" charset="0"/>
              </a:rPr>
              <a:t>OF </a:t>
            </a:r>
            <a:r>
              <a:rPr lang="en-US" sz="2800" b="1" dirty="0">
                <a:solidFill>
                  <a:schemeClr val="tx2"/>
                </a:solidFill>
                <a:cs typeface="Arial" charset="0"/>
              </a:rPr>
              <a:t>PULVERIZED FURNACES IN </a:t>
            </a:r>
            <a:r>
              <a:rPr lang="en-US" sz="2800" b="1" dirty="0" smtClean="0">
                <a:solidFill>
                  <a:schemeClr val="tx2"/>
                </a:solidFill>
                <a:cs typeface="Arial" charset="0"/>
              </a:rPr>
              <a:t>Small Re Rolling Mills</a:t>
            </a:r>
            <a:endParaRPr lang="en-US" sz="2800" dirty="0">
              <a:solidFill>
                <a:schemeClr val="tx2"/>
              </a:solidFill>
              <a:latin typeface="Constantia" pitchFamily="18" charset="0"/>
            </a:endParaRPr>
          </a:p>
        </p:txBody>
      </p:sp>
      <p:sp>
        <p:nvSpPr>
          <p:cNvPr id="45059" name="Rectangle 2"/>
          <p:cNvSpPr>
            <a:spLocks noChangeArrowheads="1"/>
          </p:cNvSpPr>
          <p:nvPr/>
        </p:nvSpPr>
        <p:spPr bwMode="auto">
          <a:xfrm>
            <a:off x="381000" y="1752600"/>
            <a:ext cx="8077200" cy="4586288"/>
          </a:xfrm>
          <a:prstGeom prst="rect">
            <a:avLst/>
          </a:prstGeom>
          <a:noFill/>
          <a:ln w="9525">
            <a:noFill/>
            <a:miter lim="800000"/>
            <a:headEnd/>
            <a:tailEnd/>
          </a:ln>
        </p:spPr>
        <p:txBody>
          <a:bodyPr>
            <a:spAutoFit/>
          </a:bodyPr>
          <a:lstStyle/>
          <a:p>
            <a:pPr algn="just"/>
            <a:r>
              <a:rPr lang="en-US" sz="2000" b="1" dirty="0">
                <a:ea typeface="Times New Roman" pitchFamily="18" charset="0"/>
                <a:cs typeface="Arial" charset="0"/>
              </a:rPr>
              <a:t>During selection of refractory one should know the expansion characteristics of the refractory to be used and also the operating temperature of the furnace roof. </a:t>
            </a:r>
          </a:p>
          <a:p>
            <a:pPr algn="just"/>
            <a:endParaRPr lang="en-US" sz="800" b="1" dirty="0">
              <a:ea typeface="Times New Roman" pitchFamily="18" charset="0"/>
              <a:cs typeface="Arial" charset="0"/>
            </a:endParaRPr>
          </a:p>
          <a:p>
            <a:pPr algn="just"/>
            <a:r>
              <a:rPr lang="en-US" sz="2000" b="1" dirty="0">
                <a:ea typeface="Times New Roman" pitchFamily="18" charset="0"/>
                <a:cs typeface="Arial" charset="0"/>
              </a:rPr>
              <a:t>A furnace width 15 feet or more should not be spanned by single arch. However it should be suspended in nature. </a:t>
            </a:r>
          </a:p>
          <a:p>
            <a:pPr algn="just"/>
            <a:endParaRPr lang="en-US" sz="800" b="1" dirty="0">
              <a:ea typeface="Times New Roman" pitchFamily="18" charset="0"/>
              <a:cs typeface="Arial" charset="0"/>
            </a:endParaRPr>
          </a:p>
          <a:p>
            <a:pPr algn="just"/>
            <a:r>
              <a:rPr lang="en-US" sz="2000" b="1" dirty="0">
                <a:ea typeface="Times New Roman" pitchFamily="18" charset="0"/>
                <a:cs typeface="Arial" charset="0"/>
              </a:rPr>
              <a:t>Roof 9” thick are generally insulated with advantage, except in special cases over combustion chambers where the temperature plays important role.</a:t>
            </a:r>
          </a:p>
          <a:p>
            <a:pPr algn="just"/>
            <a:endParaRPr lang="en-US" sz="800" b="1" dirty="0">
              <a:ea typeface="Times New Roman" pitchFamily="18" charset="0"/>
              <a:cs typeface="Arial" charset="0"/>
            </a:endParaRPr>
          </a:p>
          <a:p>
            <a:pPr algn="just"/>
            <a:r>
              <a:rPr lang="en-US" sz="2000" b="1" dirty="0">
                <a:ea typeface="Times New Roman" pitchFamily="18" charset="0"/>
                <a:cs typeface="Arial" charset="0"/>
              </a:rPr>
              <a:t>In roof construction attention should be devoted to choice of brick shape to give uniform stress and reasonable gas tightness. </a:t>
            </a:r>
          </a:p>
          <a:p>
            <a:pPr algn="just"/>
            <a:endParaRPr lang="en-US" sz="800" b="1" dirty="0">
              <a:ea typeface="Times New Roman" pitchFamily="18" charset="0"/>
              <a:cs typeface="Arial" charset="0"/>
            </a:endParaRPr>
          </a:p>
          <a:p>
            <a:pPr algn="just"/>
            <a:r>
              <a:rPr lang="en-US" sz="2000" b="1" dirty="0">
                <a:ea typeface="Times New Roman" pitchFamily="18" charset="0"/>
                <a:cs typeface="Arial" charset="0"/>
              </a:rPr>
              <a:t>The hearth should be mechanically supported and air-cooled from below. Limiting thickness are </a:t>
            </a:r>
            <a:r>
              <a:rPr lang="en-US" sz="2000" b="1" u="sng" dirty="0">
                <a:ea typeface="Times New Roman" pitchFamily="18" charset="0"/>
                <a:cs typeface="Arial" charset="0"/>
              </a:rPr>
              <a:t>D/6</a:t>
            </a:r>
            <a:r>
              <a:rPr lang="en-US" sz="2000" b="1" dirty="0">
                <a:ea typeface="Times New Roman" pitchFamily="18" charset="0"/>
                <a:cs typeface="Arial" charset="0"/>
              </a:rPr>
              <a:t> for furnaces, D is the shortest dimension of the hearth in feet.</a:t>
            </a:r>
            <a:endParaRPr lang="en-US" sz="2000" dirty="0">
              <a:latin typeface="Constantia" pitchFamily="18" charset="0"/>
              <a:ea typeface="Times New Roman" pitchFamily="18" charset="0"/>
              <a:cs typeface="Arial" charset="0"/>
            </a:endParaRPr>
          </a:p>
        </p:txBody>
      </p:sp>
      <p:sp>
        <p:nvSpPr>
          <p:cNvPr id="4" name="Rectangle 3"/>
          <p:cNvSpPr/>
          <p:nvPr/>
        </p:nvSpPr>
        <p:spPr>
          <a:xfrm>
            <a:off x="533400" y="1219200"/>
            <a:ext cx="1468438" cy="461963"/>
          </a:xfrm>
          <a:prstGeom prst="rect">
            <a:avLst/>
          </a:prstGeom>
        </p:spPr>
        <p:txBody>
          <a:bodyPr wrap="none">
            <a:spAutoFit/>
          </a:bodyPr>
          <a:lstStyle/>
          <a:p>
            <a:pPr marL="274320" indent="-274320" algn="just" fontAlgn="auto">
              <a:spcBef>
                <a:spcPct val="20000"/>
              </a:spcBef>
              <a:spcAft>
                <a:spcPts val="0"/>
              </a:spcAft>
              <a:buClr>
                <a:schemeClr val="accent3"/>
              </a:buClr>
              <a:buSzPct val="95000"/>
              <a:defRPr/>
            </a:pPr>
            <a:r>
              <a:rPr lang="en-US" sz="2400" b="1" dirty="0">
                <a:latin typeface="Arial" pitchFamily="34" charset="0"/>
                <a:cs typeface="Arial" pitchFamily="34" charset="0"/>
              </a:rPr>
              <a:t>HEARTH</a:t>
            </a:r>
          </a:p>
        </p:txBody>
      </p:sp>
      <p:sp>
        <p:nvSpPr>
          <p:cNvPr id="5" name="Footer Placeholder 4"/>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9552" y="188640"/>
            <a:ext cx="7772400" cy="147002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New Desired Furnace</a:t>
            </a:r>
            <a:endParaRPr kumimoji="0" lang="en-IN" sz="44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3" name="Content Placeholder 4"/>
          <p:cNvGraphicFramePr>
            <a:graphicFrameLocks/>
          </p:cNvGraphicFramePr>
          <p:nvPr>
            <p:extLst>
              <p:ext uri="{D42A27DB-BD31-4B8C-83A1-F6EECF244321}">
                <p14:modId xmlns:p14="http://schemas.microsoft.com/office/powerpoint/2010/main" xmlns="" val="2924682256"/>
              </p:ext>
            </p:extLst>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548680"/>
            <a:ext cx="7772400" cy="1470025"/>
          </a:xfrm>
        </p:spPr>
        <p:txBody>
          <a:bodyPr>
            <a:normAutofit/>
          </a:bodyPr>
          <a:lstStyle/>
          <a:p>
            <a:r>
              <a:rPr lang="en-US" dirty="0" smtClean="0"/>
              <a:t>WHAT WE DID / RECOMEND</a:t>
            </a:r>
            <a:endParaRPr lang="en-IN" dirty="0"/>
          </a:p>
        </p:txBody>
      </p:sp>
      <p:sp>
        <p:nvSpPr>
          <p:cNvPr id="3" name="Subtitle 2"/>
          <p:cNvSpPr>
            <a:spLocks noGrp="1"/>
          </p:cNvSpPr>
          <p:nvPr>
            <p:ph type="subTitle" idx="1"/>
          </p:nvPr>
        </p:nvSpPr>
        <p:spPr>
          <a:xfrm>
            <a:off x="755576" y="1556792"/>
            <a:ext cx="7920880" cy="4824536"/>
          </a:xfrm>
        </p:spPr>
        <p:txBody>
          <a:bodyPr/>
          <a:lstStyle/>
          <a:p>
            <a:pPr algn="l">
              <a:buFont typeface="Arial" pitchFamily="34" charset="0"/>
              <a:buChar char="•"/>
            </a:pPr>
            <a:r>
              <a:rPr lang="en-US" dirty="0" smtClean="0">
                <a:solidFill>
                  <a:schemeClr val="tx1"/>
                </a:solidFill>
              </a:rPr>
              <a:t>Dimensions of the furnace are optimum. It   mean furnace will be most efficient with one section .</a:t>
            </a:r>
          </a:p>
          <a:p>
            <a:pPr algn="l">
              <a:buFont typeface="Arial" pitchFamily="34" charset="0"/>
              <a:buChar char="•"/>
            </a:pPr>
            <a:r>
              <a:rPr lang="en-US" dirty="0" smtClean="0">
                <a:solidFill>
                  <a:schemeClr val="tx1"/>
                </a:solidFill>
              </a:rPr>
              <a:t>Insulation should be best possible so that at skin temp do not exceed 60°C .</a:t>
            </a:r>
          </a:p>
          <a:p>
            <a:pPr algn="l">
              <a:buFont typeface="Arial" pitchFamily="34" charset="0"/>
              <a:buChar char="•"/>
            </a:pPr>
            <a:r>
              <a:rPr lang="en-US" dirty="0" smtClean="0">
                <a:solidFill>
                  <a:schemeClr val="tx1"/>
                </a:solidFill>
              </a:rPr>
              <a:t>Temperature should be controlled with in narrow range .</a:t>
            </a:r>
          </a:p>
          <a:p>
            <a:pPr algn="l">
              <a:buFont typeface="Arial" pitchFamily="34" charset="0"/>
              <a:buChar char="•"/>
            </a:pPr>
            <a:endParaRPr lang="en-US" dirty="0" smtClean="0">
              <a:solidFill>
                <a:schemeClr val="tx1"/>
              </a:solidFill>
            </a:endParaRPr>
          </a:p>
          <a:p>
            <a:pPr algn="l">
              <a:buFont typeface="Arial" pitchFamily="34" charset="0"/>
              <a:buChar char="•"/>
            </a:pPr>
            <a:endParaRPr lang="en-IN" dirty="0">
              <a:solidFill>
                <a:schemeClr val="tx1"/>
              </a:solidFill>
            </a:endParaRPr>
          </a:p>
        </p:txBody>
      </p:sp>
      <p:sp>
        <p:nvSpPr>
          <p:cNvPr id="4" name="Footer Placeholder 3"/>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Presentation has three Parts</a:t>
            </a:r>
            <a:endParaRPr lang="en-IN" dirty="0"/>
          </a:p>
        </p:txBody>
      </p:sp>
      <p:sp>
        <p:nvSpPr>
          <p:cNvPr id="4" name="Content Placeholder 3"/>
          <p:cNvSpPr>
            <a:spLocks noGrp="1"/>
          </p:cNvSpPr>
          <p:nvPr>
            <p:ph idx="1"/>
          </p:nvPr>
        </p:nvSpPr>
        <p:spPr/>
        <p:txBody>
          <a:bodyPr/>
          <a:lstStyle/>
          <a:p>
            <a:r>
              <a:rPr lang="en-US" dirty="0" smtClean="0"/>
              <a:t> What is prevailing trend.</a:t>
            </a:r>
          </a:p>
          <a:p>
            <a:r>
              <a:rPr lang="en-US" dirty="0" smtClean="0"/>
              <a:t> what we do/did.</a:t>
            </a:r>
          </a:p>
          <a:p>
            <a:r>
              <a:rPr lang="en-US" dirty="0" smtClean="0"/>
              <a:t> what we achieved/case studies.</a:t>
            </a:r>
            <a:endParaRPr lang="en-IN" dirty="0"/>
          </a:p>
        </p:txBody>
      </p:sp>
      <p:sp>
        <p:nvSpPr>
          <p:cNvPr id="3" name="Footer Placeholder 2"/>
          <p:cNvSpPr>
            <a:spLocks noGrp="1"/>
          </p:cNvSpPr>
          <p:nvPr>
            <p:ph type="ftr" sz="quarter" idx="11"/>
          </p:nvPr>
        </p:nvSpPr>
        <p:spPr/>
        <p:txBody>
          <a:bodyPr/>
          <a:lstStyle/>
          <a:p>
            <a:r>
              <a:rPr lang="en-IN" smtClean="0"/>
              <a:t>Delta Energy Nature, Mohali</a:t>
            </a:r>
            <a:endParaRPr lang="en-IN"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a:bodyPr>
          <a:lstStyle/>
          <a:p>
            <a:pPr>
              <a:buFont typeface="Arial" pitchFamily="34" charset="0"/>
              <a:buChar char="•"/>
            </a:pPr>
            <a:r>
              <a:rPr lang="en-US" dirty="0" smtClean="0"/>
              <a:t>Because we are to run different size and sections in same furnace . We cannot  change dimensions of furnace every time . But we can select air and fuel quantity according to our requirement . Because of this mechanized arrangement we fall near to optimum consumption .</a:t>
            </a:r>
          </a:p>
          <a:p>
            <a:pPr>
              <a:buFont typeface="Arial" pitchFamily="34" charset="0"/>
              <a:buChar char="•"/>
            </a:pPr>
            <a:r>
              <a:rPr lang="en-US" dirty="0" smtClean="0"/>
              <a:t>FIFO must be implemented in hot process so that each and every piece should be heated with equal time temperature .</a:t>
            </a:r>
            <a:endParaRPr lang="en-IN" dirty="0"/>
          </a:p>
        </p:txBody>
      </p:sp>
      <p:sp>
        <p:nvSpPr>
          <p:cNvPr id="4" name="Footer Placeholder 3"/>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1"/>
                </a:solidFill>
              </a:rPr>
              <a:t>How we do/did	</a:t>
            </a:r>
            <a:endParaRPr lang="en-IN" dirty="0">
              <a:solidFill>
                <a:schemeClr val="accent1"/>
              </a:solidFill>
            </a:endParaRPr>
          </a:p>
        </p:txBody>
      </p:sp>
      <p:sp>
        <p:nvSpPr>
          <p:cNvPr id="4" name="Content Placeholder 3"/>
          <p:cNvSpPr>
            <a:spLocks noGrp="1"/>
          </p:cNvSpPr>
          <p:nvPr>
            <p:ph idx="1"/>
          </p:nvPr>
        </p:nvSpPr>
        <p:spPr>
          <a:xfrm>
            <a:off x="827584" y="1412776"/>
            <a:ext cx="7772400" cy="4572000"/>
          </a:xfrm>
        </p:spPr>
        <p:txBody>
          <a:bodyPr>
            <a:normAutofit fontScale="77500" lnSpcReduction="20000"/>
          </a:bodyPr>
          <a:lstStyle/>
          <a:p>
            <a:pPr>
              <a:buNone/>
            </a:pPr>
            <a:r>
              <a:rPr lang="en-US" dirty="0" smtClean="0"/>
              <a:t>We learnt a lot from other respectable presenters and we try to implement all that in practical way our work involve.</a:t>
            </a:r>
          </a:p>
          <a:p>
            <a:pPr>
              <a:buFont typeface="Wingdings" pitchFamily="2" charset="2"/>
              <a:buChar char="Ø"/>
            </a:pPr>
            <a:r>
              <a:rPr lang="en-US" dirty="0" smtClean="0"/>
              <a:t> Excellent insulation provide 8-10% fuel saving.</a:t>
            </a:r>
          </a:p>
          <a:p>
            <a:pPr>
              <a:buFont typeface="Wingdings" pitchFamily="2" charset="2"/>
              <a:buChar char="Ø"/>
            </a:pPr>
            <a:r>
              <a:rPr lang="en-US" dirty="0" smtClean="0"/>
              <a:t> Optimum dimension  provide us 9-12% fuel.</a:t>
            </a:r>
          </a:p>
          <a:p>
            <a:pPr>
              <a:buFont typeface="Wingdings" pitchFamily="2" charset="2"/>
              <a:buChar char="Ø"/>
            </a:pPr>
            <a:r>
              <a:rPr lang="en-US" dirty="0" smtClean="0"/>
              <a:t> Temperature control with in ±2°C provide 7-10% fuel saving.</a:t>
            </a:r>
          </a:p>
          <a:p>
            <a:pPr>
              <a:buFont typeface="Wingdings" pitchFamily="2" charset="2"/>
              <a:buChar char="Ø"/>
            </a:pPr>
            <a:r>
              <a:rPr lang="en-US" dirty="0" smtClean="0"/>
              <a:t> Inertia control of furnace give 20-25% fuel saving.</a:t>
            </a:r>
          </a:p>
          <a:p>
            <a:pPr>
              <a:buFont typeface="Wingdings" pitchFamily="2" charset="2"/>
              <a:buChar char="Ø"/>
            </a:pPr>
            <a:r>
              <a:rPr lang="en-US" dirty="0" smtClean="0"/>
              <a:t> Dual pusher system to ensure FIFO and required process control.</a:t>
            </a:r>
          </a:p>
          <a:p>
            <a:pPr>
              <a:buNone/>
            </a:pPr>
            <a:r>
              <a:rPr lang="en-US" dirty="0" smtClean="0"/>
              <a:t>To adhere above points we become capable to reduce fuel consumption by 50%.</a:t>
            </a:r>
          </a:p>
          <a:p>
            <a:pPr>
              <a:buNone/>
            </a:pPr>
            <a:endParaRPr lang="en-IN" dirty="0"/>
          </a:p>
        </p:txBody>
      </p:sp>
      <p:sp>
        <p:nvSpPr>
          <p:cNvPr id="3" name="Footer Placeholder 2"/>
          <p:cNvSpPr>
            <a:spLocks noGrp="1"/>
          </p:cNvSpPr>
          <p:nvPr>
            <p:ph type="ftr" sz="quarter" idx="11"/>
          </p:nvPr>
        </p:nvSpPr>
        <p:spPr/>
        <p:txBody>
          <a:bodyPr/>
          <a:lstStyle/>
          <a:p>
            <a:r>
              <a:rPr lang="en-IN" smtClean="0"/>
              <a:t>Delta Energy Nature, Mohali</a:t>
            </a:r>
            <a:endParaRPr lang="en-IN"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IN" smtClean="0"/>
              <a:t>Delta Energy Nature, Mohali</a:t>
            </a:r>
            <a:endParaRPr lang="en-IN"/>
          </a:p>
        </p:txBody>
      </p:sp>
      <p:pic>
        <p:nvPicPr>
          <p:cNvPr id="4" name="My Movie2.wmv">
            <a:hlinkClick r:id="" action="ppaction://media"/>
          </p:cNvPr>
          <p:cNvPicPr>
            <a:picLocks noRot="1" noChangeAspect="1"/>
          </p:cNvPicPr>
          <p:nvPr>
            <a:videoFile r:link="rId1"/>
          </p:nvPr>
        </p:nvPicPr>
        <p:blipFill>
          <a:blip r:embed="rId3" cstate="print"/>
          <a:stretch>
            <a:fillRect/>
          </a:stretch>
        </p:blipFill>
        <p:spPr>
          <a:xfrm>
            <a:off x="0" y="0"/>
            <a:ext cx="9144000" cy="69103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30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IN" smtClean="0"/>
              <a:t>Delta Energy Nature, Mohali</a:t>
            </a:r>
            <a:endParaRPr lang="en-IN"/>
          </a:p>
        </p:txBody>
      </p:sp>
      <p:pic>
        <p:nvPicPr>
          <p:cNvPr id="4" name="My Movie 4 mack 2.wmv">
            <a:hlinkClick r:id="" action="ppaction://media"/>
          </p:cNvPr>
          <p:cNvPicPr>
            <a:picLocks noRot="1" noChangeAspect="1"/>
          </p:cNvPicPr>
          <p:nvPr>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00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IN" smtClean="0"/>
              <a:t>Delta Energy Nature, Mohali</a:t>
            </a:r>
            <a:endParaRPr lang="en-IN"/>
          </a:p>
        </p:txBody>
      </p:sp>
      <p:pic>
        <p:nvPicPr>
          <p:cNvPr id="4" name="My Movie pusher.wmv">
            <a:hlinkClick r:id="" action="ppaction://media"/>
          </p:cNvPr>
          <p:cNvPicPr>
            <a:picLocks noRot="1" noChangeAspect="1"/>
          </p:cNvPicPr>
          <p:nvPr>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702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IN" smtClean="0"/>
              <a:t>Delta Energy Nature, Mohali</a:t>
            </a:r>
            <a:endParaRPr lang="en-IN"/>
          </a:p>
        </p:txBody>
      </p:sp>
      <p:pic>
        <p:nvPicPr>
          <p:cNvPr id="4" name="My Movie3.wmv">
            <a:hlinkClick r:id="" action="ppaction://media"/>
          </p:cNvPr>
          <p:cNvPicPr>
            <a:picLocks noRot="1" noChangeAspect="1"/>
          </p:cNvPicPr>
          <p:nvPr>
            <a:videoFile r:link="rId1"/>
          </p:nvPr>
        </p:nvPicPr>
        <p:blipFill>
          <a:blip r:embed="rId3" cstate="print"/>
          <a:stretch>
            <a:fillRect/>
          </a:stretch>
        </p:blipFill>
        <p:spPr>
          <a:xfrm>
            <a:off x="0" y="-1"/>
            <a:ext cx="9144000" cy="68580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60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1"/>
                </a:solidFill>
                <a:latin typeface="Calibri" pitchFamily="34" charset="0"/>
                <a:cs typeface="Calibri" pitchFamily="34" charset="0"/>
              </a:rPr>
              <a:t>Case Study-I</a:t>
            </a:r>
            <a:endParaRPr lang="en-IN" sz="3600" dirty="0">
              <a:solidFill>
                <a:schemeClr val="accent1"/>
              </a:solidFill>
              <a:latin typeface="Calibri" pitchFamily="34" charset="0"/>
              <a:cs typeface="Calibri" pitchFamily="34" charset="0"/>
            </a:endParaRPr>
          </a:p>
        </p:txBody>
      </p:sp>
      <p:sp>
        <p:nvSpPr>
          <p:cNvPr id="3" name="Content Placeholder 2"/>
          <p:cNvSpPr>
            <a:spLocks noGrp="1"/>
          </p:cNvSpPr>
          <p:nvPr>
            <p:ph idx="1"/>
          </p:nvPr>
        </p:nvSpPr>
        <p:spPr/>
        <p:txBody>
          <a:bodyPr>
            <a:normAutofit fontScale="85000" lnSpcReduction="10000"/>
          </a:bodyPr>
          <a:lstStyle/>
          <a:p>
            <a:endParaRPr lang="en-US" dirty="0" smtClean="0">
              <a:latin typeface="Calibri" pitchFamily="34" charset="0"/>
            </a:endParaRPr>
          </a:p>
          <a:p>
            <a:pPr algn="just"/>
            <a:r>
              <a:rPr lang="en-US" dirty="0" smtClean="0">
                <a:latin typeface="Calibri" pitchFamily="34" charset="0"/>
              </a:rPr>
              <a:t>In 2003 project was done for Shri Bajrang Alloys, Raipur. Temp control system was provided at their furnace. It was month of April very hot days at Raipur. </a:t>
            </a:r>
          </a:p>
          <a:p>
            <a:pPr>
              <a:buNone/>
            </a:pPr>
            <a:endParaRPr lang="en-US" dirty="0" smtClean="0">
              <a:latin typeface="Calibri" pitchFamily="34" charset="0"/>
            </a:endParaRPr>
          </a:p>
          <a:p>
            <a:pPr algn="just"/>
            <a:r>
              <a:rPr lang="en-US" dirty="0" smtClean="0">
                <a:latin typeface="Calibri" pitchFamily="34" charset="0"/>
              </a:rPr>
              <a:t>On 1</a:t>
            </a:r>
            <a:r>
              <a:rPr lang="en-US" baseline="30000" dirty="0" smtClean="0">
                <a:latin typeface="Calibri" pitchFamily="34" charset="0"/>
              </a:rPr>
              <a:t>st</a:t>
            </a:r>
            <a:r>
              <a:rPr lang="en-US" dirty="0" smtClean="0">
                <a:latin typeface="Calibri" pitchFamily="34" charset="0"/>
              </a:rPr>
              <a:t> day observation material was sticking in the furnace . On that day it was Sunday, weight of the billet </a:t>
            </a:r>
            <a:r>
              <a:rPr lang="en-US" dirty="0">
                <a:latin typeface="Calibri" pitchFamily="34" charset="0"/>
              </a:rPr>
              <a:t>p</a:t>
            </a:r>
            <a:r>
              <a:rPr lang="en-US" dirty="0" smtClean="0">
                <a:latin typeface="Calibri" pitchFamily="34" charset="0"/>
              </a:rPr>
              <a:t>iece running was 700kg. Three pieces were stick together, workers were fire fighting with a hot mass of 2100kg. It was inhuman conditions prevailing 1280°C inside furnace and 44°C ambient temp.</a:t>
            </a:r>
            <a:endParaRPr lang="en-IN" dirty="0">
              <a:latin typeface="Calibri" pitchFamily="34" charset="0"/>
            </a:endParaRPr>
          </a:p>
        </p:txBody>
      </p:sp>
      <p:sp>
        <p:nvSpPr>
          <p:cNvPr id="4" name="Footer Placeholder 3"/>
          <p:cNvSpPr>
            <a:spLocks noGrp="1"/>
          </p:cNvSpPr>
          <p:nvPr>
            <p:ph type="ftr" sz="quarter" idx="11"/>
          </p:nvPr>
        </p:nvSpPr>
        <p:spPr/>
        <p:txBody>
          <a:bodyPr/>
          <a:lstStyle/>
          <a:p>
            <a:r>
              <a:rPr lang="en-IN" dirty="0" smtClean="0"/>
              <a:t>Delta Energy Nature, Mohali</a:t>
            </a:r>
            <a:endParaRPr lang="en-IN"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dirty="0" smtClean="0">
                <a:solidFill>
                  <a:schemeClr val="accent1"/>
                </a:solidFill>
                <a:latin typeface="Calibri" pitchFamily="34" charset="0"/>
                <a:cs typeface="Calibri" pitchFamily="34" charset="0"/>
              </a:rPr>
              <a:t>Case Study- I</a:t>
            </a:r>
            <a:endParaRPr lang="en-IN" sz="3600" dirty="0">
              <a:solidFill>
                <a:schemeClr val="accent1"/>
              </a:solidFill>
              <a:latin typeface="Calibri" pitchFamily="34" charset="0"/>
              <a:cs typeface="Calibri" pitchFamily="34" charset="0"/>
            </a:endParaRPr>
          </a:p>
        </p:txBody>
      </p:sp>
      <p:sp>
        <p:nvSpPr>
          <p:cNvPr id="3" name="Content Placeholder 2"/>
          <p:cNvSpPr>
            <a:spLocks noGrp="1"/>
          </p:cNvSpPr>
          <p:nvPr>
            <p:ph idx="1"/>
          </p:nvPr>
        </p:nvSpPr>
        <p:spPr/>
        <p:txBody>
          <a:bodyPr/>
          <a:lstStyle/>
          <a:p>
            <a:r>
              <a:rPr lang="en-US" dirty="0" smtClean="0">
                <a:latin typeface="Calibri" pitchFamily="34" charset="0"/>
              </a:rPr>
              <a:t>During this fire fighting time, production was stopped.</a:t>
            </a:r>
          </a:p>
          <a:p>
            <a:r>
              <a:rPr lang="en-US" dirty="0" smtClean="0">
                <a:latin typeface="Calibri" pitchFamily="34" charset="0"/>
              </a:rPr>
              <a:t>Oil inside the furnace was consumed.</a:t>
            </a:r>
          </a:p>
          <a:p>
            <a:r>
              <a:rPr lang="en-US" dirty="0" smtClean="0">
                <a:latin typeface="Calibri" pitchFamily="34" charset="0"/>
              </a:rPr>
              <a:t>Fireman reduced the oil flow. </a:t>
            </a:r>
          </a:p>
          <a:p>
            <a:r>
              <a:rPr lang="en-US" dirty="0" smtClean="0">
                <a:latin typeface="Calibri" pitchFamily="34" charset="0"/>
              </a:rPr>
              <a:t>Excess oxygen further oxidized material lying inside the furnace. </a:t>
            </a:r>
            <a:endParaRPr lang="en-IN" dirty="0">
              <a:latin typeface="Calibri" pitchFamily="34" charset="0"/>
            </a:endParaRPr>
          </a:p>
        </p:txBody>
      </p:sp>
      <p:sp>
        <p:nvSpPr>
          <p:cNvPr id="4" name="Footer Placeholder 3"/>
          <p:cNvSpPr>
            <a:spLocks noGrp="1"/>
          </p:cNvSpPr>
          <p:nvPr>
            <p:ph type="ftr" sz="quarter" idx="11"/>
          </p:nvPr>
        </p:nvSpPr>
        <p:spPr/>
        <p:txBody>
          <a:bodyPr/>
          <a:lstStyle/>
          <a:p>
            <a:r>
              <a:rPr lang="en-IN" dirty="0" smtClean="0"/>
              <a:t>Delta Energy Nature, Mohali</a:t>
            </a:r>
            <a:endParaRPr lang="en-IN"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1"/>
                </a:solidFill>
                <a:latin typeface="Calibri" pitchFamily="34" charset="0"/>
                <a:cs typeface="Calibri" pitchFamily="34" charset="0"/>
              </a:rPr>
              <a:t>Project Implemented &amp; Benefits</a:t>
            </a:r>
            <a:endParaRPr lang="en-IN" sz="3600" dirty="0">
              <a:solidFill>
                <a:schemeClr val="accent1"/>
              </a:solidFill>
              <a:latin typeface="Calibri" pitchFamily="34" charset="0"/>
              <a:cs typeface="Calibri" pitchFamily="34" charset="0"/>
            </a:endParaRPr>
          </a:p>
        </p:txBody>
      </p:sp>
      <p:sp>
        <p:nvSpPr>
          <p:cNvPr id="3" name="Content Placeholder 2"/>
          <p:cNvSpPr>
            <a:spLocks noGrp="1"/>
          </p:cNvSpPr>
          <p:nvPr>
            <p:ph idx="1"/>
          </p:nvPr>
        </p:nvSpPr>
        <p:spPr>
          <a:xfrm>
            <a:off x="357158" y="1714488"/>
            <a:ext cx="8503920" cy="4384560"/>
          </a:xfrm>
        </p:spPr>
        <p:txBody>
          <a:bodyPr>
            <a:normAutofit fontScale="92500" lnSpcReduction="10000"/>
          </a:bodyPr>
          <a:lstStyle/>
          <a:p>
            <a:pPr marL="571500" indent="-571500">
              <a:buSzPct val="100000"/>
              <a:buFont typeface="Wingdings" pitchFamily="2" charset="2"/>
              <a:buChar char="ü"/>
            </a:pPr>
            <a:r>
              <a:rPr lang="en-US" dirty="0" smtClean="0">
                <a:latin typeface="Calibri" pitchFamily="34" charset="0"/>
              </a:rPr>
              <a:t>Furnace oil consumption was 49 lt. per ton.</a:t>
            </a:r>
          </a:p>
          <a:p>
            <a:pPr marL="571500" indent="-571500">
              <a:buFont typeface="Wingdings" pitchFamily="2" charset="2"/>
              <a:buChar char="ü"/>
            </a:pPr>
            <a:r>
              <a:rPr lang="en-US" dirty="0" smtClean="0">
                <a:latin typeface="Calibri" pitchFamily="34" charset="0"/>
              </a:rPr>
              <a:t>Due to frequent stoppage of production,  average production was 162T per day.</a:t>
            </a:r>
          </a:p>
          <a:p>
            <a:pPr marL="571500" indent="-571500">
              <a:buFont typeface="Wingdings" pitchFamily="2" charset="2"/>
              <a:buChar char="ü"/>
            </a:pPr>
            <a:r>
              <a:rPr lang="en-US" dirty="0" smtClean="0">
                <a:latin typeface="Calibri" pitchFamily="34" charset="0"/>
              </a:rPr>
              <a:t>Temperature control system was commissioned  on Day-2, Monday.</a:t>
            </a:r>
          </a:p>
          <a:p>
            <a:pPr marL="571500" indent="-571500">
              <a:buFont typeface="Wingdings" pitchFamily="2" charset="2"/>
              <a:buChar char="ü"/>
            </a:pPr>
            <a:r>
              <a:rPr lang="en-US" dirty="0" smtClean="0">
                <a:latin typeface="Calibri" pitchFamily="34" charset="0"/>
              </a:rPr>
              <a:t>On Day-3, Tuesday Furnace was running at optimum temp 1250°C  ±2C°.</a:t>
            </a:r>
          </a:p>
          <a:p>
            <a:pPr marL="571500" indent="-571500">
              <a:buFont typeface="Wingdings" pitchFamily="2" charset="2"/>
              <a:buChar char="ü"/>
            </a:pPr>
            <a:r>
              <a:rPr lang="en-US" dirty="0" smtClean="0">
                <a:latin typeface="Calibri" pitchFamily="34" charset="0"/>
              </a:rPr>
              <a:t>Sticking of billet was eliminated.</a:t>
            </a:r>
          </a:p>
          <a:p>
            <a:pPr marL="571500" indent="-571500">
              <a:buFont typeface="Wingdings" pitchFamily="2" charset="2"/>
              <a:buChar char="ü"/>
            </a:pPr>
            <a:r>
              <a:rPr lang="en-US" dirty="0" smtClean="0">
                <a:latin typeface="Calibri" pitchFamily="34" charset="0"/>
              </a:rPr>
              <a:t>Life of workers became comfortable.</a:t>
            </a:r>
          </a:p>
          <a:p>
            <a:pPr>
              <a:buNone/>
            </a:pPr>
            <a:endParaRPr lang="en-IN" dirty="0">
              <a:latin typeface="Calibri" pitchFamily="34" charset="0"/>
            </a:endParaRPr>
          </a:p>
        </p:txBody>
      </p:sp>
      <p:sp>
        <p:nvSpPr>
          <p:cNvPr id="4" name="Footer Placeholder 3"/>
          <p:cNvSpPr>
            <a:spLocks noGrp="1"/>
          </p:cNvSpPr>
          <p:nvPr>
            <p:ph type="ftr" sz="quarter" idx="11"/>
          </p:nvPr>
        </p:nvSpPr>
        <p:spPr/>
        <p:txBody>
          <a:bodyPr/>
          <a:lstStyle/>
          <a:p>
            <a:r>
              <a:rPr lang="en-IN" dirty="0" smtClean="0"/>
              <a:t>Delta Energy Nature, Mohali</a:t>
            </a:r>
            <a:endParaRPr lang="en-IN"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1"/>
                </a:solidFill>
                <a:latin typeface="Calibri" pitchFamily="34" charset="0"/>
                <a:cs typeface="Calibri" pitchFamily="34" charset="0"/>
              </a:rPr>
              <a:t>Project Implemented &amp; Benefits</a:t>
            </a:r>
            <a:endParaRPr lang="en-IN" sz="3600" dirty="0">
              <a:solidFill>
                <a:schemeClr val="accent1"/>
              </a:solidFill>
              <a:latin typeface="Calibri" pitchFamily="34" charset="0"/>
              <a:cs typeface="Calibri" pitchFamily="34" charset="0"/>
            </a:endParaRPr>
          </a:p>
        </p:txBody>
      </p:sp>
      <p:sp>
        <p:nvSpPr>
          <p:cNvPr id="3" name="Content Placeholder 2"/>
          <p:cNvSpPr>
            <a:spLocks noGrp="1"/>
          </p:cNvSpPr>
          <p:nvPr>
            <p:ph idx="1"/>
          </p:nvPr>
        </p:nvSpPr>
        <p:spPr>
          <a:xfrm>
            <a:off x="323528" y="1700808"/>
            <a:ext cx="8503920" cy="4384560"/>
          </a:xfrm>
        </p:spPr>
        <p:txBody>
          <a:bodyPr>
            <a:normAutofit/>
          </a:bodyPr>
          <a:lstStyle/>
          <a:p>
            <a:pPr marL="571500" indent="-571500">
              <a:buSzPct val="100000"/>
              <a:buFont typeface="Wingdings" pitchFamily="2" charset="2"/>
              <a:buChar char="ü"/>
            </a:pPr>
            <a:r>
              <a:rPr lang="en-US" dirty="0">
                <a:latin typeface="Calibri" pitchFamily="34" charset="0"/>
              </a:rPr>
              <a:t>At end of </a:t>
            </a:r>
            <a:r>
              <a:rPr lang="en-US" dirty="0" smtClean="0">
                <a:latin typeface="Calibri" pitchFamily="34" charset="0"/>
              </a:rPr>
              <a:t>Day-3 Tuesday, </a:t>
            </a:r>
            <a:r>
              <a:rPr lang="en-US" dirty="0">
                <a:latin typeface="Calibri" pitchFamily="34" charset="0"/>
              </a:rPr>
              <a:t>188 Ton of production </a:t>
            </a:r>
            <a:r>
              <a:rPr lang="en-US" dirty="0" smtClean="0">
                <a:latin typeface="Calibri" pitchFamily="34" charset="0"/>
              </a:rPr>
              <a:t>was achieved.</a:t>
            </a:r>
            <a:endParaRPr lang="en-US" dirty="0">
              <a:latin typeface="Calibri" pitchFamily="34" charset="0"/>
            </a:endParaRPr>
          </a:p>
          <a:p>
            <a:pPr marL="571500" indent="-571500">
              <a:buSzPct val="100000"/>
              <a:buFont typeface="Wingdings" pitchFamily="2" charset="2"/>
              <a:buChar char="ü"/>
            </a:pPr>
            <a:r>
              <a:rPr lang="en-US" dirty="0" smtClean="0">
                <a:latin typeface="Calibri" pitchFamily="34" charset="0"/>
              </a:rPr>
              <a:t>Average fuel consumption recorded </a:t>
            </a:r>
            <a:r>
              <a:rPr lang="en-US" dirty="0">
                <a:latin typeface="Calibri" pitchFamily="34" charset="0"/>
              </a:rPr>
              <a:t>was 36.3 </a:t>
            </a:r>
            <a:r>
              <a:rPr lang="en-US" dirty="0" smtClean="0">
                <a:latin typeface="Calibri" pitchFamily="34" charset="0"/>
              </a:rPr>
              <a:t>lts/ton.</a:t>
            </a:r>
          </a:p>
          <a:p>
            <a:pPr marL="571500" indent="-571500">
              <a:buSzPct val="100000"/>
              <a:buFont typeface="Wingdings" pitchFamily="2" charset="2"/>
              <a:buChar char="ü"/>
            </a:pPr>
            <a:r>
              <a:rPr lang="en-US" dirty="0" smtClean="0">
                <a:latin typeface="Calibri" pitchFamily="34" charset="0"/>
              </a:rPr>
              <a:t>Steel </a:t>
            </a:r>
            <a:r>
              <a:rPr lang="en-US" dirty="0">
                <a:latin typeface="Calibri" pitchFamily="34" charset="0"/>
              </a:rPr>
              <a:t>burning </a:t>
            </a:r>
            <a:r>
              <a:rPr lang="en-US" dirty="0" smtClean="0">
                <a:latin typeface="Calibri" pitchFamily="34" charset="0"/>
              </a:rPr>
              <a:t>was reduced </a:t>
            </a:r>
            <a:r>
              <a:rPr lang="en-US" dirty="0">
                <a:latin typeface="Calibri" pitchFamily="34" charset="0"/>
              </a:rPr>
              <a:t>by </a:t>
            </a:r>
            <a:r>
              <a:rPr lang="en-US" dirty="0" smtClean="0">
                <a:latin typeface="Calibri" pitchFamily="34" charset="0"/>
              </a:rPr>
              <a:t>50%.</a:t>
            </a:r>
          </a:p>
          <a:p>
            <a:pPr marL="571500" indent="-571500">
              <a:buSzPct val="100000"/>
              <a:buFont typeface="Wingdings" pitchFamily="2" charset="2"/>
              <a:buChar char="ü"/>
            </a:pPr>
            <a:r>
              <a:rPr lang="en-US" dirty="0" smtClean="0">
                <a:latin typeface="Calibri" pitchFamily="34" charset="0"/>
              </a:rPr>
              <a:t>Pay </a:t>
            </a:r>
            <a:r>
              <a:rPr lang="en-US" dirty="0">
                <a:latin typeface="Calibri" pitchFamily="34" charset="0"/>
              </a:rPr>
              <a:t>back period of this project was 6 </a:t>
            </a:r>
            <a:r>
              <a:rPr lang="en-US" dirty="0" smtClean="0">
                <a:latin typeface="Calibri" pitchFamily="34" charset="0"/>
              </a:rPr>
              <a:t>days.</a:t>
            </a:r>
          </a:p>
        </p:txBody>
      </p:sp>
      <p:sp>
        <p:nvSpPr>
          <p:cNvPr id="4" name="Footer Placeholder 3"/>
          <p:cNvSpPr>
            <a:spLocks noGrp="1"/>
          </p:cNvSpPr>
          <p:nvPr>
            <p:ph type="ftr" sz="quarter" idx="11"/>
          </p:nvPr>
        </p:nvSpPr>
        <p:spPr/>
        <p:txBody>
          <a:bodyPr/>
          <a:lstStyle/>
          <a:p>
            <a:r>
              <a:rPr lang="en-IN" dirty="0" smtClean="0"/>
              <a:t>Delta Energy Nature, Mohali</a:t>
            </a:r>
            <a:endParaRPr lang="en-IN" dirty="0"/>
          </a:p>
        </p:txBody>
      </p:sp>
    </p:spTree>
    <p:extLst>
      <p:ext uri="{BB962C8B-B14F-4D97-AF65-F5344CB8AC3E}">
        <p14:creationId xmlns:p14="http://schemas.microsoft.com/office/powerpoint/2010/main" xmlns="" val="3936896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04664"/>
            <a:ext cx="8534400" cy="576064"/>
          </a:xfrm>
        </p:spPr>
        <p:txBody>
          <a:bodyPr>
            <a:noAutofit/>
          </a:bodyPr>
          <a:lstStyle/>
          <a:p>
            <a:r>
              <a:rPr lang="en-US" sz="3000" dirty="0" smtClean="0">
                <a:solidFill>
                  <a:schemeClr val="accent1"/>
                </a:solidFill>
                <a:latin typeface="Calibri" pitchFamily="34" charset="0"/>
              </a:rPr>
              <a:t>Scenario of Energy Consumption in Forging Industry </a:t>
            </a:r>
            <a:endParaRPr lang="en-US" sz="3000" dirty="0">
              <a:solidFill>
                <a:schemeClr val="accent1"/>
              </a:solidFill>
            </a:endParaRPr>
          </a:p>
        </p:txBody>
      </p:sp>
      <p:sp>
        <p:nvSpPr>
          <p:cNvPr id="4" name="Content Placeholder 3"/>
          <p:cNvSpPr>
            <a:spLocks noGrp="1"/>
          </p:cNvSpPr>
          <p:nvPr>
            <p:ph idx="1"/>
          </p:nvPr>
        </p:nvSpPr>
        <p:spPr>
          <a:xfrm>
            <a:off x="301752" y="1737320"/>
            <a:ext cx="8503920" cy="4572000"/>
          </a:xfrm>
        </p:spPr>
        <p:txBody>
          <a:bodyPr>
            <a:normAutofit lnSpcReduction="10000"/>
          </a:bodyPr>
          <a:lstStyle/>
          <a:p>
            <a:pPr algn="just">
              <a:buFont typeface="Wingdings" pitchFamily="2" charset="2"/>
              <a:buChar char="Ø"/>
            </a:pPr>
            <a:r>
              <a:rPr lang="en-US" sz="2600" dirty="0" smtClean="0">
                <a:latin typeface="Calibri" pitchFamily="34" charset="0"/>
              </a:rPr>
              <a:t>In this region, forging industry is mostly using gas &amp; furnace oil as fuel in furnaces .</a:t>
            </a:r>
          </a:p>
          <a:p>
            <a:pPr algn="just">
              <a:buFont typeface="Wingdings" pitchFamily="2" charset="2"/>
              <a:buChar char="Ø"/>
            </a:pPr>
            <a:r>
              <a:rPr lang="en-US" sz="2600" dirty="0" smtClean="0">
                <a:latin typeface="Calibri" pitchFamily="34" charset="0"/>
              </a:rPr>
              <a:t>Hand tool industry is generally working with L.P.G. In few units </a:t>
            </a:r>
            <a:r>
              <a:rPr lang="en-US" sz="2600" dirty="0">
                <a:latin typeface="Calibri" pitchFamily="34" charset="0"/>
              </a:rPr>
              <a:t>L</a:t>
            </a:r>
            <a:r>
              <a:rPr lang="en-US" sz="2600" dirty="0" smtClean="0">
                <a:latin typeface="Calibri" pitchFamily="34" charset="0"/>
              </a:rPr>
              <a:t>.P.G. </a:t>
            </a:r>
            <a:r>
              <a:rPr lang="en-US" sz="2600" dirty="0">
                <a:latin typeface="Calibri" pitchFamily="34" charset="0"/>
              </a:rPr>
              <a:t>c</a:t>
            </a:r>
            <a:r>
              <a:rPr lang="en-US" sz="2600" dirty="0" smtClean="0">
                <a:latin typeface="Calibri" pitchFamily="34" charset="0"/>
              </a:rPr>
              <a:t>onsumption is approximately 76 kg/ton. But many units are still running at 105 kg/ton. </a:t>
            </a:r>
          </a:p>
          <a:p>
            <a:pPr algn="just">
              <a:buFont typeface="Wingdings" pitchFamily="2" charset="2"/>
              <a:buChar char="Ø"/>
            </a:pPr>
            <a:r>
              <a:rPr lang="en-US" sz="2600" dirty="0" smtClean="0">
                <a:latin typeface="Calibri" pitchFamily="34" charset="0"/>
              </a:rPr>
              <a:t>Achievement of 45 kg gas/ton of production is possible . We have achieved 26 kg per ton for few days  R&amp;D is on progress for this project to achieve below 30kg all the days.</a:t>
            </a:r>
          </a:p>
          <a:p>
            <a:pPr algn="just">
              <a:buFont typeface="Wingdings" pitchFamily="2" charset="2"/>
              <a:buChar char="Ø"/>
            </a:pPr>
            <a:r>
              <a:rPr lang="en-US" sz="2600" dirty="0" smtClean="0">
                <a:latin typeface="Calibri" pitchFamily="34" charset="0"/>
              </a:rPr>
              <a:t>Oil furnaces are running at 90 to 140 kg/ton of furnace oil. With proper design of hardware 55 kg/ton of furnace oil is achievable . One such furnace is being made .</a:t>
            </a:r>
            <a:endParaRPr lang="en-IN" sz="2600" dirty="0" smtClean="0">
              <a:latin typeface="Calibri" pitchFamily="34" charset="0"/>
            </a:endParaRPr>
          </a:p>
          <a:p>
            <a:endParaRPr lang="en-US" dirty="0"/>
          </a:p>
        </p:txBody>
      </p:sp>
      <p:sp>
        <p:nvSpPr>
          <p:cNvPr id="3" name="Footer Placeholder 2"/>
          <p:cNvSpPr>
            <a:spLocks noGrp="1"/>
          </p:cNvSpPr>
          <p:nvPr>
            <p:ph type="ftr" sz="quarter" idx="11"/>
          </p:nvPr>
        </p:nvSpPr>
        <p:spPr/>
        <p:txBody>
          <a:bodyPr/>
          <a:lstStyle/>
          <a:p>
            <a:r>
              <a:rPr lang="en-IN" dirty="0" smtClean="0"/>
              <a:t>Delta Energy Nature, Mohali</a:t>
            </a:r>
            <a:endParaRPr lang="en-IN" dirty="0"/>
          </a:p>
        </p:txBody>
      </p:sp>
    </p:spTree>
    <p:extLst>
      <p:ext uri="{BB962C8B-B14F-4D97-AF65-F5344CB8AC3E}">
        <p14:creationId xmlns:p14="http://schemas.microsoft.com/office/powerpoint/2010/main" xmlns="" val="27055032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II</a:t>
            </a:r>
            <a:endParaRPr lang="en-IN" dirty="0"/>
          </a:p>
        </p:txBody>
      </p:sp>
      <p:sp>
        <p:nvSpPr>
          <p:cNvPr id="3" name="Content Placeholder 2"/>
          <p:cNvSpPr>
            <a:spLocks noGrp="1"/>
          </p:cNvSpPr>
          <p:nvPr>
            <p:ph idx="1"/>
          </p:nvPr>
        </p:nvSpPr>
        <p:spPr/>
        <p:txBody>
          <a:bodyPr/>
          <a:lstStyle/>
          <a:p>
            <a:r>
              <a:rPr lang="en-US" dirty="0" smtClean="0"/>
              <a:t>In the year 2012 march, one workshop was conducted in Jalandhar by BEE. They called me to speak about energy conservation in hand tool industry. I told them about my views.</a:t>
            </a:r>
          </a:p>
          <a:p>
            <a:r>
              <a:rPr lang="en-US" dirty="0" smtClean="0"/>
              <a:t>Hand tool industry requested me to visit their units but I remained busy in other projects and ignored Jalandhar hand tool industry.</a:t>
            </a:r>
          </a:p>
          <a:p>
            <a:pPr>
              <a:buNone/>
            </a:pPr>
            <a:r>
              <a:rPr lang="en-US" dirty="0" smtClean="0"/>
              <a:t> </a:t>
            </a:r>
            <a:endParaRPr lang="en-IN" dirty="0"/>
          </a:p>
        </p:txBody>
      </p:sp>
      <p:sp>
        <p:nvSpPr>
          <p:cNvPr id="4" name="Footer Placeholder 3"/>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II</a:t>
            </a:r>
            <a:endParaRPr lang="en-IN" dirty="0"/>
          </a:p>
        </p:txBody>
      </p:sp>
      <p:sp>
        <p:nvSpPr>
          <p:cNvPr id="3" name="Content Placeholder 2"/>
          <p:cNvSpPr>
            <a:spLocks noGrp="1"/>
          </p:cNvSpPr>
          <p:nvPr>
            <p:ph idx="1"/>
          </p:nvPr>
        </p:nvSpPr>
        <p:spPr/>
        <p:txBody>
          <a:bodyPr>
            <a:normAutofit fontScale="92500"/>
          </a:bodyPr>
          <a:lstStyle/>
          <a:p>
            <a:r>
              <a:rPr lang="en-US" dirty="0" smtClean="0"/>
              <a:t> on the request of Mr. </a:t>
            </a:r>
            <a:r>
              <a:rPr lang="en-US" dirty="0" err="1" smtClean="0"/>
              <a:t>Mankarn</a:t>
            </a:r>
            <a:r>
              <a:rPr lang="en-US" dirty="0" smtClean="0"/>
              <a:t> </a:t>
            </a:r>
            <a:r>
              <a:rPr lang="en-US" dirty="0" err="1" smtClean="0"/>
              <a:t>Bhandari</a:t>
            </a:r>
            <a:r>
              <a:rPr lang="en-US" dirty="0" smtClean="0"/>
              <a:t> (MD) </a:t>
            </a:r>
            <a:r>
              <a:rPr lang="en-US" dirty="0" err="1" smtClean="0"/>
              <a:t>Ambika</a:t>
            </a:r>
            <a:r>
              <a:rPr lang="en-US" dirty="0" smtClean="0"/>
              <a:t> Overseas Jalandhar  I visited that unit .</a:t>
            </a:r>
          </a:p>
          <a:p>
            <a:r>
              <a:rPr lang="en-US" dirty="0" smtClean="0"/>
              <a:t>Before doing job for H.R. International Jalandhar I performed at Ambiaka Overseas other hand tool industry, there we achieved 22% L.P.G. Reduction with up gradation of their present control system.</a:t>
            </a:r>
          </a:p>
          <a:p>
            <a:r>
              <a:rPr lang="en-US" dirty="0" smtClean="0"/>
              <a:t>After that I contacted H.R. international in march 2013. I did one furnace for them, furnace no-</a:t>
            </a:r>
            <a:r>
              <a:rPr lang="en-IN" dirty="0" smtClean="0"/>
              <a:t>2, it movie is on display.</a:t>
            </a:r>
            <a:endParaRPr lang="en-US" dirty="0" smtClean="0"/>
          </a:p>
        </p:txBody>
      </p:sp>
      <p:sp>
        <p:nvSpPr>
          <p:cNvPr id="4" name="Footer Placeholder 3"/>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5" name="Footer Placeholder 4"/>
          <p:cNvSpPr>
            <a:spLocks noGrp="1"/>
          </p:cNvSpPr>
          <p:nvPr>
            <p:ph type="ftr" sz="quarter" idx="11"/>
          </p:nvPr>
        </p:nvSpPr>
        <p:spPr/>
        <p:txBody>
          <a:bodyPr/>
          <a:lstStyle/>
          <a:p>
            <a:r>
              <a:rPr lang="en-IN" smtClean="0"/>
              <a:t>Delta Energy Nature, Mohali</a:t>
            </a:r>
            <a:endParaRPr lang="en-IN"/>
          </a:p>
        </p:txBody>
      </p:sp>
      <p:pic>
        <p:nvPicPr>
          <p:cNvPr id="7" name="P6220031.AVI">
            <a:hlinkClick r:id="" action="ppaction://media"/>
          </p:cNvPr>
          <p:cNvPicPr>
            <a:picLocks noGrp="1" noRot="1" noChangeAspect="1"/>
          </p:cNvPicPr>
          <p:nvPr>
            <p:ph idx="1"/>
            <a:videoFile r:link="rId1"/>
          </p:nvPr>
        </p:nvPicPr>
        <p:blipFill>
          <a:blip r:embed="rId3" cstate="print"/>
          <a:stretch>
            <a:fillRect/>
          </a:stretch>
        </p:blipFill>
        <p:spPr>
          <a:xfrm>
            <a:off x="1600200" y="1530350"/>
            <a:ext cx="6096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9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II</a:t>
            </a:r>
            <a:endParaRPr lang="en-IN" dirty="0"/>
          </a:p>
        </p:txBody>
      </p:sp>
      <p:sp>
        <p:nvSpPr>
          <p:cNvPr id="3" name="Content Placeholder 2"/>
          <p:cNvSpPr>
            <a:spLocks noGrp="1"/>
          </p:cNvSpPr>
          <p:nvPr>
            <p:ph idx="1"/>
          </p:nvPr>
        </p:nvSpPr>
        <p:spPr/>
        <p:txBody>
          <a:bodyPr/>
          <a:lstStyle/>
          <a:p>
            <a:r>
              <a:rPr lang="en-US" dirty="0" smtClean="0"/>
              <a:t>Temperature is controlled within ±2°C very well. We controlled its inertia manually with combine efforts. As per data from Management of H.R. </a:t>
            </a:r>
            <a:r>
              <a:rPr lang="en-US" smtClean="0"/>
              <a:t>International &amp; DEN </a:t>
            </a:r>
            <a:r>
              <a:rPr lang="en-US" dirty="0" smtClean="0"/>
              <a:t>we reached at 36Kg/Ton gas per ton for whole month. For few days we also achieved gas consumption of 26Kg/Ton. Data sheets are available for display.</a:t>
            </a:r>
            <a:endParaRPr lang="en-IN" dirty="0"/>
          </a:p>
        </p:txBody>
      </p:sp>
      <p:sp>
        <p:nvSpPr>
          <p:cNvPr id="4" name="Footer Placeholder 3"/>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Photo059.jpg"/>
          <p:cNvPicPr>
            <a:picLocks noGrp="1" noChangeAspect="1"/>
          </p:cNvPicPr>
          <p:nvPr>
            <p:ph idx="1"/>
          </p:nvPr>
        </p:nvPicPr>
        <p:blipFill>
          <a:blip r:embed="rId2" cstate="print"/>
          <a:stretch>
            <a:fillRect/>
          </a:stretch>
        </p:blipFill>
        <p:spPr>
          <a:xfrm>
            <a:off x="0" y="0"/>
            <a:ext cx="9144000" cy="6858000"/>
          </a:xfrm>
        </p:spPr>
      </p:pic>
      <p:sp>
        <p:nvSpPr>
          <p:cNvPr id="5" name="Footer Placeholder 4"/>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Photo052.jpg"/>
          <p:cNvPicPr>
            <a:picLocks noGrp="1" noChangeAspect="1"/>
          </p:cNvPicPr>
          <p:nvPr>
            <p:ph idx="1"/>
          </p:nvPr>
        </p:nvPicPr>
        <p:blipFill>
          <a:blip r:embed="rId2" cstate="print"/>
          <a:stretch>
            <a:fillRect/>
          </a:stretch>
        </p:blipFill>
        <p:spPr>
          <a:xfrm>
            <a:off x="-3276871" y="-243407"/>
            <a:ext cx="13753527" cy="7156688"/>
          </a:xfrm>
        </p:spPr>
      </p:pic>
      <p:sp>
        <p:nvSpPr>
          <p:cNvPr id="6" name="Footer Placeholder 5"/>
          <p:cNvSpPr>
            <a:spLocks noGrp="1"/>
          </p:cNvSpPr>
          <p:nvPr>
            <p:ph type="ftr" sz="quarter" idx="11"/>
          </p:nvPr>
        </p:nvSpPr>
        <p:spPr/>
        <p:txBody>
          <a:bodyPr/>
          <a:lstStyle/>
          <a:p>
            <a:r>
              <a:rPr lang="en-IN" dirty="0" smtClean="0"/>
              <a:t>Delta Energy Nature, Mohali</a:t>
            </a:r>
            <a:endParaRPr lang="en-IN"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 name="Content Placeholder 5" descr="Photo053.jpg"/>
          <p:cNvPicPr>
            <a:picLocks noGrp="1" noChangeAspect="1"/>
          </p:cNvPicPr>
          <p:nvPr>
            <p:ph idx="1"/>
          </p:nvPr>
        </p:nvPicPr>
        <p:blipFill>
          <a:blip r:embed="rId2" cstate="print"/>
          <a:stretch>
            <a:fillRect/>
          </a:stretch>
        </p:blipFill>
        <p:spPr>
          <a:xfrm>
            <a:off x="0" y="0"/>
            <a:ext cx="9144000" cy="6858000"/>
          </a:xfrm>
        </p:spPr>
      </p:pic>
      <p:sp>
        <p:nvSpPr>
          <p:cNvPr id="7" name="Footer Placeholder 6"/>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Photo054.jpg"/>
          <p:cNvPicPr>
            <a:picLocks noGrp="1" noChangeAspect="1"/>
          </p:cNvPicPr>
          <p:nvPr>
            <p:ph idx="1"/>
          </p:nvPr>
        </p:nvPicPr>
        <p:blipFill>
          <a:blip r:embed="rId2" cstate="print"/>
          <a:stretch>
            <a:fillRect/>
          </a:stretch>
        </p:blipFill>
        <p:spPr>
          <a:xfrm>
            <a:off x="2216" y="0"/>
            <a:ext cx="9141784" cy="6858000"/>
          </a:xfrm>
        </p:spPr>
      </p:pic>
      <p:sp>
        <p:nvSpPr>
          <p:cNvPr id="5" name="Footer Placeholder 4"/>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Photo055.jpg"/>
          <p:cNvPicPr>
            <a:picLocks noGrp="1" noChangeAspect="1"/>
          </p:cNvPicPr>
          <p:nvPr>
            <p:ph idx="1"/>
          </p:nvPr>
        </p:nvPicPr>
        <p:blipFill>
          <a:blip r:embed="rId2" cstate="print"/>
          <a:stretch>
            <a:fillRect/>
          </a:stretch>
        </p:blipFill>
        <p:spPr>
          <a:xfrm>
            <a:off x="2216" y="0"/>
            <a:ext cx="9141784" cy="6858000"/>
          </a:xfrm>
        </p:spPr>
      </p:pic>
      <p:sp>
        <p:nvSpPr>
          <p:cNvPr id="5" name="Footer Placeholder 4"/>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Photo056.jpg"/>
          <p:cNvPicPr>
            <a:picLocks noGrp="1" noChangeAspect="1"/>
          </p:cNvPicPr>
          <p:nvPr>
            <p:ph idx="1"/>
          </p:nvPr>
        </p:nvPicPr>
        <p:blipFill>
          <a:blip r:embed="rId2" cstate="print"/>
          <a:stretch>
            <a:fillRect/>
          </a:stretch>
        </p:blipFill>
        <p:spPr>
          <a:xfrm>
            <a:off x="0" y="0"/>
            <a:ext cx="9144000" cy="6858000"/>
          </a:xfrm>
        </p:spPr>
      </p:pic>
      <p:sp>
        <p:nvSpPr>
          <p:cNvPr id="5" name="Footer Placeholder 4"/>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457200" y="1340768"/>
            <a:ext cx="8229600" cy="5184576"/>
          </a:xfrm>
          <a:prstGeom prst="rect">
            <a:avLst/>
          </a:prstGeom>
        </p:spPr>
        <p:txBody>
          <a:bodyPr>
            <a:normAutofit fontScale="70000" lnSpcReduction="20000"/>
          </a:bodyPr>
          <a:lstStyle/>
          <a:p>
            <a:pPr marL="624078"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IN"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MORE  AREA / VOLUME IS BEING HEATED AT 1300°C .</a:t>
            </a:r>
          </a:p>
          <a:p>
            <a:pPr marL="624078"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IN"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ALL THE HOT AREA IS NOT BEING USE TO FILL MATERIAL .</a:t>
            </a:r>
          </a:p>
          <a:p>
            <a:pPr marL="624078"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IN"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No TEMP CONTROL SYSTEM IS EXISITING ON FURNACE . SO EXCESS TEMP IS DAMAGING FURNACE RAPIDLY . ALSO EXCESS FUEL IS BEING USED .</a:t>
            </a:r>
          </a:p>
          <a:p>
            <a:pPr marL="624078"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IN"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MATRIAL IS BEING THROWN THROUGH EXIT WINDOW . SO SIZE OF WINDOW IS MORE CAUSING HEAT LOSS . WHEN 2 KG AND + MASS IS THROWN FROM WINDOW IT IS CAUSING PHSICAL DAMAGE TO REFRACTORY .</a:t>
            </a:r>
          </a:p>
          <a:p>
            <a:pPr marL="624078"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IN"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FIFO IS NOT BEING IMPLEMETED IN PROCESS . BECAUSE OF PRESENT PRACTICE MATERIAL WHICH IS THROWN 1</a:t>
            </a:r>
            <a:r>
              <a:rPr kumimoji="0" lang="en-IN" sz="3200" b="0" i="0" u="none" strike="noStrike" kern="1200" cap="none" spc="0" normalizeH="0" baseline="30000" noProof="0" dirty="0" smtClean="0">
                <a:ln>
                  <a:noFill/>
                </a:ln>
                <a:solidFill>
                  <a:schemeClr val="tx1"/>
                </a:solidFill>
                <a:effectLst/>
                <a:uLnTx/>
                <a:uFillTx/>
                <a:latin typeface="Times New Roman" pitchFamily="18" charset="0"/>
                <a:ea typeface="+mn-ea"/>
                <a:cs typeface="Times New Roman" pitchFamily="18" charset="0"/>
              </a:rPr>
              <a:t>ST</a:t>
            </a:r>
            <a:r>
              <a:rPr kumimoji="0" lang="en-IN"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IS COMMING OUT AT LAST . ONE PIECE IS BEING HEATED FOR 15 MIN AND OTHER IS BEING HEATED FOR 25OR30 MIN . QUALITY PROBLEM WILL HAPPEN . </a:t>
            </a:r>
          </a:p>
          <a:p>
            <a:pPr marL="624078"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endParaRPr kumimoji="0" lang="en-IN" sz="32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3" name="Footer Placeholder 2"/>
          <p:cNvSpPr>
            <a:spLocks noGrp="1"/>
          </p:cNvSpPr>
          <p:nvPr>
            <p:ph type="ftr" sz="quarter" idx="11"/>
          </p:nvPr>
        </p:nvSpPr>
        <p:spPr/>
        <p:txBody>
          <a:bodyPr/>
          <a:lstStyle/>
          <a:p>
            <a:r>
              <a:rPr lang="en-IN" smtClean="0"/>
              <a:t>Delta Energy Nature, Mohali</a:t>
            </a:r>
            <a:endParaRPr lang="en-IN" dirty="0"/>
          </a:p>
        </p:txBody>
      </p:sp>
      <p:sp>
        <p:nvSpPr>
          <p:cNvPr id="4" name="Title 3"/>
          <p:cNvSpPr txBox="1">
            <a:spLocks/>
          </p:cNvSpPr>
          <p:nvPr/>
        </p:nvSpPr>
        <p:spPr>
          <a:xfrm>
            <a:off x="457200" y="274638"/>
            <a:ext cx="822960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2800" b="0" i="0" u="none" strike="noStrike" kern="1200" cap="none" spc="0" normalizeH="0" baseline="0" noProof="0" dirty="0" smtClean="0">
                <a:ln>
                  <a:noFill/>
                </a:ln>
                <a:solidFill>
                  <a:schemeClr val="tx2"/>
                </a:solidFill>
                <a:effectLst/>
                <a:uLnTx/>
                <a:uFillTx/>
                <a:latin typeface="+mj-lt"/>
                <a:ea typeface="+mj-ea"/>
                <a:cs typeface="+mj-cs"/>
              </a:rPr>
              <a:t>WHAT IS WRONG WITH PRESENT WORK PRACTICE </a:t>
            </a:r>
            <a:br>
              <a:rPr kumimoji="0" lang="en-IN" sz="2800" b="0" i="0" u="none" strike="noStrike" kern="1200" cap="none" spc="0" normalizeH="0" baseline="0" noProof="0" dirty="0" smtClean="0">
                <a:ln>
                  <a:noFill/>
                </a:ln>
                <a:solidFill>
                  <a:schemeClr val="tx2"/>
                </a:solidFill>
                <a:effectLst/>
                <a:uLnTx/>
                <a:uFillTx/>
                <a:latin typeface="+mj-lt"/>
                <a:ea typeface="+mj-ea"/>
                <a:cs typeface="+mj-cs"/>
              </a:rPr>
            </a:br>
            <a:endParaRPr kumimoji="0" lang="en-IN" sz="28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lnSpcReduction="10000"/>
          </a:bodyPr>
          <a:lstStyle/>
          <a:p>
            <a:pPr>
              <a:buFont typeface="Wingdings" pitchFamily="2" charset="2"/>
              <a:buChar char="§"/>
            </a:pPr>
            <a:r>
              <a:rPr lang="en-US" dirty="0" smtClean="0"/>
              <a:t>Thanking You</a:t>
            </a:r>
          </a:p>
          <a:p>
            <a:pPr>
              <a:buFont typeface="Wingdings" pitchFamily="2" charset="2"/>
              <a:buChar char="§"/>
            </a:pPr>
            <a:endParaRPr lang="en-US" dirty="0" smtClean="0"/>
          </a:p>
          <a:p>
            <a:pPr>
              <a:buFont typeface="Wingdings" pitchFamily="2" charset="2"/>
              <a:buChar char="§"/>
            </a:pPr>
            <a:r>
              <a:rPr lang="en-US" dirty="0" smtClean="0"/>
              <a:t>   Er Gurinder Jeet Singh</a:t>
            </a:r>
          </a:p>
          <a:p>
            <a:pPr>
              <a:buNone/>
            </a:pPr>
            <a:r>
              <a:rPr lang="en-US" dirty="0" smtClean="0"/>
              <a:t>       Delta Energy Nature</a:t>
            </a:r>
          </a:p>
          <a:p>
            <a:pPr>
              <a:buNone/>
            </a:pPr>
            <a:r>
              <a:rPr lang="en-US" dirty="0" smtClean="0"/>
              <a:t>       F-187</a:t>
            </a:r>
            <a:r>
              <a:rPr lang="en-IN" dirty="0" smtClean="0"/>
              <a:t> Industrial Area 8-B</a:t>
            </a:r>
          </a:p>
          <a:p>
            <a:pPr>
              <a:buNone/>
            </a:pPr>
            <a:r>
              <a:rPr lang="en-US" dirty="0" smtClean="0"/>
              <a:t>       Mohali, Punjab.</a:t>
            </a:r>
          </a:p>
          <a:p>
            <a:pPr>
              <a:buNone/>
            </a:pPr>
            <a:r>
              <a:rPr lang="en-US" dirty="0" smtClean="0"/>
              <a:t>       Tel.- 09316523651</a:t>
            </a:r>
          </a:p>
          <a:p>
            <a:pPr>
              <a:buNone/>
            </a:pPr>
            <a:r>
              <a:rPr lang="en-US" dirty="0" smtClean="0"/>
              <a:t>       Email-dengjss@yahoo.com</a:t>
            </a:r>
          </a:p>
        </p:txBody>
      </p:sp>
      <p:sp>
        <p:nvSpPr>
          <p:cNvPr id="4" name="Footer Placeholder 3"/>
          <p:cNvSpPr>
            <a:spLocks noGrp="1"/>
          </p:cNvSpPr>
          <p:nvPr>
            <p:ph type="ftr" sz="quarter" idx="11"/>
          </p:nvPr>
        </p:nvSpPr>
        <p:spPr/>
        <p:txBody>
          <a:bodyPr/>
          <a:lstStyle/>
          <a:p>
            <a:r>
              <a:rPr lang="en-IN" smtClean="0"/>
              <a:t>Delta Energy Nature, Mohali</a:t>
            </a:r>
            <a:endParaRPr lang="en-I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5" name="Footer Placeholder 4"/>
          <p:cNvSpPr>
            <a:spLocks noGrp="1"/>
          </p:cNvSpPr>
          <p:nvPr>
            <p:ph type="ftr" sz="quarter" idx="11"/>
          </p:nvPr>
        </p:nvSpPr>
        <p:spPr/>
        <p:txBody>
          <a:bodyPr/>
          <a:lstStyle/>
          <a:p>
            <a:r>
              <a:rPr lang="en-IN" smtClean="0"/>
              <a:t>Delta Energy Nature, Mohali</a:t>
            </a:r>
            <a:endParaRPr lang="en-IN"/>
          </a:p>
        </p:txBody>
      </p:sp>
      <p:pic>
        <p:nvPicPr>
          <p:cNvPr id="7" name="My Movie smoke.wmv">
            <a:hlinkClick r:id="" action="ppaction://media"/>
          </p:cNvPr>
          <p:cNvPicPr>
            <a:picLocks noGrp="1" noRot="1" noChangeAspect="1"/>
          </p:cNvPicPr>
          <p:nvPr>
            <p:ph idx="1"/>
            <a:videoFile r:link="rId1"/>
          </p:nvPr>
        </p:nvPicPr>
        <p:blipFill>
          <a:blip r:embed="rId3" cstate="print"/>
          <a:stretch>
            <a:fillRect/>
          </a:stretch>
        </p:blipFill>
        <p:spPr>
          <a:xfrm>
            <a:off x="0" y="171399"/>
            <a:ext cx="9144000" cy="68580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902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909692">
            <a:off x="563775" y="2032594"/>
            <a:ext cx="7835911" cy="1754326"/>
          </a:xfrm>
          <a:prstGeom prst="rect">
            <a:avLst/>
          </a:prstGeom>
          <a:noFill/>
          <a:ln>
            <a:solidFill>
              <a:schemeClr val="tx1"/>
            </a:solidFill>
          </a:ln>
          <a:effectLst>
            <a:innerShdw blurRad="63500" dist="50800" dir="13500000">
              <a:schemeClr val="tx2">
                <a:lumMod val="40000"/>
                <a:lumOff val="60000"/>
                <a:alpha val="50000"/>
              </a:schemeClr>
            </a:innerShdw>
          </a:effectLst>
        </p:spPr>
        <p:txBody>
          <a:bodyPr>
            <a:spAutoFit/>
            <a:scene3d>
              <a:camera prst="orthographicFront"/>
              <a:lightRig rig="threePt" dir="t"/>
            </a:scene3d>
            <a:sp3d prstMaterial="dkEdge"/>
          </a:bodyPr>
          <a:lstStyle/>
          <a:p>
            <a:pPr algn="ctr">
              <a:defRPr/>
            </a:pPr>
            <a:r>
              <a:rPr lang="en-US" sz="5400" b="1" dirty="0" smtClean="0">
                <a:solidFill>
                  <a:schemeClr val="accent4"/>
                </a:solidFill>
                <a:cs typeface="Arial" charset="0"/>
              </a:rPr>
              <a:t>BASIC DESIGN BOX TYPE FURNACES</a:t>
            </a:r>
            <a:endParaRPr lang="en-US" sz="5400" b="1" dirty="0">
              <a:solidFill>
                <a:schemeClr val="accent4"/>
              </a:solidFill>
              <a:cs typeface="Arial" charset="0"/>
            </a:endParaRPr>
          </a:p>
        </p:txBody>
      </p:sp>
      <p:sp>
        <p:nvSpPr>
          <p:cNvPr id="3" name="Footer Placeholder 2"/>
          <p:cNvSpPr>
            <a:spLocks noGrp="1"/>
          </p:cNvSpPr>
          <p:nvPr>
            <p:ph type="ftr" sz="quarter" idx="11"/>
          </p:nvPr>
        </p:nvSpPr>
        <p:spPr/>
        <p:txBody>
          <a:bodyPr/>
          <a:lstStyle/>
          <a:p>
            <a:r>
              <a:rPr lang="en-IN" smtClean="0"/>
              <a:t>Delta Energy Nature, Mohali</a:t>
            </a:r>
            <a:endParaRPr lang="en-IN"/>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IN" smtClean="0"/>
              <a:t>Delta Energy Nature, Mohali</a:t>
            </a:r>
            <a:endParaRPr lang="en-IN"/>
          </a:p>
        </p:txBody>
      </p:sp>
      <p:pic>
        <p:nvPicPr>
          <p:cNvPr id="5" name="My Movie 3 eastman.wmv">
            <a:hlinkClick r:id="" action="ppaction://media"/>
          </p:cNvPr>
          <p:cNvPicPr>
            <a:picLocks noRot="1" noChangeAspect="1"/>
          </p:cNvPicPr>
          <p:nvPr>
            <a:videoFile r:link="rId1"/>
          </p:nvPr>
        </p:nvPicPr>
        <p:blipFill>
          <a:blip r:embed="rId3" cstate="print"/>
          <a:stretch>
            <a:fillRect/>
          </a:stretch>
        </p:blipFill>
        <p:spPr>
          <a:xfrm>
            <a:off x="0" y="0"/>
            <a:ext cx="9144000" cy="68580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802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551</TotalTime>
  <Words>3316</Words>
  <Application>Microsoft Office PowerPoint</Application>
  <PresentationFormat>On-screen Show (4:3)</PresentationFormat>
  <Paragraphs>473</Paragraphs>
  <Slides>60</Slides>
  <Notes>8</Notes>
  <HiddenSlides>0</HiddenSlides>
  <MMClips>7</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Trek</vt:lpstr>
      <vt:lpstr>ENERGY SAVING WITH CONTROL SYSTEM IN FORGING FURNACE</vt:lpstr>
      <vt:lpstr>About Delta Energy Nature</vt:lpstr>
      <vt:lpstr>Product &amp; Services</vt:lpstr>
      <vt:lpstr>Presentation has three Parts</vt:lpstr>
      <vt:lpstr>Scenario of Energy Consumption in Forging Industry </vt:lpstr>
      <vt:lpstr>Slide 6</vt:lpstr>
      <vt:lpstr>Slide 7</vt:lpstr>
      <vt:lpstr>Slide 8</vt:lpstr>
      <vt:lpstr>Slide 9</vt:lpstr>
      <vt:lpstr>Slide 10</vt:lpstr>
      <vt:lpstr>Slide 11</vt:lpstr>
      <vt:lpstr>Slide 12</vt:lpstr>
      <vt:lpstr>FORGING FURNACE</vt:lpstr>
      <vt:lpstr>Slide 14</vt:lpstr>
      <vt:lpstr>Slide 15</vt:lpstr>
      <vt:lpstr>Basic Concept For FURNACE DESIGN</vt:lpstr>
      <vt:lpstr>Slide 17</vt:lpstr>
      <vt:lpstr>Slide 18</vt:lpstr>
      <vt:lpstr>Slide 19</vt:lpstr>
      <vt:lpstr>Slide 20</vt:lpstr>
      <vt:lpstr>Slide 21</vt:lpstr>
      <vt:lpstr>Slide 22</vt:lpstr>
      <vt:lpstr>Slide 23</vt:lpstr>
      <vt:lpstr>Slide 24</vt:lpstr>
      <vt:lpstr>Slide 25</vt:lpstr>
      <vt:lpstr>Slide 26</vt:lpstr>
      <vt:lpstr>GAS TRAIN</vt:lpstr>
      <vt:lpstr>Slide 28</vt:lpstr>
      <vt:lpstr>Slide 29</vt:lpstr>
      <vt:lpstr>BURNER</vt:lpstr>
      <vt:lpstr>Slide 31</vt:lpstr>
      <vt:lpstr>BURNER</vt:lpstr>
      <vt:lpstr>Slide 33</vt:lpstr>
      <vt:lpstr>Slide 34</vt:lpstr>
      <vt:lpstr>Slide 35</vt:lpstr>
      <vt:lpstr>Slide 36</vt:lpstr>
      <vt:lpstr>Slide 37</vt:lpstr>
      <vt:lpstr>Slide 38</vt:lpstr>
      <vt:lpstr>WHAT WE DID / RECOMEND</vt:lpstr>
      <vt:lpstr>Slide 40</vt:lpstr>
      <vt:lpstr>How we do/did </vt:lpstr>
      <vt:lpstr>Slide 42</vt:lpstr>
      <vt:lpstr>Slide 43</vt:lpstr>
      <vt:lpstr>Slide 44</vt:lpstr>
      <vt:lpstr>Slide 45</vt:lpstr>
      <vt:lpstr>Case Study-I</vt:lpstr>
      <vt:lpstr>Case Study- I</vt:lpstr>
      <vt:lpstr>Project Implemented &amp; Benefits</vt:lpstr>
      <vt:lpstr>Project Implemented &amp; Benefits</vt:lpstr>
      <vt:lpstr>CASE STUDY- II</vt:lpstr>
      <vt:lpstr>CASE STUDY- II</vt:lpstr>
      <vt:lpstr>Slide 52</vt:lpstr>
      <vt:lpstr>CASE STUDY- II</vt:lpstr>
      <vt:lpstr>Slide 54</vt:lpstr>
      <vt:lpstr>Slide 55</vt:lpstr>
      <vt:lpstr>Slide 56</vt:lpstr>
      <vt:lpstr>Slide 57</vt:lpstr>
      <vt:lpstr>Slide 58</vt:lpstr>
      <vt:lpstr>Slide 59</vt:lpstr>
      <vt:lpstr>Slide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EFFICIENCY</dc:title>
  <dc:creator>user</dc:creator>
  <cp:lastModifiedBy>DEN</cp:lastModifiedBy>
  <cp:revision>112</cp:revision>
  <dcterms:created xsi:type="dcterms:W3CDTF">2014-03-01T07:43:39Z</dcterms:created>
  <dcterms:modified xsi:type="dcterms:W3CDTF">2018-05-22T08:02:50Z</dcterms:modified>
</cp:coreProperties>
</file>