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7" r:id="rId3"/>
    <p:sldId id="289" r:id="rId4"/>
    <p:sldId id="290" r:id="rId5"/>
    <p:sldId id="287" r:id="rId6"/>
    <p:sldId id="288" r:id="rId7"/>
    <p:sldId id="291" r:id="rId8"/>
    <p:sldId id="275" r:id="rId9"/>
    <p:sldId id="320" r:id="rId10"/>
    <p:sldId id="319" r:id="rId11"/>
    <p:sldId id="292" r:id="rId12"/>
    <p:sldId id="294" r:id="rId13"/>
    <p:sldId id="295"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293" r:id="rId37"/>
    <p:sldId id="28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74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1AA88-495B-416E-B8EB-2A8EA4C1C556}" type="datetimeFigureOut">
              <a:rPr lang="en-IN" smtClean="0"/>
              <a:t>30-05-2018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69BBA-0537-4E20-8EA9-39373355D0E8}" type="slidenum">
              <a:rPr lang="en-IN" smtClean="0"/>
              <a:t>‹#›</a:t>
            </a:fld>
            <a:endParaRPr lang="en-IN"/>
          </a:p>
        </p:txBody>
      </p:sp>
    </p:spTree>
    <p:extLst>
      <p:ext uri="{BB962C8B-B14F-4D97-AF65-F5344CB8AC3E}">
        <p14:creationId xmlns:p14="http://schemas.microsoft.com/office/powerpoint/2010/main" val="418142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n-US" sz="1000" dirty="0" smtClean="0">
                <a:ea typeface="Arial Unicode MS" pitchFamily="34" charset="-128"/>
                <a:cs typeface="Arial Unicode MS" pitchFamily="34" charset="-128"/>
              </a:rPr>
              <a:t>For proper heat distribution, when using oil burners, following care should be taken:</a:t>
            </a:r>
          </a:p>
          <a:p>
            <a:pPr algn="just" eaLnBrk="1" hangingPunct="1"/>
            <a:r>
              <a:rPr lang="en-US" sz="1000" b="1" dirty="0" smtClean="0">
                <a:latin typeface="Arial" pitchFamily="34" charset="0"/>
                <a:ea typeface="Arial Unicode MS" pitchFamily="34" charset="-128"/>
                <a:cs typeface="Arial Unicode MS" pitchFamily="34" charset="-128"/>
              </a:rPr>
              <a:t> </a:t>
            </a:r>
            <a:r>
              <a:rPr lang="en-US" sz="1000" dirty="0" smtClean="0">
                <a:ea typeface="Arial Unicode MS" pitchFamily="34" charset="-128"/>
                <a:cs typeface="Arial Unicode MS" pitchFamily="34" charset="-128"/>
              </a:rPr>
              <a:t>i)</a:t>
            </a:r>
            <a:r>
              <a:rPr lang="en-US" sz="1000" dirty="0" smtClean="0">
                <a:latin typeface="Arial" pitchFamily="34" charset="0"/>
                <a:cs typeface="Times New Roman" pitchFamily="18" charset="0"/>
              </a:rPr>
              <a:t> </a:t>
            </a:r>
            <a:r>
              <a:rPr lang="en-US" sz="1000" dirty="0" smtClean="0">
                <a:ea typeface="Arial Unicode MS" pitchFamily="34" charset="-128"/>
                <a:cs typeface="Arial Unicode MS" pitchFamily="34" charset="-128"/>
              </a:rPr>
              <a:t>Prevent flame impingement. </a:t>
            </a:r>
          </a:p>
          <a:p>
            <a:pPr algn="just" eaLnBrk="1" hangingPunct="1"/>
            <a:r>
              <a:rPr lang="en-US" sz="1000" dirty="0" smtClean="0">
                <a:latin typeface="Arial" pitchFamily="34" charset="0"/>
                <a:ea typeface="Arial Unicode MS" pitchFamily="34" charset="-128"/>
                <a:cs typeface="Arial Unicode MS" pitchFamily="34" charset="-128"/>
              </a:rPr>
              <a:t> </a:t>
            </a:r>
            <a:r>
              <a:rPr lang="en-US" sz="1000" dirty="0" smtClean="0">
                <a:ea typeface="Arial Unicode MS" pitchFamily="34" charset="-128"/>
                <a:cs typeface="Arial Unicode MS" pitchFamily="34" charset="-128"/>
              </a:rPr>
              <a:t>Align burner properly to avoid touching the material</a:t>
            </a:r>
          </a:p>
          <a:p>
            <a:pPr algn="just" eaLnBrk="1" hangingPunct="1"/>
            <a:r>
              <a:rPr lang="en-US" sz="1000" dirty="0" smtClean="0">
                <a:ea typeface="Arial Unicode MS" pitchFamily="34" charset="-128"/>
                <a:cs typeface="Arial Unicode MS" pitchFamily="34" charset="-128"/>
              </a:rPr>
              <a:t>The flame should not touch any solid object and should propagate clear of any solid object .Any obstruction will </a:t>
            </a:r>
            <a:r>
              <a:rPr lang="en-US" sz="1000" dirty="0" err="1" smtClean="0">
                <a:ea typeface="Arial Unicode MS" pitchFamily="34" charset="-128"/>
                <a:cs typeface="Arial Unicode MS" pitchFamily="34" charset="-128"/>
              </a:rPr>
              <a:t>deatomise</a:t>
            </a:r>
            <a:r>
              <a:rPr lang="en-US" sz="1000" dirty="0" smtClean="0">
                <a:ea typeface="Arial Unicode MS" pitchFamily="34" charset="-128"/>
                <a:cs typeface="Arial Unicode MS" pitchFamily="34" charset="-128"/>
              </a:rPr>
              <a:t> the fuel particles thus affecting combustion and create black smoke.  If flame impinges on the stock, there would be increase in scale losses.</a:t>
            </a:r>
          </a:p>
          <a:p>
            <a:pPr algn="just" eaLnBrk="1" hangingPunct="1"/>
            <a:r>
              <a:rPr lang="en-US" sz="1000" dirty="0" smtClean="0">
                <a:ea typeface="Arial Unicode MS" pitchFamily="34" charset="-128"/>
                <a:cs typeface="Arial Unicode MS" pitchFamily="34" charset="-128"/>
              </a:rPr>
              <a:t>ii)</a:t>
            </a:r>
            <a:r>
              <a:rPr lang="en-US" sz="1000" dirty="0" smtClean="0">
                <a:latin typeface="Arial" pitchFamily="34" charset="0"/>
                <a:cs typeface="Times New Roman" pitchFamily="18" charset="0"/>
              </a:rPr>
              <a:t> </a:t>
            </a:r>
            <a:r>
              <a:rPr lang="en-US" sz="1000" dirty="0" smtClean="0">
                <a:ea typeface="Arial Unicode MS" pitchFamily="34" charset="-128"/>
                <a:cs typeface="Arial Unicode MS" pitchFamily="34" charset="-128"/>
              </a:rPr>
              <a:t>If the flames impinge on refractories, the incomplete combustion products can settle and react with the refractory constituents at high flame temperatures.</a:t>
            </a:r>
          </a:p>
          <a:p>
            <a:pPr algn="just" eaLnBrk="1" hangingPunct="1"/>
            <a:r>
              <a:rPr lang="en-US" sz="1000" dirty="0" smtClean="0">
                <a:ea typeface="Arial Unicode MS" pitchFamily="34" charset="-128"/>
                <a:cs typeface="Arial Unicode MS" pitchFamily="34" charset="-128"/>
              </a:rPr>
              <a:t>iii)</a:t>
            </a:r>
            <a:r>
              <a:rPr lang="en-US" sz="1000" dirty="0" smtClean="0">
                <a:latin typeface="Arial" pitchFamily="34" charset="0"/>
                <a:cs typeface="Times New Roman" pitchFamily="18" charset="0"/>
              </a:rPr>
              <a:t> </a:t>
            </a:r>
            <a:r>
              <a:rPr lang="en-US" sz="1000" dirty="0" smtClean="0">
                <a:ea typeface="Arial Unicode MS" pitchFamily="34" charset="-128"/>
                <a:cs typeface="Arial Unicode MS" pitchFamily="34" charset="-128"/>
              </a:rPr>
              <a:t>The flames of different burners in the furnace should stay clear of each other.  If they intersect, inefficient combustion would occur.  It is desirable to stagger the burners on the opposite sides.</a:t>
            </a:r>
          </a:p>
          <a:p>
            <a:pPr algn="just" eaLnBrk="1" hangingPunct="1"/>
            <a:r>
              <a:rPr lang="en-US" sz="1000" dirty="0" smtClean="0">
                <a:cs typeface="Times New Roman" pitchFamily="18" charset="0"/>
              </a:rPr>
              <a:t> </a:t>
            </a:r>
            <a:r>
              <a:rPr lang="en-US" sz="1000" dirty="0" smtClean="0">
                <a:ea typeface="Arial Unicode MS" pitchFamily="34" charset="-128"/>
                <a:cs typeface="Arial Unicode MS" pitchFamily="34" charset="-128"/>
              </a:rPr>
              <a:t>iv)</a:t>
            </a:r>
            <a:r>
              <a:rPr lang="en-US" sz="1000" dirty="0" smtClean="0">
                <a:latin typeface="Arial" pitchFamily="34" charset="0"/>
                <a:cs typeface="Times New Roman" pitchFamily="18" charset="0"/>
              </a:rPr>
              <a:t> </a:t>
            </a:r>
            <a:r>
              <a:rPr lang="en-US" sz="1000" dirty="0" smtClean="0">
                <a:ea typeface="Arial Unicode MS" pitchFamily="34" charset="-128"/>
                <a:cs typeface="Arial Unicode MS" pitchFamily="34" charset="-128"/>
              </a:rPr>
              <a:t>The burner flame has a tendency to travel freely in the combustion space just above the material.  In small reheating furnaces, the axis of the burner is never placed parallel to the hearth but always at an upward angle.  Flame should not hit the roof.</a:t>
            </a:r>
          </a:p>
          <a:p>
            <a:pPr algn="just" eaLnBrk="1" hangingPunct="1"/>
            <a:r>
              <a:rPr lang="en-US" sz="1000" dirty="0" smtClean="0">
                <a:latin typeface="Arial" pitchFamily="34" charset="0"/>
                <a:ea typeface="Arial Unicode MS" pitchFamily="34" charset="-128"/>
                <a:cs typeface="Arial Unicode MS" pitchFamily="34" charset="-128"/>
              </a:rPr>
              <a:t> </a:t>
            </a:r>
            <a:r>
              <a:rPr lang="en-US" sz="1000" dirty="0" smtClean="0">
                <a:ea typeface="Arial Unicode MS" pitchFamily="34" charset="-128"/>
                <a:cs typeface="Arial Unicode MS" pitchFamily="34" charset="-128"/>
              </a:rPr>
              <a:t>v) The larger burners produce a long flame, which may be difficult to contain within the furnace walls.  More burners of less capacity give better distribution of heat in the furnace and also increase furnace life.</a:t>
            </a:r>
          </a:p>
          <a:p>
            <a:pPr algn="just" eaLnBrk="1" hangingPunct="1"/>
            <a:r>
              <a:rPr lang="en-US" sz="1000" dirty="0" smtClean="0">
                <a:ea typeface="Arial Unicode MS" pitchFamily="34" charset="-128"/>
                <a:cs typeface="Arial Unicode MS" pitchFamily="34" charset="-128"/>
              </a:rPr>
              <a:t>vi)</a:t>
            </a:r>
            <a:r>
              <a:rPr lang="en-US" sz="1000" dirty="0" smtClean="0">
                <a:latin typeface="Arial" pitchFamily="34" charset="0"/>
                <a:cs typeface="Times New Roman" pitchFamily="18" charset="0"/>
              </a:rPr>
              <a:t> </a:t>
            </a:r>
            <a:r>
              <a:rPr lang="en-US" sz="1000" dirty="0" smtClean="0">
                <a:cs typeface="Times New Roman" pitchFamily="18" charset="0"/>
              </a:rPr>
              <a:t> </a:t>
            </a:r>
            <a:r>
              <a:rPr lang="en-US" sz="1000" dirty="0" smtClean="0">
                <a:ea typeface="Arial Unicode MS" pitchFamily="34" charset="-128"/>
                <a:cs typeface="Arial Unicode MS" pitchFamily="34" charset="-128"/>
              </a:rPr>
              <a:t>For small reheating furnaces, it is desirable to have a long flame with golden yellow </a:t>
            </a:r>
            <a:r>
              <a:rPr lang="en-US" sz="1000" dirty="0" err="1" smtClean="0">
                <a:ea typeface="Arial Unicode MS" pitchFamily="34" charset="-128"/>
                <a:cs typeface="Arial Unicode MS" pitchFamily="34" charset="-128"/>
              </a:rPr>
              <a:t>colour</a:t>
            </a:r>
            <a:r>
              <a:rPr lang="en-US" sz="1000" dirty="0" smtClean="0">
                <a:ea typeface="Arial Unicode MS" pitchFamily="34" charset="-128"/>
                <a:cs typeface="Arial Unicode MS" pitchFamily="34" charset="-128"/>
              </a:rPr>
              <a:t> while firing furnace oil for uniform heating.  The flame should not be too long that it enters the chimney and comes out through the top or through doors.  This will happen if excess oil is fired.  In such cases, major portion of additional fuel is carried away from the furnace.</a:t>
            </a:r>
          </a:p>
          <a:p>
            <a:pPr eaLnBrk="1" hangingPunct="1"/>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n-US" smtClean="0">
                <a:ea typeface="Arial Unicode MS" pitchFamily="34" charset="-128"/>
                <a:cs typeface="Arial Unicode MS" pitchFamily="34" charset="-128"/>
              </a:rPr>
              <a:t>Operating at too high temperatures causes heat loss, excessive oxidation, de-carbonization as well as over-stressing of the refractories.  These controls are normally left to operator judgment, which is not desirable.  To avoid human error, on/off controls should be provided. </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Since the loss through open door is by radiation at a high temperature the heat losses are significant.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Arial Unicode MS" pitchFamily="34" charset="-128"/>
                <a:cs typeface="Arial Unicode MS" pitchFamily="34" charset="-128"/>
              </a:rPr>
              <a:t>Prevent air infiltration through furnace.  Infiltrated air cools down the furnace and increases fuel consumption</a:t>
            </a:r>
          </a:p>
          <a:p>
            <a:pPr algn="just" eaLnBrk="1" hangingPunct="1"/>
            <a:r>
              <a:rPr lang="en-US" dirty="0" smtClean="0">
                <a:ea typeface="Arial Unicode MS" pitchFamily="34" charset="-128"/>
                <a:cs typeface="Arial Unicode MS" pitchFamily="34" charset="-128"/>
              </a:rPr>
              <a:t>If negative pressures exist in the furnace, air infiltration is liable to occur through the cracks and openings thereby affecting air-fuel ratio control.  Tests conducted on apparently airtight furnaces have shown air infiltration up to the extent of 40%.  Neglecting furnaces pressure could mean problems of cold metal and non-uniform metal temperatures, which could affect subsequent operations like forging and rolling and result in increased fuel consumption. For optimum fuel consumption, slight positive pressure should be maintained in the furnace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n-US" dirty="0" smtClean="0">
                <a:latin typeface="Arial" pitchFamily="34" charset="0"/>
                <a:ea typeface="Arial Unicode MS" pitchFamily="34" charset="-128"/>
                <a:cs typeface="Arial Unicode MS" pitchFamily="34" charset="-128"/>
              </a:rPr>
              <a:t> </a:t>
            </a:r>
            <a:endParaRPr lang="en-US" dirty="0" smtClean="0">
              <a:ea typeface="Arial Unicode MS" pitchFamily="34" charset="-128"/>
              <a:cs typeface="Arial Unicode MS" pitchFamily="34" charset="-128"/>
            </a:endParaRPr>
          </a:p>
          <a:p>
            <a:pPr algn="just" eaLnBrk="1" hangingPunct="1"/>
            <a:r>
              <a:rPr lang="en-US" dirty="0" smtClean="0">
                <a:ea typeface="Arial Unicode MS" pitchFamily="34" charset="-128"/>
                <a:cs typeface="Arial Unicode MS" pitchFamily="34" charset="-128"/>
              </a:rPr>
              <a:t>The heat losses from-furnace walls affect the fuel economy considerably.  The extent of wall losses depend on:</a:t>
            </a:r>
          </a:p>
          <a:p>
            <a:pPr algn="just" eaLnBrk="1" hangingPunct="1"/>
            <a:r>
              <a:rPr lang="en-US" dirty="0" smtClean="0">
                <a:latin typeface="Arial" pitchFamily="34" charset="0"/>
                <a:ea typeface="Arial Unicode MS" pitchFamily="34" charset="-128"/>
                <a:cs typeface="Arial Unicode MS" pitchFamily="34" charset="-128"/>
              </a:rPr>
              <a:t> </a:t>
            </a:r>
            <a:endParaRPr lang="en-US" dirty="0" smtClean="0">
              <a:ea typeface="Arial Unicode MS" pitchFamily="34" charset="-128"/>
              <a:cs typeface="Arial Unicode MS" pitchFamily="34" charset="-128"/>
            </a:endParaRPr>
          </a:p>
          <a:p>
            <a:pPr algn="just" eaLnBrk="1" hangingPunct="1"/>
            <a:r>
              <a:rPr lang="en-US" dirty="0" smtClean="0">
                <a:ea typeface="Arial Unicode MS" pitchFamily="34" charset="-128"/>
                <a:cs typeface="Arial Unicode MS" pitchFamily="34" charset="-128"/>
              </a:rPr>
              <a:t>1.</a:t>
            </a:r>
            <a:r>
              <a:rPr lang="en-US" dirty="0" smtClean="0">
                <a:latin typeface="Arial" pitchFamily="34" charset="0"/>
                <a:cs typeface="Times New Roman" pitchFamily="18" charset="0"/>
              </a:rPr>
              <a:t>     </a:t>
            </a:r>
            <a:r>
              <a:rPr lang="en-US" dirty="0" smtClean="0">
                <a:cs typeface="Times New Roman" pitchFamily="18" charset="0"/>
              </a:rPr>
              <a:t> </a:t>
            </a:r>
            <a:r>
              <a:rPr lang="en-US" dirty="0" smtClean="0">
                <a:ea typeface="Arial Unicode MS" pitchFamily="34" charset="-128"/>
                <a:cs typeface="Arial Unicode MS" pitchFamily="34" charset="-128"/>
              </a:rPr>
              <a:t>Emissivity of wall</a:t>
            </a:r>
          </a:p>
          <a:p>
            <a:pPr algn="just" eaLnBrk="1" hangingPunct="1"/>
            <a:r>
              <a:rPr lang="en-US" dirty="0" smtClean="0">
                <a:ea typeface="Arial Unicode MS" pitchFamily="34" charset="-128"/>
                <a:cs typeface="Arial Unicode MS" pitchFamily="34" charset="-128"/>
              </a:rPr>
              <a:t>2.</a:t>
            </a:r>
            <a:r>
              <a:rPr lang="en-US" dirty="0" smtClean="0">
                <a:latin typeface="Arial" pitchFamily="34" charset="0"/>
                <a:cs typeface="Times New Roman" pitchFamily="18" charset="0"/>
              </a:rPr>
              <a:t>     </a:t>
            </a:r>
            <a:r>
              <a:rPr lang="en-US" dirty="0" smtClean="0">
                <a:cs typeface="Times New Roman" pitchFamily="18" charset="0"/>
              </a:rPr>
              <a:t> </a:t>
            </a:r>
            <a:r>
              <a:rPr lang="en-US" dirty="0" smtClean="0">
                <a:ea typeface="Arial Unicode MS" pitchFamily="34" charset="-128"/>
                <a:cs typeface="Arial Unicode MS" pitchFamily="34" charset="-128"/>
              </a:rPr>
              <a:t>Thermal conductivity of refractories</a:t>
            </a:r>
          </a:p>
          <a:p>
            <a:pPr algn="just" eaLnBrk="1" hangingPunct="1"/>
            <a:r>
              <a:rPr lang="en-US" dirty="0" smtClean="0">
                <a:ea typeface="Arial Unicode MS" pitchFamily="34" charset="-128"/>
                <a:cs typeface="Arial Unicode MS" pitchFamily="34" charset="-128"/>
              </a:rPr>
              <a:t>3.</a:t>
            </a:r>
            <a:r>
              <a:rPr lang="en-US" dirty="0" smtClean="0">
                <a:latin typeface="Arial" pitchFamily="34" charset="0"/>
                <a:cs typeface="Times New Roman" pitchFamily="18" charset="0"/>
              </a:rPr>
              <a:t>     </a:t>
            </a:r>
            <a:r>
              <a:rPr lang="en-US" dirty="0" smtClean="0">
                <a:cs typeface="Times New Roman" pitchFamily="18" charset="0"/>
              </a:rPr>
              <a:t> </a:t>
            </a:r>
            <a:r>
              <a:rPr lang="en-US" dirty="0" smtClean="0">
                <a:ea typeface="Arial Unicode MS" pitchFamily="34" charset="-128"/>
                <a:cs typeface="Arial Unicode MS" pitchFamily="34" charset="-128"/>
              </a:rPr>
              <a:t>Wall thickness</a:t>
            </a:r>
          </a:p>
          <a:p>
            <a:pPr algn="just" eaLnBrk="1" hangingPunct="1"/>
            <a:r>
              <a:rPr lang="en-US" dirty="0" smtClean="0">
                <a:ea typeface="Arial Unicode MS" pitchFamily="34" charset="-128"/>
                <a:cs typeface="Arial Unicode MS" pitchFamily="34" charset="-128"/>
              </a:rPr>
              <a:t>4.</a:t>
            </a:r>
            <a:r>
              <a:rPr lang="en-US" dirty="0" smtClean="0">
                <a:latin typeface="Arial" pitchFamily="34" charset="0"/>
                <a:cs typeface="Times New Roman" pitchFamily="18" charset="0"/>
              </a:rPr>
              <a:t>     </a:t>
            </a:r>
            <a:r>
              <a:rPr lang="en-US" dirty="0" smtClean="0">
                <a:cs typeface="Times New Roman" pitchFamily="18" charset="0"/>
              </a:rPr>
              <a:t> </a:t>
            </a:r>
            <a:r>
              <a:rPr lang="en-US" dirty="0" smtClean="0">
                <a:ea typeface="Arial Unicode MS" pitchFamily="34" charset="-128"/>
                <a:cs typeface="Arial Unicode MS" pitchFamily="34" charset="-128"/>
              </a:rPr>
              <a:t>Whether furnace is operated continuously or intermittently</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200" smtClean="0"/>
              <a:t>Dr.Ambedkar Institute of Productivity, NPC-Chennai</a:t>
            </a: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Arial Unicode MS" pitchFamily="34" charset="-128"/>
                <a:cs typeface="Arial Unicode MS" pitchFamily="34" charset="-128"/>
              </a:rPr>
              <a:t>Heat transfer in furnace depends mainly on radiation which in turn depends on emissivity. At higher temperatures the emissivity decreases and is in the order of 0.3. High emissivity refractory coating if applied on the internal surface of the furnace increases the emissivity to 0.8, thus contributing to increased heat transfer.</a:t>
            </a:r>
          </a:p>
          <a:p>
            <a:pPr eaLnBrk="1" hangingPunct="1"/>
            <a:r>
              <a:rPr lang="en-US" dirty="0" smtClean="0">
                <a:ea typeface="Arial Unicode MS" pitchFamily="34" charset="-128"/>
                <a:cs typeface="Arial Unicode MS" pitchFamily="34" charset="-128"/>
              </a:rPr>
              <a:t>The application of high-emissivity coatings in furnace chambers promotes rapid and efficient transfer of heat, uniform heating, and extended life of refractories and metallic components such as radiant tubes and heating elements. For intermittent furnaces or where rapid heating is required, use of such coatings was found to reduce fuel or power to tune of upto 10%.  Other benefits are temperature uniformity and increased refractory life </a:t>
            </a:r>
            <a:br>
              <a:rPr lang="en-US" dirty="0" smtClean="0">
                <a:ea typeface="Arial Unicode MS" pitchFamily="34" charset="-128"/>
                <a:cs typeface="Arial Unicode MS" pitchFamily="34" charset="-128"/>
              </a:rPr>
            </a:br>
            <a:r>
              <a:rPr lang="en-US" sz="1000" dirty="0" smtClean="0">
                <a:ea typeface="Arial Unicode MS" pitchFamily="34" charset="-128"/>
                <a:cs typeface="Arial Unicode MS" pitchFamily="34" charset="-128"/>
              </a:rPr>
              <a:t>Case Study on </a:t>
            </a:r>
            <a:r>
              <a:rPr lang="en-US" sz="1000" dirty="0" smtClean="0"/>
              <a:t>Applications of Ceramic coatings to reduce energy consumption in furnaces</a:t>
            </a:r>
          </a:p>
          <a:p>
            <a:pPr>
              <a:spcBef>
                <a:spcPct val="0"/>
              </a:spcBef>
            </a:pPr>
            <a:r>
              <a:rPr lang="en-US" sz="1000" dirty="0" smtClean="0"/>
              <a:t>Process temperature- 1000oC</a:t>
            </a:r>
          </a:p>
          <a:p>
            <a:pPr>
              <a:spcBef>
                <a:spcPct val="0"/>
              </a:spcBef>
              <a:buFont typeface="Symbol" pitchFamily="18" charset="2"/>
              <a:buNone/>
            </a:pPr>
            <a:r>
              <a:rPr lang="en-US" sz="1000" dirty="0" smtClean="0"/>
              <a:t>Ceramic coating has the property of radiating heat inside the furnace</a:t>
            </a:r>
          </a:p>
          <a:p>
            <a:pPr>
              <a:spcBef>
                <a:spcPct val="0"/>
              </a:spcBef>
              <a:buFont typeface="Symbol" pitchFamily="18" charset="2"/>
              <a:buNone/>
            </a:pPr>
            <a:endParaRPr lang="en-US" sz="1000" dirty="0" smtClean="0"/>
          </a:p>
          <a:p>
            <a:pPr>
              <a:spcBef>
                <a:spcPct val="0"/>
              </a:spcBef>
              <a:buFont typeface="Symbol" pitchFamily="18" charset="2"/>
              <a:buNone/>
            </a:pPr>
            <a:r>
              <a:rPr lang="en-US" sz="1000" b="1" dirty="0" smtClean="0"/>
              <a:t>BENEFITS</a:t>
            </a:r>
          </a:p>
          <a:p>
            <a:pPr>
              <a:spcBef>
                <a:spcPct val="0"/>
              </a:spcBef>
              <a:buFont typeface="Courier New" pitchFamily="49" charset="0"/>
              <a:buNone/>
            </a:pPr>
            <a:r>
              <a:rPr lang="en-US" sz="1000" dirty="0" smtClean="0"/>
              <a:t>	Reduced start-up time</a:t>
            </a:r>
          </a:p>
          <a:p>
            <a:pPr>
              <a:spcBef>
                <a:spcPct val="0"/>
              </a:spcBef>
              <a:buFont typeface="Courier New" pitchFamily="49" charset="0"/>
              <a:buNone/>
            </a:pPr>
            <a:r>
              <a:rPr lang="en-US" sz="1000" dirty="0" smtClean="0"/>
              <a:t>	Uniform temperature distribution inside the furnace</a:t>
            </a:r>
          </a:p>
          <a:p>
            <a:pPr>
              <a:spcBef>
                <a:spcPct val="0"/>
              </a:spcBef>
              <a:buFont typeface="Symbol" pitchFamily="18" charset="2"/>
              <a:buNone/>
            </a:pPr>
            <a:r>
              <a:rPr lang="en-US" sz="1000" dirty="0" smtClean="0"/>
              <a:t>	Savings- $1000</a:t>
            </a:r>
          </a:p>
          <a:p>
            <a:pPr>
              <a:spcBef>
                <a:spcPct val="0"/>
              </a:spcBef>
              <a:buFont typeface="Symbol" pitchFamily="18" charset="2"/>
              <a:buNone/>
            </a:pPr>
            <a:r>
              <a:rPr lang="en-US" sz="1000" dirty="0" smtClean="0"/>
              <a:t>	Investment- $2000</a:t>
            </a:r>
          </a:p>
          <a:p>
            <a:pPr>
              <a:spcBef>
                <a:spcPct val="0"/>
              </a:spcBef>
              <a:buFont typeface="Symbol" pitchFamily="18" charset="2"/>
              <a:buNone/>
            </a:pPr>
            <a:r>
              <a:rPr lang="en-US" sz="1000" dirty="0" smtClean="0"/>
              <a:t>	Payback- 24 months</a:t>
            </a:r>
          </a:p>
          <a:p>
            <a:pPr>
              <a:spcBef>
                <a:spcPct val="0"/>
              </a:spcBef>
              <a:buFont typeface="Symbol" pitchFamily="18" charset="2"/>
              <a:buNone/>
            </a:pPr>
            <a:endParaRPr lang="en-US" sz="1000" dirty="0" smtClean="0">
              <a:ea typeface="Arial Unicode MS" pitchFamily="34" charset="-128"/>
              <a:cs typeface="Arial Unicode MS" pitchFamily="34" charset="-128"/>
            </a:endParaRPr>
          </a:p>
          <a:p>
            <a:pPr eaLnBrk="1" hangingPunct="1"/>
            <a:endParaRPr lang="en-US" dirty="0" smtClean="0">
              <a:ea typeface="Arial Unicode MS" pitchFamily="34" charset="-128"/>
              <a:cs typeface="Arial Unicode MS" pitchFamily="34" charset="-128"/>
            </a:endParaRPr>
          </a:p>
          <a:p>
            <a:pPr eaLnBrk="1" hangingPunct="1"/>
            <a:r>
              <a:rPr lang="en-US" dirty="0" smtClean="0">
                <a:latin typeface="Arial" pitchFamily="34" charset="0"/>
                <a:ea typeface="Arial Unicode MS" pitchFamily="34" charset="-128"/>
                <a:cs typeface="Arial Unicode MS" pitchFamily="34" charset="-128"/>
              </a:rPr>
              <a:t> </a:t>
            </a:r>
            <a:endParaRPr lang="en-US" dirty="0" smtClean="0">
              <a:ea typeface="Arial Unicode MS" pitchFamily="34" charset="-128"/>
              <a:cs typeface="Arial Unicode MS" pitchFamily="34" charset="-128"/>
            </a:endParaRP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23" indent="0" algn="ctr">
              <a:buNone/>
              <a:defRPr>
                <a:solidFill>
                  <a:schemeClr val="tx1">
                    <a:tint val="75000"/>
                  </a:schemeClr>
                </a:solidFill>
              </a:defRPr>
            </a:lvl2pPr>
            <a:lvl3pPr marL="914044" indent="0" algn="ctr">
              <a:buNone/>
              <a:defRPr>
                <a:solidFill>
                  <a:schemeClr val="tx1">
                    <a:tint val="75000"/>
                  </a:schemeClr>
                </a:solidFill>
              </a:defRPr>
            </a:lvl3pPr>
            <a:lvl4pPr marL="1371066" indent="0" algn="ctr">
              <a:buNone/>
              <a:defRPr>
                <a:solidFill>
                  <a:schemeClr val="tx1">
                    <a:tint val="75000"/>
                  </a:schemeClr>
                </a:solidFill>
              </a:defRPr>
            </a:lvl4pPr>
            <a:lvl5pPr marL="1828089" indent="0" algn="ctr">
              <a:buNone/>
              <a:defRPr>
                <a:solidFill>
                  <a:schemeClr val="tx1">
                    <a:tint val="75000"/>
                  </a:schemeClr>
                </a:solidFill>
              </a:defRPr>
            </a:lvl5pPr>
            <a:lvl6pPr marL="2285111" indent="0" algn="ctr">
              <a:buNone/>
              <a:defRPr>
                <a:solidFill>
                  <a:schemeClr val="tx1">
                    <a:tint val="75000"/>
                  </a:schemeClr>
                </a:solidFill>
              </a:defRPr>
            </a:lvl6pPr>
            <a:lvl7pPr marL="2742132" indent="0" algn="ctr">
              <a:buNone/>
              <a:defRPr>
                <a:solidFill>
                  <a:schemeClr val="tx1">
                    <a:tint val="75000"/>
                  </a:schemeClr>
                </a:solidFill>
              </a:defRPr>
            </a:lvl7pPr>
            <a:lvl8pPr marL="3199155" indent="0" algn="ctr">
              <a:buNone/>
              <a:defRPr>
                <a:solidFill>
                  <a:schemeClr val="tx1">
                    <a:tint val="75000"/>
                  </a:schemeClr>
                </a:solidFill>
              </a:defRPr>
            </a:lvl8pPr>
            <a:lvl9pPr marL="36561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1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76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23" indent="0">
              <a:buNone/>
              <a:defRPr sz="1800">
                <a:solidFill>
                  <a:schemeClr val="tx1">
                    <a:tint val="75000"/>
                  </a:schemeClr>
                </a:solidFill>
              </a:defRPr>
            </a:lvl2pPr>
            <a:lvl3pPr marL="914044" indent="0">
              <a:buNone/>
              <a:defRPr sz="1600">
                <a:solidFill>
                  <a:schemeClr val="tx1">
                    <a:tint val="75000"/>
                  </a:schemeClr>
                </a:solidFill>
              </a:defRPr>
            </a:lvl3pPr>
            <a:lvl4pPr marL="1371066" indent="0">
              <a:buNone/>
              <a:defRPr sz="1400">
                <a:solidFill>
                  <a:schemeClr val="tx1">
                    <a:tint val="75000"/>
                  </a:schemeClr>
                </a:solidFill>
              </a:defRPr>
            </a:lvl4pPr>
            <a:lvl5pPr marL="1828089" indent="0">
              <a:buNone/>
              <a:defRPr sz="1400">
                <a:solidFill>
                  <a:schemeClr val="tx1">
                    <a:tint val="75000"/>
                  </a:schemeClr>
                </a:solidFill>
              </a:defRPr>
            </a:lvl5pPr>
            <a:lvl6pPr marL="2285111" indent="0">
              <a:buNone/>
              <a:defRPr sz="1400">
                <a:solidFill>
                  <a:schemeClr val="tx1">
                    <a:tint val="75000"/>
                  </a:schemeClr>
                </a:solidFill>
              </a:defRPr>
            </a:lvl6pPr>
            <a:lvl7pPr marL="2742132" indent="0">
              <a:buNone/>
              <a:defRPr sz="1400">
                <a:solidFill>
                  <a:schemeClr val="tx1">
                    <a:tint val="75000"/>
                  </a:schemeClr>
                </a:solidFill>
              </a:defRPr>
            </a:lvl7pPr>
            <a:lvl8pPr marL="3199155" indent="0">
              <a:buNone/>
              <a:defRPr sz="1400">
                <a:solidFill>
                  <a:schemeClr val="tx1">
                    <a:tint val="75000"/>
                  </a:schemeClr>
                </a:solidFill>
              </a:defRPr>
            </a:lvl8pPr>
            <a:lvl9pPr marL="365617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846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300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3" indent="0">
              <a:buNone/>
              <a:defRPr sz="2000" b="1"/>
            </a:lvl2pPr>
            <a:lvl3pPr marL="914044" indent="0">
              <a:buNone/>
              <a:defRPr sz="1800" b="1"/>
            </a:lvl3pPr>
            <a:lvl4pPr marL="1371066" indent="0">
              <a:buNone/>
              <a:defRPr sz="1600" b="1"/>
            </a:lvl4pPr>
            <a:lvl5pPr marL="1828089" indent="0">
              <a:buNone/>
              <a:defRPr sz="1600" b="1"/>
            </a:lvl5pPr>
            <a:lvl6pPr marL="2285111" indent="0">
              <a:buNone/>
              <a:defRPr sz="1600" b="1"/>
            </a:lvl6pPr>
            <a:lvl7pPr marL="2742132" indent="0">
              <a:buNone/>
              <a:defRPr sz="1600" b="1"/>
            </a:lvl7pPr>
            <a:lvl8pPr marL="3199155" indent="0">
              <a:buNone/>
              <a:defRPr sz="1600" b="1"/>
            </a:lvl8pPr>
            <a:lvl9pPr marL="365617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023" indent="0">
              <a:buNone/>
              <a:defRPr sz="2000" b="1"/>
            </a:lvl2pPr>
            <a:lvl3pPr marL="914044" indent="0">
              <a:buNone/>
              <a:defRPr sz="1800" b="1"/>
            </a:lvl3pPr>
            <a:lvl4pPr marL="1371066" indent="0">
              <a:buNone/>
              <a:defRPr sz="1600" b="1"/>
            </a:lvl4pPr>
            <a:lvl5pPr marL="1828089" indent="0">
              <a:buNone/>
              <a:defRPr sz="1600" b="1"/>
            </a:lvl5pPr>
            <a:lvl6pPr marL="2285111" indent="0">
              <a:buNone/>
              <a:defRPr sz="1600" b="1"/>
            </a:lvl6pPr>
            <a:lvl7pPr marL="2742132" indent="0">
              <a:buNone/>
              <a:defRPr sz="1600" b="1"/>
            </a:lvl7pPr>
            <a:lvl8pPr marL="3199155" indent="0">
              <a:buNone/>
              <a:defRPr sz="1600" b="1"/>
            </a:lvl8pPr>
            <a:lvl9pPr marL="365617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75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873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96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7023" indent="0">
              <a:buNone/>
              <a:defRPr sz="1200"/>
            </a:lvl2pPr>
            <a:lvl3pPr marL="914044" indent="0">
              <a:buNone/>
              <a:defRPr sz="1000"/>
            </a:lvl3pPr>
            <a:lvl4pPr marL="1371066" indent="0">
              <a:buNone/>
              <a:defRPr sz="900"/>
            </a:lvl4pPr>
            <a:lvl5pPr marL="1828089" indent="0">
              <a:buNone/>
              <a:defRPr sz="900"/>
            </a:lvl5pPr>
            <a:lvl6pPr marL="2285111" indent="0">
              <a:buNone/>
              <a:defRPr sz="900"/>
            </a:lvl6pPr>
            <a:lvl7pPr marL="2742132" indent="0">
              <a:buNone/>
              <a:defRPr sz="900"/>
            </a:lvl7pPr>
            <a:lvl8pPr marL="3199155" indent="0">
              <a:buNone/>
              <a:defRPr sz="900"/>
            </a:lvl8pPr>
            <a:lvl9pPr marL="365617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39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3" indent="0">
              <a:buNone/>
              <a:defRPr sz="2800"/>
            </a:lvl2pPr>
            <a:lvl3pPr marL="914044" indent="0">
              <a:buNone/>
              <a:defRPr sz="2400"/>
            </a:lvl3pPr>
            <a:lvl4pPr marL="1371066" indent="0">
              <a:buNone/>
              <a:defRPr sz="2000"/>
            </a:lvl4pPr>
            <a:lvl5pPr marL="1828089" indent="0">
              <a:buNone/>
              <a:defRPr sz="2000"/>
            </a:lvl5pPr>
            <a:lvl6pPr marL="2285111" indent="0">
              <a:buNone/>
              <a:defRPr sz="2000"/>
            </a:lvl6pPr>
            <a:lvl7pPr marL="2742132" indent="0">
              <a:buNone/>
              <a:defRPr sz="2000"/>
            </a:lvl7pPr>
            <a:lvl8pPr marL="3199155" indent="0">
              <a:buNone/>
              <a:defRPr sz="2000"/>
            </a:lvl8pPr>
            <a:lvl9pPr marL="365617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3" indent="0">
              <a:buNone/>
              <a:defRPr sz="1200"/>
            </a:lvl2pPr>
            <a:lvl3pPr marL="914044" indent="0">
              <a:buNone/>
              <a:defRPr sz="1000"/>
            </a:lvl3pPr>
            <a:lvl4pPr marL="1371066" indent="0">
              <a:buNone/>
              <a:defRPr sz="900"/>
            </a:lvl4pPr>
            <a:lvl5pPr marL="1828089" indent="0">
              <a:buNone/>
              <a:defRPr sz="900"/>
            </a:lvl5pPr>
            <a:lvl6pPr marL="2285111" indent="0">
              <a:buNone/>
              <a:defRPr sz="900"/>
            </a:lvl6pPr>
            <a:lvl7pPr marL="2742132" indent="0">
              <a:buNone/>
              <a:defRPr sz="900"/>
            </a:lvl7pPr>
            <a:lvl8pPr marL="3199155" indent="0">
              <a:buNone/>
              <a:defRPr sz="900"/>
            </a:lvl8pPr>
            <a:lvl9pPr marL="365617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36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185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30/05/2018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4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30/05/2018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4" tIns="45701" rIns="91404" bIns="457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04" tIns="45701" rIns="91404" bIns="457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04" tIns="45701" rIns="91404" bIns="45701" rtlCol="0" anchor="ctr"/>
          <a:lstStyle>
            <a:lvl1pPr algn="l">
              <a:defRPr sz="1200">
                <a:solidFill>
                  <a:schemeClr val="tx1">
                    <a:tint val="75000"/>
                  </a:schemeClr>
                </a:solidFill>
              </a:defRPr>
            </a:lvl1pPr>
          </a:lstStyle>
          <a:p>
            <a:pPr defTabSz="914044"/>
            <a:fld id="{1D8BD707-D9CF-40AE-B4C6-C98DA3205C09}" type="datetimeFigureOut">
              <a:rPr lang="en-US" smtClean="0">
                <a:solidFill>
                  <a:prstClr val="black">
                    <a:tint val="75000"/>
                  </a:prstClr>
                </a:solidFill>
              </a:rPr>
              <a:pPr defTabSz="914044"/>
              <a:t>30/05/2018</a:t>
            </a:fld>
            <a:endParaRPr lang="en-US">
              <a:solidFill>
                <a:prstClr val="black">
                  <a:tint val="75000"/>
                </a:prstClr>
              </a:solidFill>
            </a:endParaRPr>
          </a:p>
        </p:txBody>
      </p:sp>
      <p:sp>
        <p:nvSpPr>
          <p:cNvPr id="5" name="Footer Placeholder 4"/>
          <p:cNvSpPr>
            <a:spLocks noGrp="1"/>
          </p:cNvSpPr>
          <p:nvPr>
            <p:ph type="ftr" sz="quarter" idx="3"/>
          </p:nvPr>
        </p:nvSpPr>
        <p:spPr>
          <a:xfrm>
            <a:off x="3124203" y="6356350"/>
            <a:ext cx="2895600" cy="365125"/>
          </a:xfrm>
          <a:prstGeom prst="rect">
            <a:avLst/>
          </a:prstGeom>
        </p:spPr>
        <p:txBody>
          <a:bodyPr vert="horz" lIns="91404" tIns="45701" rIns="91404" bIns="45701" rtlCol="0" anchor="ctr"/>
          <a:lstStyle>
            <a:lvl1pPr algn="ctr">
              <a:defRPr sz="1200">
                <a:solidFill>
                  <a:schemeClr val="tx1">
                    <a:tint val="75000"/>
                  </a:schemeClr>
                </a:solidFill>
              </a:defRPr>
            </a:lvl1pPr>
          </a:lstStyle>
          <a:p>
            <a:pPr defTabSz="914044"/>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4" tIns="45701" rIns="91404" bIns="45701" rtlCol="0" anchor="ctr"/>
          <a:lstStyle>
            <a:lvl1pPr algn="r">
              <a:defRPr sz="1200">
                <a:solidFill>
                  <a:schemeClr val="tx1">
                    <a:tint val="75000"/>
                  </a:schemeClr>
                </a:solidFill>
              </a:defRPr>
            </a:lvl1pPr>
          </a:lstStyle>
          <a:p>
            <a:pPr defTabSz="914044"/>
            <a:fld id="{B6F15528-21DE-4FAA-801E-634DDDAF4B2B}" type="slidenum">
              <a:rPr lang="en-US" smtClean="0">
                <a:solidFill>
                  <a:prstClr val="black">
                    <a:tint val="75000"/>
                  </a:prstClr>
                </a:solidFill>
              </a:rPr>
              <a:pPr defTabSz="914044"/>
              <a:t>‹#›</a:t>
            </a:fld>
            <a:endParaRPr lang="en-US">
              <a:solidFill>
                <a:prstClr val="black">
                  <a:tint val="75000"/>
                </a:prstClr>
              </a:solidFill>
            </a:endParaRPr>
          </a:p>
        </p:txBody>
      </p:sp>
    </p:spTree>
    <p:extLst>
      <p:ext uri="{BB962C8B-B14F-4D97-AF65-F5344CB8AC3E}">
        <p14:creationId xmlns:p14="http://schemas.microsoft.com/office/powerpoint/2010/main" val="2933994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044" rtl="0" eaLnBrk="1" latinLnBrk="0" hangingPunct="1">
        <a:spcBef>
          <a:spcPct val="0"/>
        </a:spcBef>
        <a:buNone/>
        <a:defRPr sz="4400" kern="1200">
          <a:solidFill>
            <a:schemeClr val="tx1"/>
          </a:solidFill>
          <a:latin typeface="+mj-lt"/>
          <a:ea typeface="+mj-ea"/>
          <a:cs typeface="+mj-cs"/>
        </a:defRPr>
      </a:lvl1pPr>
    </p:titleStyle>
    <p:bodyStyle>
      <a:lvl1pPr marL="342767" indent="-342767" algn="l" defTabSz="91404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62" indent="-285639" algn="l" defTabSz="91404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55" indent="-228511" algn="l" defTabSz="91404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76" indent="-228511" algn="l" defTabSz="91404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00" indent="-228511" algn="l" defTabSz="91404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23" indent="-228511" algn="l" defTabSz="9140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44" indent="-228511" algn="l" defTabSz="9140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66" indent="-228511" algn="l" defTabSz="9140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88" indent="-228511" algn="l" defTabSz="9140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4" rtl="0" eaLnBrk="1" latinLnBrk="0" hangingPunct="1">
        <a:defRPr sz="1800" kern="1200">
          <a:solidFill>
            <a:schemeClr val="tx1"/>
          </a:solidFill>
          <a:latin typeface="+mn-lt"/>
          <a:ea typeface="+mn-ea"/>
          <a:cs typeface="+mn-cs"/>
        </a:defRPr>
      </a:lvl1pPr>
      <a:lvl2pPr marL="457023" algn="l" defTabSz="914044" rtl="0" eaLnBrk="1" latinLnBrk="0" hangingPunct="1">
        <a:defRPr sz="1800" kern="1200">
          <a:solidFill>
            <a:schemeClr val="tx1"/>
          </a:solidFill>
          <a:latin typeface="+mn-lt"/>
          <a:ea typeface="+mn-ea"/>
          <a:cs typeface="+mn-cs"/>
        </a:defRPr>
      </a:lvl2pPr>
      <a:lvl3pPr marL="914044" algn="l" defTabSz="914044" rtl="0" eaLnBrk="1" latinLnBrk="0" hangingPunct="1">
        <a:defRPr sz="1800" kern="1200">
          <a:solidFill>
            <a:schemeClr val="tx1"/>
          </a:solidFill>
          <a:latin typeface="+mn-lt"/>
          <a:ea typeface="+mn-ea"/>
          <a:cs typeface="+mn-cs"/>
        </a:defRPr>
      </a:lvl3pPr>
      <a:lvl4pPr marL="1371066" algn="l" defTabSz="914044" rtl="0" eaLnBrk="1" latinLnBrk="0" hangingPunct="1">
        <a:defRPr sz="1800" kern="1200">
          <a:solidFill>
            <a:schemeClr val="tx1"/>
          </a:solidFill>
          <a:latin typeface="+mn-lt"/>
          <a:ea typeface="+mn-ea"/>
          <a:cs typeface="+mn-cs"/>
        </a:defRPr>
      </a:lvl4pPr>
      <a:lvl5pPr marL="1828089" algn="l" defTabSz="914044" rtl="0" eaLnBrk="1" latinLnBrk="0" hangingPunct="1">
        <a:defRPr sz="1800" kern="1200">
          <a:solidFill>
            <a:schemeClr val="tx1"/>
          </a:solidFill>
          <a:latin typeface="+mn-lt"/>
          <a:ea typeface="+mn-ea"/>
          <a:cs typeface="+mn-cs"/>
        </a:defRPr>
      </a:lvl5pPr>
      <a:lvl6pPr marL="2285111" algn="l" defTabSz="914044" rtl="0" eaLnBrk="1" latinLnBrk="0" hangingPunct="1">
        <a:defRPr sz="1800" kern="1200">
          <a:solidFill>
            <a:schemeClr val="tx1"/>
          </a:solidFill>
          <a:latin typeface="+mn-lt"/>
          <a:ea typeface="+mn-ea"/>
          <a:cs typeface="+mn-cs"/>
        </a:defRPr>
      </a:lvl6pPr>
      <a:lvl7pPr marL="2742132" algn="l" defTabSz="914044" rtl="0" eaLnBrk="1" latinLnBrk="0" hangingPunct="1">
        <a:defRPr sz="1800" kern="1200">
          <a:solidFill>
            <a:schemeClr val="tx1"/>
          </a:solidFill>
          <a:latin typeface="+mn-lt"/>
          <a:ea typeface="+mn-ea"/>
          <a:cs typeface="+mn-cs"/>
        </a:defRPr>
      </a:lvl7pPr>
      <a:lvl8pPr marL="3199155" algn="l" defTabSz="914044" rtl="0" eaLnBrk="1" latinLnBrk="0" hangingPunct="1">
        <a:defRPr sz="1800" kern="1200">
          <a:solidFill>
            <a:schemeClr val="tx1"/>
          </a:solidFill>
          <a:latin typeface="+mn-lt"/>
          <a:ea typeface="+mn-ea"/>
          <a:cs typeface="+mn-cs"/>
        </a:defRPr>
      </a:lvl8pPr>
      <a:lvl9pPr marL="3656176" algn="l" defTabSz="9140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file:///C:\Documents%20and%20Settings\Administrator\My%20Documents\My%20Pictures\ScreenHunter_016.gif"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file:///C:\Documents%20and%20Settings\administrator.NPC_INSTRUCTER\Desktop\drafting\pictures%20of%20boiler%20steam%20furnace\BURNER%20ARRANG\Slide1.JPG" TargetMode="External"/><Relationship Id="rId5" Type="http://schemas.openxmlformats.org/officeDocument/2006/relationships/image" Target="../media/image23.jpeg"/><Relationship Id="rId4" Type="http://schemas.openxmlformats.org/officeDocument/2006/relationships/image" Target="file:///C:\Documents%20and%20Settings\administrator.NPC_INSTRUCTER\Desktop\drafting\pictures%20of%20boiler%20steam%20furnace\CORRECT\Slide1.J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file:///C:\Documents%20and%20Settings\administrator.NPC_INSTRUCTER\Desktop\drafting\pictures%20of%20boiler%20steam%20furnace\FUR%20WALL\Slide1.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b="1" dirty="0" smtClean="0">
                <a:solidFill>
                  <a:srgbClr val="002060"/>
                </a:solidFill>
              </a:rPr>
              <a:t>Performance Assessment of Furnace</a:t>
            </a:r>
            <a:endParaRPr lang="en-US" b="1" dirty="0">
              <a:solidFill>
                <a:srgbClr val="002060"/>
              </a:solidFill>
            </a:endParaRPr>
          </a:p>
        </p:txBody>
      </p:sp>
      <p:sp>
        <p:nvSpPr>
          <p:cNvPr id="3" name="Subtitle 2"/>
          <p:cNvSpPr>
            <a:spLocks noGrp="1"/>
          </p:cNvSpPr>
          <p:nvPr>
            <p:ph type="subTitle" idx="1"/>
          </p:nvPr>
        </p:nvSpPr>
        <p:spPr>
          <a:xfrm>
            <a:off x="1371600" y="4876800"/>
            <a:ext cx="6400800" cy="1752600"/>
          </a:xfrm>
        </p:spPr>
        <p:txBody>
          <a:bodyPr>
            <a:normAutofit/>
          </a:bodyPr>
          <a:lstStyle/>
          <a:p>
            <a:r>
              <a:rPr lang="en-US" sz="2800" b="1" dirty="0" smtClean="0">
                <a:solidFill>
                  <a:schemeClr val="accent2">
                    <a:lumMod val="50000"/>
                  </a:schemeClr>
                </a:solidFill>
              </a:rPr>
              <a:t>M. Joel Franklin Asaria</a:t>
            </a:r>
          </a:p>
          <a:p>
            <a:r>
              <a:rPr lang="en-US" sz="2800" dirty="0" smtClean="0">
                <a:solidFill>
                  <a:srgbClr val="00B0F0"/>
                </a:solidFill>
              </a:rPr>
              <a:t>Sr. Deputy Director</a:t>
            </a:r>
          </a:p>
          <a:p>
            <a:r>
              <a:rPr lang="en-US" sz="2800" dirty="0" smtClean="0">
                <a:solidFill>
                  <a:schemeClr val="tx1">
                    <a:lumMod val="85000"/>
                    <a:lumOff val="15000"/>
                  </a:schemeClr>
                </a:solidFill>
              </a:rPr>
              <a:t>NPC</a:t>
            </a:r>
            <a:endParaRPr lang="en-US" sz="2800" dirty="0">
              <a:solidFill>
                <a:schemeClr val="tx1">
                  <a:lumMod val="85000"/>
                  <a:lumOff val="15000"/>
                </a:schemeClr>
              </a:solidFill>
            </a:endParaRPr>
          </a:p>
        </p:txBody>
      </p:sp>
      <p:sp>
        <p:nvSpPr>
          <p:cNvPr id="4" name="Rectangle 3"/>
          <p:cNvSpPr/>
          <p:nvPr/>
        </p:nvSpPr>
        <p:spPr>
          <a:xfrm>
            <a:off x="304800" y="228600"/>
            <a:ext cx="8534400" cy="640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G:\Hand tool cluster\forging-furn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798" y="1869304"/>
            <a:ext cx="4463602" cy="285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617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95288" y="476250"/>
          <a:ext cx="8137525" cy="5976934"/>
        </p:xfrm>
        <a:graphic>
          <a:graphicData uri="http://schemas.openxmlformats.org/drawingml/2006/table">
            <a:tbl>
              <a:tblPr/>
              <a:tblGrid>
                <a:gridCol w="4141628"/>
                <a:gridCol w="3995897"/>
              </a:tblGrid>
              <a:tr h="372240">
                <a:tc gridSpan="2">
                  <a:txBody>
                    <a:bodyPr/>
                    <a:lstStyle/>
                    <a:p>
                      <a:pPr algn="ctr">
                        <a:spcAft>
                          <a:spcPts val="0"/>
                        </a:spcAft>
                      </a:pPr>
                      <a:r>
                        <a:rPr lang="en-US" sz="2000" b="1" dirty="0" smtClean="0">
                          <a:latin typeface="Times New Roman"/>
                          <a:ea typeface="Times New Roman"/>
                        </a:rPr>
                        <a:t>Thermal </a:t>
                      </a:r>
                      <a:r>
                        <a:rPr lang="en-US" sz="2000" b="1" dirty="0">
                          <a:latin typeface="Times New Roman"/>
                          <a:ea typeface="Times New Roman"/>
                        </a:rPr>
                        <a:t>Efficiencies For Common Industrial Furnaces</a:t>
                      </a:r>
                      <a:endParaRPr lang="en-GB" sz="2000" dirty="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r>
              <a:tr h="372240">
                <a:tc>
                  <a:txBody>
                    <a:bodyPr/>
                    <a:lstStyle/>
                    <a:p>
                      <a:pPr algn="ctr">
                        <a:spcAft>
                          <a:spcPts val="0"/>
                        </a:spcAft>
                      </a:pPr>
                      <a:r>
                        <a:rPr lang="en-US" sz="2000" b="1">
                          <a:latin typeface="Times New Roman"/>
                          <a:ea typeface="Times New Roman"/>
                        </a:rPr>
                        <a:t>Furnace Type</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Times New Roman"/>
                          <a:ea typeface="Times New Roman"/>
                        </a:rPr>
                        <a:t>Typical thermal efficiencies (%)</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1) </a:t>
                      </a:r>
                      <a:r>
                        <a:rPr lang="en-US" sz="2000" b="1">
                          <a:latin typeface="Times New Roman"/>
                          <a:ea typeface="Times New Roman"/>
                        </a:rPr>
                        <a:t>Low Temperature furnaces</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a.  540 – 980 </a:t>
                      </a:r>
                      <a:r>
                        <a:rPr lang="en-US" sz="2000" baseline="30000">
                          <a:latin typeface="Times New Roman"/>
                          <a:ea typeface="Times New Roman"/>
                        </a:rPr>
                        <a:t>o</a:t>
                      </a:r>
                      <a:r>
                        <a:rPr lang="en-US" sz="2000">
                          <a:latin typeface="Times New Roman"/>
                          <a:ea typeface="Times New Roman"/>
                        </a:rPr>
                        <a:t>C (Batch type)</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20-30</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b. 540 – 980 </a:t>
                      </a:r>
                      <a:r>
                        <a:rPr lang="en-US" sz="2000" baseline="30000">
                          <a:latin typeface="Times New Roman"/>
                          <a:ea typeface="Times New Roman"/>
                        </a:rPr>
                        <a:t>o</a:t>
                      </a:r>
                      <a:r>
                        <a:rPr lang="en-US" sz="2000">
                          <a:latin typeface="Times New Roman"/>
                          <a:ea typeface="Times New Roman"/>
                        </a:rPr>
                        <a:t>C (Continous type)</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15-25</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c. Coil Anneal () radiant type</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5-7</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d. Strip Anneal Muffle</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7-12</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b="1">
                          <a:latin typeface="Times New Roman"/>
                          <a:ea typeface="Times New Roman"/>
                        </a:rPr>
                        <a:t>2) High temperature furnaces</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a. Pusher,  Rotary</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7-15</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b. Batch forge</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5-10</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b="1">
                          <a:latin typeface="Times New Roman"/>
                          <a:ea typeface="Times New Roman"/>
                        </a:rPr>
                        <a:t>3) Continuous Kiln</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a. Hoffman</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25-90</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b. Tunnel</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20-80</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b="1">
                          <a:latin typeface="Times New Roman"/>
                          <a:ea typeface="Times New Roman"/>
                        </a:rPr>
                        <a:t>4) Ovens</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40">
                <a:tc>
                  <a:txBody>
                    <a:bodyPr/>
                    <a:lstStyle/>
                    <a:p>
                      <a:pPr algn="just">
                        <a:spcAft>
                          <a:spcPts val="0"/>
                        </a:spcAft>
                      </a:pPr>
                      <a:r>
                        <a:rPr lang="en-US" sz="2000">
                          <a:latin typeface="Times New Roman"/>
                          <a:ea typeface="Times New Roman"/>
                        </a:rPr>
                        <a:t>a. Indirect fired ovens (20</a:t>
                      </a:r>
                      <a:r>
                        <a:rPr lang="en-US" sz="2000" baseline="30000">
                          <a:latin typeface="Times New Roman"/>
                          <a:ea typeface="Times New Roman"/>
                        </a:rPr>
                        <a:t>o</a:t>
                      </a:r>
                      <a:r>
                        <a:rPr lang="en-US" sz="2000">
                          <a:latin typeface="Times New Roman"/>
                          <a:ea typeface="Times New Roman"/>
                        </a:rPr>
                        <a:t>C-370</a:t>
                      </a:r>
                      <a:r>
                        <a:rPr lang="en-US" sz="2000" baseline="30000">
                          <a:latin typeface="Times New Roman"/>
                          <a:ea typeface="Times New Roman"/>
                        </a:rPr>
                        <a:t>o</a:t>
                      </a:r>
                      <a:r>
                        <a:rPr lang="en-US" sz="2000">
                          <a:latin typeface="Times New Roman"/>
                          <a:ea typeface="Times New Roman"/>
                        </a:rPr>
                        <a:t>C)</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a:latin typeface="Times New Roman"/>
                          <a:ea typeface="Times New Roman"/>
                        </a:rPr>
                        <a:t>35-40</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334">
                <a:tc>
                  <a:txBody>
                    <a:bodyPr/>
                    <a:lstStyle/>
                    <a:p>
                      <a:pPr algn="just">
                        <a:spcAft>
                          <a:spcPts val="0"/>
                        </a:spcAft>
                      </a:pPr>
                      <a:r>
                        <a:rPr lang="en-US" sz="2000">
                          <a:latin typeface="Times New Roman"/>
                          <a:ea typeface="Times New Roman"/>
                        </a:rPr>
                        <a:t>b. Direct fired ovens (20</a:t>
                      </a:r>
                      <a:r>
                        <a:rPr lang="en-US" sz="2000" baseline="30000">
                          <a:latin typeface="Times New Roman"/>
                          <a:ea typeface="Times New Roman"/>
                        </a:rPr>
                        <a:t>o</a:t>
                      </a:r>
                      <a:r>
                        <a:rPr lang="en-US" sz="2000">
                          <a:latin typeface="Times New Roman"/>
                          <a:ea typeface="Times New Roman"/>
                        </a:rPr>
                        <a:t>C-370</a:t>
                      </a:r>
                      <a:r>
                        <a:rPr lang="en-US" sz="2000" baseline="30000">
                          <a:latin typeface="Times New Roman"/>
                          <a:ea typeface="Times New Roman"/>
                        </a:rPr>
                        <a:t>o</a:t>
                      </a:r>
                      <a:r>
                        <a:rPr lang="en-US" sz="2000">
                          <a:latin typeface="Times New Roman"/>
                          <a:ea typeface="Times New Roman"/>
                        </a:rPr>
                        <a:t>C)</a:t>
                      </a:r>
                      <a:endParaRPr lang="en-GB" sz="200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dirty="0">
                          <a:latin typeface="Times New Roman"/>
                          <a:ea typeface="Times New Roman"/>
                        </a:rPr>
                        <a:t>35-40</a:t>
                      </a:r>
                      <a:endParaRPr lang="en-GB" sz="2000" dirty="0">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79182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152400"/>
            <a:ext cx="8686800" cy="1143000"/>
          </a:xfrm>
        </p:spPr>
        <p:txBody>
          <a:bodyPr>
            <a:normAutofit fontScale="90000"/>
          </a:bodyPr>
          <a:lstStyle/>
          <a:p>
            <a:pPr eaLnBrk="1" hangingPunct="1"/>
            <a:r>
              <a:rPr lang="en-US" b="1" dirty="0" smtClean="0">
                <a:solidFill>
                  <a:srgbClr val="002060"/>
                </a:solidFill>
                <a:cs typeface="Times New Roman" pitchFamily="18" charset="0"/>
              </a:rPr>
              <a:t>Performance Evaluation of a Typical Furnace</a:t>
            </a:r>
            <a:r>
              <a:rPr lang="en-US" b="1" dirty="0" smtClean="0">
                <a:solidFill>
                  <a:srgbClr val="002060"/>
                </a:solidFill>
              </a:rPr>
              <a:t> </a:t>
            </a:r>
          </a:p>
        </p:txBody>
      </p:sp>
      <p:grpSp>
        <p:nvGrpSpPr>
          <p:cNvPr id="27651" name="Group 3"/>
          <p:cNvGrpSpPr>
            <a:grpSpLocks/>
          </p:cNvGrpSpPr>
          <p:nvPr/>
        </p:nvGrpSpPr>
        <p:grpSpPr bwMode="auto">
          <a:xfrm>
            <a:off x="1219200" y="1447800"/>
            <a:ext cx="6477000" cy="5410200"/>
            <a:chOff x="3128" y="6441"/>
            <a:chExt cx="6345" cy="4575"/>
          </a:xfrm>
        </p:grpSpPr>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 y="6441"/>
              <a:ext cx="6345" cy="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3173" y="10656"/>
              <a:ext cx="612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000" b="1" dirty="0" smtClean="0"/>
                <a:t>Heat </a:t>
              </a:r>
              <a:r>
                <a:rPr lang="en-US" sz="1000" b="1" dirty="0"/>
                <a:t>losses in industrial heating Furnaces</a:t>
              </a:r>
              <a:endParaRPr lang="en-US" sz="1000" dirty="0"/>
            </a:p>
            <a:p>
              <a:pPr algn="ctr"/>
              <a:endParaRPr lang="en-US" sz="1000" dirty="0"/>
            </a:p>
          </p:txBody>
        </p:sp>
      </p:grpSp>
    </p:spTree>
    <p:extLst>
      <p:ext uri="{BB962C8B-B14F-4D97-AF65-F5344CB8AC3E}">
        <p14:creationId xmlns:p14="http://schemas.microsoft.com/office/powerpoint/2010/main" val="2370540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76200"/>
            <a:ext cx="6400800" cy="762000"/>
          </a:xfrm>
        </p:spPr>
        <p:txBody>
          <a:bodyPr>
            <a:normAutofit fontScale="90000"/>
          </a:bodyPr>
          <a:lstStyle/>
          <a:p>
            <a:pPr eaLnBrk="1" hangingPunct="1"/>
            <a:r>
              <a:rPr lang="en-US" sz="4000" b="1" dirty="0" smtClean="0">
                <a:solidFill>
                  <a:schemeClr val="accent2"/>
                </a:solidFill>
                <a:cs typeface="Times New Roman" pitchFamily="18" charset="0"/>
              </a:rPr>
              <a:t>What are the furnace losses ?</a:t>
            </a:r>
          </a:p>
        </p:txBody>
      </p:sp>
      <p:pic>
        <p:nvPicPr>
          <p:cNvPr id="28687" name="Picture 4"/>
          <p:cNvPicPr>
            <a:picLocks noChangeAspect="1" noChangeArrowheads="1"/>
          </p:cNvPicPr>
          <p:nvPr/>
        </p:nvPicPr>
        <p:blipFill>
          <a:blip r:embed="rId2">
            <a:extLst>
              <a:ext uri="{28A0092B-C50C-407E-A947-70E740481C1C}">
                <a14:useLocalDpi xmlns:a14="http://schemas.microsoft.com/office/drawing/2010/main" val="0"/>
              </a:ext>
            </a:extLst>
          </a:blip>
          <a:srcRect b="2376"/>
          <a:stretch>
            <a:fillRect/>
          </a:stretch>
        </p:blipFill>
        <p:spPr bwMode="auto">
          <a:xfrm>
            <a:off x="304799" y="2286000"/>
            <a:ext cx="2645833" cy="370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3276600" y="2743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FF3300"/>
                </a:solidFill>
                <a:cs typeface="Times New Roman" pitchFamily="18" charset="0"/>
              </a:rPr>
              <a:t>Wall losses:</a:t>
            </a:r>
          </a:p>
        </p:txBody>
      </p:sp>
      <p:grpSp>
        <p:nvGrpSpPr>
          <p:cNvPr id="28677" name="Group 7"/>
          <p:cNvGrpSpPr>
            <a:grpSpLocks/>
          </p:cNvGrpSpPr>
          <p:nvPr/>
        </p:nvGrpSpPr>
        <p:grpSpPr bwMode="auto">
          <a:xfrm>
            <a:off x="3124200" y="990600"/>
            <a:ext cx="3429000" cy="2972939"/>
            <a:chOff x="6840" y="2245"/>
            <a:chExt cx="3800" cy="2797"/>
          </a:xfrm>
        </p:grpSpPr>
        <p:pic>
          <p:nvPicPr>
            <p:cNvPr id="2868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 y="2245"/>
              <a:ext cx="3800"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 Box 9"/>
            <p:cNvSpPr txBox="1">
              <a:spLocks noChangeArrowheads="1"/>
            </p:cNvSpPr>
            <p:nvPr/>
          </p:nvSpPr>
          <p:spPr bwMode="auto">
            <a:xfrm>
              <a:off x="7200" y="4682"/>
              <a:ext cx="288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000" b="1" dirty="0" smtClean="0"/>
                <a:t>Radiation </a:t>
              </a:r>
              <a:r>
                <a:rPr lang="en-US" sz="1000" b="1" dirty="0"/>
                <a:t>loss </a:t>
              </a:r>
              <a:endParaRPr lang="en-US" sz="1000" dirty="0"/>
            </a:p>
          </p:txBody>
        </p:sp>
      </p:grpSp>
      <p:grpSp>
        <p:nvGrpSpPr>
          <p:cNvPr id="28678" name="Group 10"/>
          <p:cNvGrpSpPr>
            <a:grpSpLocks/>
          </p:cNvGrpSpPr>
          <p:nvPr/>
        </p:nvGrpSpPr>
        <p:grpSpPr bwMode="auto">
          <a:xfrm>
            <a:off x="3810000" y="3810000"/>
            <a:ext cx="3124200" cy="3048000"/>
            <a:chOff x="6840" y="11196"/>
            <a:chExt cx="3960" cy="3315"/>
          </a:xfrm>
        </p:grpSpPr>
        <p:pic>
          <p:nvPicPr>
            <p:cNvPr id="2868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 y="11196"/>
              <a:ext cx="3825" cy="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12"/>
            <p:cNvSpPr txBox="1">
              <a:spLocks noChangeArrowheads="1"/>
            </p:cNvSpPr>
            <p:nvPr/>
          </p:nvSpPr>
          <p:spPr bwMode="auto">
            <a:xfrm>
              <a:off x="6840" y="14151"/>
              <a:ext cx="396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000" b="1" dirty="0" smtClean="0"/>
                <a:t>Air </a:t>
              </a:r>
              <a:r>
                <a:rPr lang="en-US" sz="1000" b="1" dirty="0"/>
                <a:t>infiltration from furnace opening.</a:t>
              </a:r>
              <a:endParaRPr lang="en-US" sz="1000" dirty="0"/>
            </a:p>
            <a:p>
              <a:pPr algn="ctr"/>
              <a:endParaRPr lang="en-US" sz="1000" dirty="0"/>
            </a:p>
          </p:txBody>
        </p:sp>
      </p:grpSp>
      <p:sp>
        <p:nvSpPr>
          <p:cNvPr id="28679" name="Text Box 13"/>
          <p:cNvSpPr txBox="1">
            <a:spLocks noChangeArrowheads="1"/>
          </p:cNvSpPr>
          <p:nvPr/>
        </p:nvSpPr>
        <p:spPr bwMode="auto">
          <a:xfrm>
            <a:off x="6019800" y="4114800"/>
            <a:ext cx="3049588"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solidFill>
                  <a:srgbClr val="669900"/>
                </a:solidFill>
                <a:cs typeface="Times New Roman" pitchFamily="18" charset="0"/>
              </a:rPr>
              <a:t>Stack loss (Waste-gas loss)</a:t>
            </a:r>
          </a:p>
          <a:p>
            <a:pPr eaLnBrk="1" hangingPunct="1"/>
            <a:endParaRPr lang="en-US" sz="2000" b="1">
              <a:solidFill>
                <a:srgbClr val="669900"/>
              </a:solidFill>
              <a:cs typeface="Times New Roman" pitchFamily="18" charset="0"/>
            </a:endParaRPr>
          </a:p>
          <a:p>
            <a:pPr eaLnBrk="1" hangingPunct="1"/>
            <a:endParaRPr lang="en-US" sz="2000" b="1">
              <a:solidFill>
                <a:srgbClr val="0033CC"/>
              </a:solidFill>
              <a:cs typeface="Times New Roman" pitchFamily="18" charset="0"/>
            </a:endParaRPr>
          </a:p>
          <a:p>
            <a:pPr eaLnBrk="1" hangingPunct="1"/>
            <a:endParaRPr lang="en-US" sz="2000" b="1">
              <a:solidFill>
                <a:srgbClr val="0033CC"/>
              </a:solidFill>
              <a:cs typeface="Times New Roman" pitchFamily="18" charset="0"/>
            </a:endParaRPr>
          </a:p>
          <a:p>
            <a:pPr eaLnBrk="1" hangingPunct="1"/>
            <a:endParaRPr lang="en-US" sz="2000" b="1">
              <a:solidFill>
                <a:srgbClr val="0033CC"/>
              </a:solidFill>
              <a:cs typeface="Times New Roman" pitchFamily="18" charset="0"/>
            </a:endParaRPr>
          </a:p>
          <a:p>
            <a:pPr eaLnBrk="1" hangingPunct="1"/>
            <a:r>
              <a:rPr lang="en-US" sz="2000" b="1">
                <a:solidFill>
                  <a:srgbClr val="9900CC"/>
                </a:solidFill>
                <a:cs typeface="Times New Roman" pitchFamily="18" charset="0"/>
              </a:rPr>
              <a:t>Air infiltration </a:t>
            </a:r>
          </a:p>
        </p:txBody>
      </p:sp>
      <p:sp>
        <p:nvSpPr>
          <p:cNvPr id="28680" name="Text Box 15"/>
          <p:cNvSpPr txBox="1">
            <a:spLocks noChangeArrowheads="1"/>
          </p:cNvSpPr>
          <p:nvPr/>
        </p:nvSpPr>
        <p:spPr bwMode="auto">
          <a:xfrm>
            <a:off x="6248400" y="914400"/>
            <a:ext cx="28686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b="1">
                <a:cs typeface="Times New Roman" pitchFamily="18" charset="0"/>
              </a:rPr>
              <a:t>Material handling loss </a:t>
            </a:r>
          </a:p>
          <a:p>
            <a:pPr eaLnBrk="1" hangingPunct="1"/>
            <a:r>
              <a:rPr lang="en-US" sz="2000" b="1">
                <a:solidFill>
                  <a:srgbClr val="0033CC"/>
                </a:solidFill>
                <a:cs typeface="Times New Roman" pitchFamily="18" charset="0"/>
              </a:rPr>
              <a:t>Cooling media losses </a:t>
            </a:r>
          </a:p>
          <a:p>
            <a:pPr eaLnBrk="1" hangingPunct="1"/>
            <a:endParaRPr lang="en-US" sz="2000" b="1">
              <a:solidFill>
                <a:srgbClr val="0033CC"/>
              </a:solidFill>
              <a:cs typeface="Times New Roman" pitchFamily="18" charset="0"/>
            </a:endParaRPr>
          </a:p>
          <a:p>
            <a:pPr eaLnBrk="1" hangingPunct="1"/>
            <a:endParaRPr lang="en-US" sz="2000" b="1">
              <a:cs typeface="Times New Roman" pitchFamily="18" charset="0"/>
            </a:endParaRPr>
          </a:p>
          <a:p>
            <a:pPr eaLnBrk="1" hangingPunct="1"/>
            <a:r>
              <a:rPr lang="en-US" sz="2000" b="1">
                <a:solidFill>
                  <a:srgbClr val="FF6699"/>
                </a:solidFill>
                <a:cs typeface="Times New Roman" pitchFamily="18" charset="0"/>
              </a:rPr>
              <a:t>Radiation (opening) loss</a:t>
            </a:r>
            <a:r>
              <a:rPr lang="en-US" sz="2000" b="1">
                <a:cs typeface="Times New Roman" pitchFamily="18" charset="0"/>
              </a:rPr>
              <a:t> </a:t>
            </a:r>
          </a:p>
          <a:p>
            <a:pPr eaLnBrk="1" hangingPunct="1"/>
            <a:endParaRPr lang="en-US" sz="2000" b="1">
              <a:solidFill>
                <a:srgbClr val="0033CC"/>
              </a:solidFill>
              <a:cs typeface="Times New Roman" pitchFamily="18" charset="0"/>
            </a:endParaRPr>
          </a:p>
        </p:txBody>
      </p:sp>
      <p:sp>
        <p:nvSpPr>
          <p:cNvPr id="28681" name="Text Box 16"/>
          <p:cNvSpPr txBox="1">
            <a:spLocks noChangeArrowheads="1"/>
          </p:cNvSpPr>
          <p:nvPr/>
        </p:nvSpPr>
        <p:spPr bwMode="auto">
          <a:xfrm>
            <a:off x="304800" y="6324600"/>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solidFill>
                  <a:srgbClr val="CC0000"/>
                </a:solidFill>
                <a:cs typeface="Times New Roman" pitchFamily="18" charset="0"/>
              </a:rPr>
              <a:t>Stored Heat Loss:</a:t>
            </a:r>
          </a:p>
        </p:txBody>
      </p:sp>
      <p:sp>
        <p:nvSpPr>
          <p:cNvPr id="28682" name="Text Box 17"/>
          <p:cNvSpPr txBox="1">
            <a:spLocks noChangeArrowheads="1"/>
          </p:cNvSpPr>
          <p:nvPr/>
        </p:nvSpPr>
        <p:spPr bwMode="auto">
          <a:xfrm>
            <a:off x="1371600" y="1752600"/>
            <a:ext cx="1581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FF3300"/>
                </a:solidFill>
                <a:cs typeface="Times New Roman" pitchFamily="18" charset="0"/>
              </a:rPr>
              <a:t>Wall Loss:</a:t>
            </a:r>
          </a:p>
        </p:txBody>
      </p:sp>
    </p:spTree>
    <p:extLst>
      <p:ext uri="{BB962C8B-B14F-4D97-AF65-F5344CB8AC3E}">
        <p14:creationId xmlns:p14="http://schemas.microsoft.com/office/powerpoint/2010/main" val="390307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76200"/>
            <a:ext cx="8763000" cy="762000"/>
          </a:xfrm>
          <a:solidFill>
            <a:schemeClr val="bg1">
              <a:lumMod val="85000"/>
            </a:schemeClr>
          </a:solidFill>
        </p:spPr>
        <p:txBody>
          <a:bodyPr>
            <a:noAutofit/>
          </a:bodyPr>
          <a:lstStyle/>
          <a:p>
            <a:pPr eaLnBrk="1" hangingPunct="1"/>
            <a:r>
              <a:rPr lang="en-US" sz="4000" b="1" dirty="0" smtClean="0">
                <a:solidFill>
                  <a:srgbClr val="002060"/>
                </a:solidFill>
                <a:cs typeface="Times New Roman" pitchFamily="18" charset="0"/>
              </a:rPr>
              <a:t>Furnace Efficiency Calculation</a:t>
            </a:r>
            <a:endParaRPr lang="en-GB" sz="4000" dirty="0" smtClean="0">
              <a:solidFill>
                <a:srgbClr val="002060"/>
              </a:solidFill>
              <a:cs typeface="Times New Roman" pitchFamily="18" charset="0"/>
            </a:endParaRPr>
          </a:p>
        </p:txBody>
      </p:sp>
      <p:sp>
        <p:nvSpPr>
          <p:cNvPr id="30723" name="Rectangle 3"/>
          <p:cNvSpPr>
            <a:spLocks noChangeArrowheads="1"/>
          </p:cNvSpPr>
          <p:nvPr/>
        </p:nvSpPr>
        <p:spPr bwMode="auto">
          <a:xfrm>
            <a:off x="381000" y="990600"/>
            <a:ext cx="8229600" cy="5693866"/>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GB" sz="2800" b="1" dirty="0">
                <a:solidFill>
                  <a:schemeClr val="bg2">
                    <a:lumMod val="50000"/>
                  </a:schemeClr>
                </a:solidFill>
                <a:latin typeface="+mj-lt"/>
                <a:ea typeface="Arial Unicode MS" pitchFamily="34" charset="-128"/>
                <a:cs typeface="Arial Unicode MS" pitchFamily="34" charset="-128"/>
              </a:rPr>
              <a:t>Example:  </a:t>
            </a:r>
            <a:endParaRPr lang="en-GB" sz="2800" dirty="0">
              <a:solidFill>
                <a:schemeClr val="bg2">
                  <a:lumMod val="50000"/>
                </a:schemeClr>
              </a:solidFill>
              <a:latin typeface="+mj-lt"/>
              <a:ea typeface="Arial Unicode MS" pitchFamily="34" charset="-128"/>
              <a:cs typeface="Arial Unicode MS" pitchFamily="34" charset="-128"/>
            </a:endParaRPr>
          </a:p>
          <a:p>
            <a:pPr algn="just"/>
            <a:r>
              <a:rPr lang="en-US" sz="2800" dirty="0">
                <a:solidFill>
                  <a:schemeClr val="accent2">
                    <a:lumMod val="75000"/>
                  </a:schemeClr>
                </a:solidFill>
                <a:cs typeface="Times New Roman" pitchFamily="18" charset="0"/>
              </a:rPr>
              <a:t>An oil-fired reheating furnace has an operating temperature of around 1340</a:t>
            </a:r>
            <a:r>
              <a:rPr lang="en-US" sz="2800" baseline="30000" dirty="0">
                <a:solidFill>
                  <a:schemeClr val="accent2">
                    <a:lumMod val="75000"/>
                  </a:schemeClr>
                </a:solidFill>
                <a:cs typeface="Times New Roman" pitchFamily="18" charset="0"/>
              </a:rPr>
              <a:t>o</a:t>
            </a:r>
            <a:r>
              <a:rPr lang="en-US" sz="2800" dirty="0">
                <a:solidFill>
                  <a:schemeClr val="accent2">
                    <a:lumMod val="75000"/>
                  </a:schemeClr>
                </a:solidFill>
                <a:cs typeface="Times New Roman" pitchFamily="18" charset="0"/>
              </a:rPr>
              <a:t>C. Average fuel consumption is 400 litres/hour. The flue gas exit temperature after air preheater is </a:t>
            </a:r>
            <a:r>
              <a:rPr lang="en-US" sz="2800" dirty="0" smtClean="0">
                <a:solidFill>
                  <a:schemeClr val="accent2">
                    <a:lumMod val="75000"/>
                  </a:schemeClr>
                </a:solidFill>
                <a:cs typeface="Times New Roman" pitchFamily="18" charset="0"/>
              </a:rPr>
              <a:t>750</a:t>
            </a:r>
            <a:r>
              <a:rPr lang="en-US" sz="2800" baseline="30000" dirty="0" smtClean="0">
                <a:solidFill>
                  <a:schemeClr val="accent2">
                    <a:lumMod val="75000"/>
                  </a:schemeClr>
                </a:solidFill>
                <a:cs typeface="Times New Roman" pitchFamily="18" charset="0"/>
              </a:rPr>
              <a:t>o</a:t>
            </a:r>
            <a:r>
              <a:rPr lang="en-US" sz="2800" dirty="0" smtClean="0">
                <a:solidFill>
                  <a:schemeClr val="accent2">
                    <a:lumMod val="75000"/>
                  </a:schemeClr>
                </a:solidFill>
                <a:cs typeface="Times New Roman" pitchFamily="18" charset="0"/>
              </a:rPr>
              <a:t>C</a:t>
            </a:r>
            <a:r>
              <a:rPr lang="en-US" sz="2800" dirty="0">
                <a:solidFill>
                  <a:schemeClr val="accent2">
                    <a:lumMod val="75000"/>
                  </a:schemeClr>
                </a:solidFill>
                <a:cs typeface="Times New Roman" pitchFamily="18" charset="0"/>
              </a:rPr>
              <a:t>. Air is preheated from ambient temperature of 40</a:t>
            </a:r>
            <a:r>
              <a:rPr lang="en-US" sz="2800" baseline="30000" dirty="0">
                <a:solidFill>
                  <a:schemeClr val="accent2">
                    <a:lumMod val="75000"/>
                  </a:schemeClr>
                </a:solidFill>
                <a:cs typeface="Times New Roman" pitchFamily="18" charset="0"/>
              </a:rPr>
              <a:t> </a:t>
            </a:r>
            <a:r>
              <a:rPr lang="en-US" sz="2800" baseline="30000" dirty="0" err="1">
                <a:solidFill>
                  <a:schemeClr val="accent2">
                    <a:lumMod val="75000"/>
                  </a:schemeClr>
                </a:solidFill>
                <a:cs typeface="Times New Roman" pitchFamily="18" charset="0"/>
              </a:rPr>
              <a:t>o</a:t>
            </a:r>
            <a:r>
              <a:rPr lang="en-US" sz="2800" dirty="0" err="1">
                <a:solidFill>
                  <a:schemeClr val="accent2">
                    <a:lumMod val="75000"/>
                  </a:schemeClr>
                </a:solidFill>
                <a:cs typeface="Times New Roman" pitchFamily="18" charset="0"/>
              </a:rPr>
              <a:t>C</a:t>
            </a:r>
            <a:r>
              <a:rPr lang="en-US" sz="2800" dirty="0">
                <a:solidFill>
                  <a:schemeClr val="accent2">
                    <a:lumMod val="75000"/>
                  </a:schemeClr>
                </a:solidFill>
                <a:cs typeface="Times New Roman" pitchFamily="18" charset="0"/>
              </a:rPr>
              <a:t> to 190</a:t>
            </a:r>
            <a:r>
              <a:rPr lang="en-US" sz="2800" baseline="30000" dirty="0">
                <a:solidFill>
                  <a:schemeClr val="accent2">
                    <a:lumMod val="75000"/>
                  </a:schemeClr>
                </a:solidFill>
                <a:cs typeface="Times New Roman" pitchFamily="18" charset="0"/>
              </a:rPr>
              <a:t> </a:t>
            </a:r>
            <a:r>
              <a:rPr lang="en-US" sz="2800" baseline="30000" dirty="0" err="1">
                <a:solidFill>
                  <a:schemeClr val="accent2">
                    <a:lumMod val="75000"/>
                  </a:schemeClr>
                </a:solidFill>
                <a:cs typeface="Times New Roman" pitchFamily="18" charset="0"/>
              </a:rPr>
              <a:t>o</a:t>
            </a:r>
            <a:r>
              <a:rPr lang="en-US" sz="2800" dirty="0" err="1">
                <a:solidFill>
                  <a:schemeClr val="accent2">
                    <a:lumMod val="75000"/>
                  </a:schemeClr>
                </a:solidFill>
                <a:cs typeface="Times New Roman" pitchFamily="18" charset="0"/>
              </a:rPr>
              <a:t>C</a:t>
            </a:r>
            <a:r>
              <a:rPr lang="en-US" sz="2800" dirty="0">
                <a:solidFill>
                  <a:schemeClr val="accent2">
                    <a:lumMod val="75000"/>
                  </a:schemeClr>
                </a:solidFill>
                <a:cs typeface="Times New Roman" pitchFamily="18" charset="0"/>
              </a:rPr>
              <a:t> through an air pre-heater. The furnace has 460 mm thick wall (x) on the billet extraction outlet side, which is 1 m </a:t>
            </a:r>
            <a:r>
              <a:rPr lang="en-US" sz="2800" dirty="0" err="1" smtClean="0">
                <a:solidFill>
                  <a:schemeClr val="accent2">
                    <a:lumMod val="75000"/>
                  </a:schemeClr>
                </a:solidFill>
                <a:cs typeface="Times New Roman" pitchFamily="18" charset="0"/>
              </a:rPr>
              <a:t>hight</a:t>
            </a:r>
            <a:r>
              <a:rPr lang="en-US" sz="2800" dirty="0" smtClean="0">
                <a:solidFill>
                  <a:schemeClr val="accent2">
                    <a:lumMod val="75000"/>
                  </a:schemeClr>
                </a:solidFill>
                <a:cs typeface="Times New Roman" pitchFamily="18" charset="0"/>
              </a:rPr>
              <a:t> </a:t>
            </a:r>
            <a:r>
              <a:rPr lang="en-US" sz="2800" dirty="0">
                <a:solidFill>
                  <a:schemeClr val="accent2">
                    <a:lumMod val="75000"/>
                  </a:schemeClr>
                </a:solidFill>
                <a:cs typeface="Times New Roman" pitchFamily="18" charset="0"/>
              </a:rPr>
              <a:t>(D) and 1 m wide. The other data are as given below. </a:t>
            </a:r>
            <a:endParaRPr lang="en-US" sz="2800" dirty="0" smtClean="0">
              <a:solidFill>
                <a:schemeClr val="accent2">
                  <a:lumMod val="75000"/>
                </a:schemeClr>
              </a:solidFill>
              <a:cs typeface="Times New Roman" pitchFamily="18" charset="0"/>
            </a:endParaRPr>
          </a:p>
          <a:p>
            <a:pPr algn="just"/>
            <a:endParaRPr lang="en-US" sz="2800" dirty="0" smtClean="0">
              <a:solidFill>
                <a:schemeClr val="accent2">
                  <a:lumMod val="75000"/>
                </a:schemeClr>
              </a:solidFill>
              <a:cs typeface="Times New Roman" pitchFamily="18" charset="0"/>
            </a:endParaRPr>
          </a:p>
          <a:p>
            <a:pPr algn="just"/>
            <a:r>
              <a:rPr lang="en-US" sz="2800" dirty="0" smtClean="0">
                <a:solidFill>
                  <a:schemeClr val="accent2">
                    <a:lumMod val="75000"/>
                  </a:schemeClr>
                </a:solidFill>
                <a:cs typeface="Times New Roman" pitchFamily="18" charset="0"/>
              </a:rPr>
              <a:t>Calculate </a:t>
            </a:r>
            <a:r>
              <a:rPr lang="en-US" sz="2800" dirty="0">
                <a:solidFill>
                  <a:schemeClr val="accent2">
                    <a:lumMod val="75000"/>
                  </a:schemeClr>
                </a:solidFill>
                <a:cs typeface="Times New Roman" pitchFamily="18" charset="0"/>
              </a:rPr>
              <a:t>the efficiency of the furnace by both indirect and direct method. </a:t>
            </a:r>
          </a:p>
        </p:txBody>
      </p:sp>
      <p:sp>
        <p:nvSpPr>
          <p:cNvPr id="30724" name="Text Box 4"/>
          <p:cNvSpPr txBox="1">
            <a:spLocks noChangeArrowheads="1"/>
          </p:cNvSpPr>
          <p:nvPr/>
        </p:nvSpPr>
        <p:spPr bwMode="auto">
          <a:xfrm>
            <a:off x="8289925" y="5908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Tree>
    <p:extLst>
      <p:ext uri="{BB962C8B-B14F-4D97-AF65-F5344CB8AC3E}">
        <p14:creationId xmlns:p14="http://schemas.microsoft.com/office/powerpoint/2010/main" val="4055393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838200"/>
          </a:xfrm>
        </p:spPr>
        <p:txBody>
          <a:bodyPr>
            <a:normAutofit/>
          </a:bodyPr>
          <a:lstStyle/>
          <a:p>
            <a:pPr eaLnBrk="1" hangingPunct="1"/>
            <a:r>
              <a:rPr lang="en-US" sz="4000" b="1" dirty="0" smtClean="0">
                <a:solidFill>
                  <a:schemeClr val="accent2">
                    <a:lumMod val="75000"/>
                  </a:schemeClr>
                </a:solidFill>
              </a:rPr>
              <a:t>Trial Data</a:t>
            </a:r>
          </a:p>
        </p:txBody>
      </p:sp>
      <p:sp>
        <p:nvSpPr>
          <p:cNvPr id="31747" name="Rectangle 3"/>
          <p:cNvSpPr>
            <a:spLocks noChangeArrowheads="1"/>
          </p:cNvSpPr>
          <p:nvPr/>
        </p:nvSpPr>
        <p:spPr bwMode="auto">
          <a:xfrm>
            <a:off x="457200" y="1219200"/>
            <a:ext cx="80772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000" dirty="0">
                <a:latin typeface="Arial Unicode MS" pitchFamily="34" charset="-128"/>
                <a:ea typeface="Arial Unicode MS" pitchFamily="34" charset="-128"/>
                <a:cs typeface="Arial Unicode MS" pitchFamily="34" charset="-128"/>
              </a:rPr>
              <a:t>Flue gas temperature after air preheater     = 750</a:t>
            </a:r>
            <a:r>
              <a:rPr lang="en-GB" sz="2000" baseline="30000" dirty="0">
                <a:latin typeface="Arial Unicode MS" pitchFamily="34" charset="-128"/>
                <a:ea typeface="Arial Unicode MS" pitchFamily="34" charset="-128"/>
                <a:cs typeface="Arial Unicode MS" pitchFamily="34" charset="-128"/>
              </a:rPr>
              <a:t>o</a:t>
            </a:r>
            <a:r>
              <a:rPr lang="en-GB" sz="2000" dirty="0">
                <a:latin typeface="Arial Unicode MS" pitchFamily="34" charset="-128"/>
                <a:ea typeface="Arial Unicode MS" pitchFamily="34" charset="-128"/>
                <a:cs typeface="Arial Unicode MS" pitchFamily="34" charset="-128"/>
              </a:rPr>
              <a:t>C</a:t>
            </a:r>
          </a:p>
          <a:p>
            <a:pPr algn="just" eaLnBrk="0" hangingPunct="0"/>
            <a:r>
              <a:rPr lang="en-GB" sz="2000" dirty="0">
                <a:latin typeface="Arial Unicode MS" pitchFamily="34" charset="-128"/>
                <a:ea typeface="Arial Unicode MS" pitchFamily="34" charset="-128"/>
                <a:cs typeface="Arial Unicode MS" pitchFamily="34" charset="-128"/>
              </a:rPr>
              <a:t>Ambient temperature			    = 40</a:t>
            </a:r>
            <a:r>
              <a:rPr lang="en-GB" sz="2000" baseline="30000" dirty="0">
                <a:latin typeface="Arial Unicode MS" pitchFamily="34" charset="-128"/>
                <a:ea typeface="Arial Unicode MS" pitchFamily="34" charset="-128"/>
                <a:cs typeface="Arial Unicode MS" pitchFamily="34" charset="-128"/>
              </a:rPr>
              <a:t>o</a:t>
            </a:r>
            <a:r>
              <a:rPr lang="en-GB" sz="2000" dirty="0">
                <a:latin typeface="Arial Unicode MS" pitchFamily="34" charset="-128"/>
                <a:ea typeface="Arial Unicode MS" pitchFamily="34" charset="-128"/>
                <a:cs typeface="Arial Unicode MS" pitchFamily="34" charset="-128"/>
              </a:rPr>
              <a:t>C</a:t>
            </a:r>
          </a:p>
          <a:p>
            <a:pPr algn="just" eaLnBrk="0" hangingPunct="0"/>
            <a:r>
              <a:rPr lang="en-GB" sz="2000" dirty="0">
                <a:latin typeface="Arial Unicode MS" pitchFamily="34" charset="-128"/>
                <a:ea typeface="Arial Unicode MS" pitchFamily="34" charset="-128"/>
                <a:cs typeface="Arial Unicode MS" pitchFamily="34" charset="-128"/>
              </a:rPr>
              <a:t>Preheated air temperature                   	    = 190</a:t>
            </a:r>
            <a:r>
              <a:rPr lang="en-GB" sz="2000" baseline="30000" dirty="0">
                <a:latin typeface="Arial Unicode MS" pitchFamily="34" charset="-128"/>
                <a:ea typeface="Arial Unicode MS" pitchFamily="34" charset="-128"/>
                <a:cs typeface="Arial Unicode MS" pitchFamily="34" charset="-128"/>
              </a:rPr>
              <a:t>o</a:t>
            </a:r>
            <a:r>
              <a:rPr lang="en-GB" sz="2000" dirty="0">
                <a:latin typeface="Arial Unicode MS" pitchFamily="34" charset="-128"/>
                <a:ea typeface="Arial Unicode MS" pitchFamily="34" charset="-128"/>
                <a:cs typeface="Arial Unicode MS" pitchFamily="34" charset="-128"/>
              </a:rPr>
              <a:t>C</a:t>
            </a:r>
          </a:p>
          <a:p>
            <a:pPr algn="just" eaLnBrk="0" hangingPunct="0"/>
            <a:endParaRPr lang="en-GB" sz="2000" dirty="0">
              <a:latin typeface="Arial Unicode MS" pitchFamily="34" charset="-128"/>
              <a:ea typeface="Arial Unicode MS" pitchFamily="34" charset="-128"/>
              <a:cs typeface="Arial Unicode MS" pitchFamily="34" charset="-128"/>
            </a:endParaRPr>
          </a:p>
          <a:p>
            <a:pPr algn="just" eaLnBrk="0" hangingPunct="0"/>
            <a:r>
              <a:rPr lang="en-GB" sz="2000" dirty="0">
                <a:latin typeface="Arial Unicode MS" pitchFamily="34" charset="-128"/>
                <a:ea typeface="Arial Unicode MS" pitchFamily="34" charset="-128"/>
                <a:cs typeface="Arial Unicode MS" pitchFamily="34" charset="-128"/>
              </a:rPr>
              <a:t>Specific gravity of oil			    = 0.92</a:t>
            </a:r>
          </a:p>
          <a:p>
            <a:pPr algn="just" eaLnBrk="0" hangingPunct="0"/>
            <a:r>
              <a:rPr lang="en-GB" sz="2000" dirty="0">
                <a:latin typeface="Arial Unicode MS" pitchFamily="34" charset="-128"/>
                <a:ea typeface="Arial Unicode MS" pitchFamily="34" charset="-128"/>
                <a:cs typeface="Arial Unicode MS" pitchFamily="34" charset="-128"/>
              </a:rPr>
              <a:t>Average fuel oil consumption               	    = 400 Litres / hr</a:t>
            </a:r>
          </a:p>
          <a:p>
            <a:pPr algn="just" eaLnBrk="0" hangingPunct="0"/>
            <a:r>
              <a:rPr lang="en-GB" sz="2000" dirty="0">
                <a:latin typeface="Arial Unicode MS" pitchFamily="34" charset="-128"/>
                <a:ea typeface="Arial Unicode MS" pitchFamily="34" charset="-128"/>
                <a:cs typeface="Arial Unicode MS" pitchFamily="34" charset="-128"/>
              </a:rPr>
              <a:t>					    = 400 x 0.92 =368 kg/hr</a:t>
            </a:r>
          </a:p>
          <a:p>
            <a:pPr algn="just" eaLnBrk="0" hangingPunct="0"/>
            <a:r>
              <a:rPr lang="en-GB" sz="2000" dirty="0">
                <a:latin typeface="Arial Unicode MS" pitchFamily="34" charset="-128"/>
                <a:ea typeface="Arial Unicode MS" pitchFamily="34" charset="-128"/>
                <a:cs typeface="Arial Unicode MS" pitchFamily="34" charset="-128"/>
              </a:rPr>
              <a:t>Calorific value of oil			    = 10000 kCal/kg</a:t>
            </a:r>
          </a:p>
          <a:p>
            <a:pPr algn="just" eaLnBrk="0" hangingPunct="0"/>
            <a:endParaRPr lang="en-GB" sz="2000" dirty="0">
              <a:latin typeface="Arial Unicode MS" pitchFamily="34" charset="-128"/>
              <a:ea typeface="Arial Unicode MS" pitchFamily="34" charset="-128"/>
              <a:cs typeface="Arial Unicode MS" pitchFamily="34" charset="-128"/>
            </a:endParaRPr>
          </a:p>
          <a:p>
            <a:pPr algn="just" eaLnBrk="0" hangingPunct="0"/>
            <a:r>
              <a:rPr lang="en-GB" sz="2000" dirty="0">
                <a:latin typeface="Arial Unicode MS" pitchFamily="34" charset="-128"/>
                <a:ea typeface="Arial Unicode MS" pitchFamily="34" charset="-128"/>
                <a:cs typeface="Arial Unicode MS" pitchFamily="34" charset="-128"/>
              </a:rPr>
              <a:t>Average O</a:t>
            </a:r>
            <a:r>
              <a:rPr lang="en-GB" sz="2000" baseline="-30000" dirty="0">
                <a:latin typeface="Arial Unicode MS" pitchFamily="34" charset="-128"/>
                <a:ea typeface="Arial Unicode MS" pitchFamily="34" charset="-128"/>
                <a:cs typeface="Arial Unicode MS" pitchFamily="34" charset="-128"/>
              </a:rPr>
              <a:t>2 </a:t>
            </a:r>
            <a:r>
              <a:rPr lang="en-GB" sz="2000" dirty="0">
                <a:latin typeface="Arial Unicode MS" pitchFamily="34" charset="-128"/>
                <a:ea typeface="Arial Unicode MS" pitchFamily="34" charset="-128"/>
                <a:cs typeface="Arial Unicode MS" pitchFamily="34" charset="-128"/>
              </a:rPr>
              <a:t>percentage in flue gas              =12%</a:t>
            </a:r>
          </a:p>
          <a:p>
            <a:pPr algn="just" eaLnBrk="0" hangingPunct="0"/>
            <a:endParaRPr lang="en-GB" sz="2000" dirty="0">
              <a:latin typeface="Arial Unicode MS" pitchFamily="34" charset="-128"/>
              <a:ea typeface="Arial Unicode MS" pitchFamily="34" charset="-128"/>
              <a:cs typeface="Arial Unicode MS" pitchFamily="34" charset="-128"/>
            </a:endParaRPr>
          </a:p>
          <a:p>
            <a:pPr algn="just" eaLnBrk="0" hangingPunct="0"/>
            <a:r>
              <a:rPr lang="en-GB" sz="2000" dirty="0">
                <a:latin typeface="Arial Unicode MS" pitchFamily="34" charset="-128"/>
                <a:ea typeface="Arial Unicode MS" pitchFamily="34" charset="-128"/>
                <a:cs typeface="Arial Unicode MS" pitchFamily="34" charset="-128"/>
              </a:rPr>
              <a:t>Weight of stock				    = 6000 kg/hr</a:t>
            </a:r>
          </a:p>
          <a:p>
            <a:pPr algn="just" eaLnBrk="0" hangingPunct="0"/>
            <a:r>
              <a:rPr lang="en-GB" sz="2000" dirty="0">
                <a:latin typeface="Arial Unicode MS" pitchFamily="34" charset="-128"/>
                <a:ea typeface="Arial Unicode MS" pitchFamily="34" charset="-128"/>
                <a:cs typeface="Arial Unicode MS" pitchFamily="34" charset="-128"/>
              </a:rPr>
              <a:t>Specific heat of Billet			    = 0.12 kCal/kg/</a:t>
            </a:r>
            <a:r>
              <a:rPr lang="en-GB" sz="2000" baseline="30000" dirty="0">
                <a:latin typeface="Arial Unicode MS" pitchFamily="34" charset="-128"/>
                <a:ea typeface="Arial Unicode MS" pitchFamily="34" charset="-128"/>
                <a:cs typeface="Arial Unicode MS" pitchFamily="34" charset="-128"/>
              </a:rPr>
              <a:t>0</a:t>
            </a:r>
            <a:r>
              <a:rPr lang="en-GB" sz="2000" dirty="0">
                <a:latin typeface="Arial Unicode MS" pitchFamily="34" charset="-128"/>
                <a:ea typeface="Arial Unicode MS" pitchFamily="34" charset="-128"/>
                <a:cs typeface="Arial Unicode MS" pitchFamily="34" charset="-128"/>
              </a:rPr>
              <a:t>C</a:t>
            </a:r>
          </a:p>
          <a:p>
            <a:pPr algn="just" eaLnBrk="0" hangingPunct="0"/>
            <a:r>
              <a:rPr lang="en-GB" sz="2000" dirty="0">
                <a:latin typeface="Arial Unicode MS" pitchFamily="34" charset="-128"/>
                <a:ea typeface="Arial Unicode MS" pitchFamily="34" charset="-128"/>
                <a:cs typeface="Arial Unicode MS" pitchFamily="34" charset="-128"/>
              </a:rPr>
              <a:t>Surface temperature of roof and side walls = 122 </a:t>
            </a:r>
            <a:r>
              <a:rPr lang="en-GB" sz="2000" baseline="30000" dirty="0" err="1">
                <a:latin typeface="Arial Unicode MS" pitchFamily="34" charset="-128"/>
                <a:ea typeface="Arial Unicode MS" pitchFamily="34" charset="-128"/>
                <a:cs typeface="Arial Unicode MS" pitchFamily="34" charset="-128"/>
              </a:rPr>
              <a:t>o</a:t>
            </a:r>
            <a:r>
              <a:rPr lang="en-GB" sz="2000" dirty="0" err="1">
                <a:latin typeface="Arial Unicode MS" pitchFamily="34" charset="-128"/>
                <a:ea typeface="Arial Unicode MS" pitchFamily="34" charset="-128"/>
                <a:cs typeface="Arial Unicode MS" pitchFamily="34" charset="-128"/>
              </a:rPr>
              <a:t>C</a:t>
            </a:r>
            <a:endParaRPr lang="en-GB" sz="2000" dirty="0">
              <a:latin typeface="Arial Unicode MS" pitchFamily="34" charset="-128"/>
              <a:ea typeface="Arial Unicode MS" pitchFamily="34" charset="-128"/>
              <a:cs typeface="Arial Unicode MS" pitchFamily="34" charset="-128"/>
            </a:endParaRPr>
          </a:p>
          <a:p>
            <a:pPr algn="just" eaLnBrk="0" hangingPunct="0"/>
            <a:r>
              <a:rPr lang="en-GB" sz="2000" dirty="0">
                <a:latin typeface="Arial Unicode MS" pitchFamily="34" charset="-128"/>
                <a:ea typeface="Arial Unicode MS" pitchFamily="34" charset="-128"/>
                <a:cs typeface="Arial Unicode MS" pitchFamily="34" charset="-128"/>
              </a:rPr>
              <a:t>Surface temperature other than heating and soaking zone = 85 </a:t>
            </a:r>
            <a:r>
              <a:rPr lang="en-GB" sz="2000" baseline="30000" dirty="0" err="1">
                <a:latin typeface="Arial Unicode MS" pitchFamily="34" charset="-128"/>
                <a:ea typeface="Arial Unicode MS" pitchFamily="34" charset="-128"/>
                <a:cs typeface="Arial Unicode MS" pitchFamily="34" charset="-128"/>
              </a:rPr>
              <a:t>o</a:t>
            </a:r>
            <a:r>
              <a:rPr lang="en-GB" sz="2000" dirty="0" err="1">
                <a:latin typeface="Arial Unicode MS" pitchFamily="34" charset="-128"/>
                <a:ea typeface="Arial Unicode MS" pitchFamily="34" charset="-128"/>
                <a:cs typeface="Arial Unicode MS" pitchFamily="34" charset="-128"/>
              </a:rPr>
              <a:t>C</a:t>
            </a:r>
            <a:endParaRPr lang="en-GB" sz="4000" dirty="0"/>
          </a:p>
        </p:txBody>
      </p:sp>
    </p:spTree>
    <p:extLst>
      <p:ext uri="{BB962C8B-B14F-4D97-AF65-F5344CB8AC3E}">
        <p14:creationId xmlns:p14="http://schemas.microsoft.com/office/powerpoint/2010/main" val="3573929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990600"/>
          </a:xfrm>
          <a:solidFill>
            <a:schemeClr val="accent5">
              <a:lumMod val="60000"/>
              <a:lumOff val="40000"/>
            </a:schemeClr>
          </a:solidFill>
        </p:spPr>
        <p:txBody>
          <a:bodyPr>
            <a:normAutofit/>
          </a:bodyPr>
          <a:lstStyle/>
          <a:p>
            <a:pPr eaLnBrk="1" hangingPunct="1"/>
            <a:r>
              <a:rPr lang="en-US" sz="4000" b="1" dirty="0" smtClean="0">
                <a:cs typeface="Times New Roman" pitchFamily="18" charset="0"/>
              </a:rPr>
              <a:t>Furnace Efficiency (Direct Method)</a:t>
            </a:r>
            <a:r>
              <a:rPr lang="en-GB" sz="4000" b="1" dirty="0" smtClean="0"/>
              <a:t> </a:t>
            </a:r>
          </a:p>
        </p:txBody>
      </p:sp>
      <p:graphicFrame>
        <p:nvGraphicFramePr>
          <p:cNvPr id="32771" name="Object 3"/>
          <p:cNvGraphicFramePr>
            <a:graphicFrameLocks noChangeAspect="1"/>
          </p:cNvGraphicFramePr>
          <p:nvPr>
            <p:extLst>
              <p:ext uri="{D42A27DB-BD31-4B8C-83A1-F6EECF244321}">
                <p14:modId xmlns:p14="http://schemas.microsoft.com/office/powerpoint/2010/main" val="554035967"/>
              </p:ext>
            </p:extLst>
          </p:nvPr>
        </p:nvGraphicFramePr>
        <p:xfrm>
          <a:off x="457200" y="1295400"/>
          <a:ext cx="8251825" cy="5287963"/>
        </p:xfrm>
        <a:graphic>
          <a:graphicData uri="http://schemas.openxmlformats.org/presentationml/2006/ole">
            <mc:AlternateContent xmlns:mc="http://schemas.openxmlformats.org/markup-compatibility/2006">
              <mc:Choice xmlns:v="urn:schemas-microsoft-com:vml" Requires="v">
                <p:oleObj spid="_x0000_s17424" name="Document" r:id="rId3" imgW="7539228" imgH="5466588" progId="Word.Document.8">
                  <p:embed/>
                </p:oleObj>
              </mc:Choice>
              <mc:Fallback>
                <p:oleObj name="Document" r:id="rId3" imgW="7539228" imgH="546658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12494" b="11708"/>
                      <a:stretch>
                        <a:fillRect/>
                      </a:stretch>
                    </p:blipFill>
                    <p:spPr bwMode="auto">
                      <a:xfrm>
                        <a:off x="457200" y="1295400"/>
                        <a:ext cx="8251825" cy="528796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571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9144000" cy="914400"/>
          </a:xfrm>
          <a:solidFill>
            <a:schemeClr val="accent5">
              <a:lumMod val="60000"/>
              <a:lumOff val="40000"/>
            </a:schemeClr>
          </a:solidFill>
        </p:spPr>
        <p:txBody>
          <a:bodyPr>
            <a:noAutofit/>
          </a:bodyPr>
          <a:lstStyle/>
          <a:p>
            <a:pPr eaLnBrk="1" hangingPunct="1"/>
            <a:r>
              <a:rPr lang="en-US" sz="4000" b="1" dirty="0" smtClean="0">
                <a:cs typeface="Times New Roman" pitchFamily="18" charset="0"/>
              </a:rPr>
              <a:t/>
            </a:r>
            <a:br>
              <a:rPr lang="en-US" sz="4000" b="1" dirty="0" smtClean="0">
                <a:cs typeface="Times New Roman" pitchFamily="18" charset="0"/>
              </a:rPr>
            </a:br>
            <a:r>
              <a:rPr lang="en-US" sz="4000" b="1" dirty="0" smtClean="0">
                <a:cs typeface="Times New Roman" pitchFamily="18" charset="0"/>
              </a:rPr>
              <a:t>Furnace Efficiency (Indirect Method)</a:t>
            </a:r>
            <a:br>
              <a:rPr lang="en-US" sz="4000" b="1" dirty="0" smtClean="0">
                <a:cs typeface="Times New Roman" pitchFamily="18" charset="0"/>
              </a:rPr>
            </a:br>
            <a:endParaRPr lang="en-GB" sz="4000" b="1" dirty="0" smtClean="0">
              <a:cs typeface="Times New Roman" pitchFamily="18" charset="0"/>
            </a:endParaRPr>
          </a:p>
        </p:txBody>
      </p:sp>
      <p:graphicFrame>
        <p:nvGraphicFramePr>
          <p:cNvPr id="33795" name="Object 3"/>
          <p:cNvGraphicFramePr>
            <a:graphicFrameLocks noChangeAspect="1"/>
          </p:cNvGraphicFramePr>
          <p:nvPr>
            <p:extLst>
              <p:ext uri="{D42A27DB-BD31-4B8C-83A1-F6EECF244321}">
                <p14:modId xmlns:p14="http://schemas.microsoft.com/office/powerpoint/2010/main" val="4052720765"/>
              </p:ext>
            </p:extLst>
          </p:nvPr>
        </p:nvGraphicFramePr>
        <p:xfrm>
          <a:off x="457200" y="1295400"/>
          <a:ext cx="8229600" cy="5365750"/>
        </p:xfrm>
        <a:graphic>
          <a:graphicData uri="http://schemas.openxmlformats.org/presentationml/2006/ole">
            <mc:AlternateContent xmlns:mc="http://schemas.openxmlformats.org/markup-compatibility/2006">
              <mc:Choice xmlns:v="urn:schemas-microsoft-com:vml" Requires="v">
                <p:oleObj spid="_x0000_s18448" name="Document" r:id="rId3" imgW="5486400" imgH="3573720" progId="Word.Document.8">
                  <p:embed/>
                </p:oleObj>
              </mc:Choice>
              <mc:Fallback>
                <p:oleObj name="Document" r:id="rId3" imgW="5486400" imgH="35737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229600" cy="53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668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228600" y="3810000"/>
          <a:ext cx="8534400" cy="1398588"/>
        </p:xfrm>
        <a:graphic>
          <a:graphicData uri="http://schemas.openxmlformats.org/presentationml/2006/ole">
            <mc:AlternateContent xmlns:mc="http://schemas.openxmlformats.org/markup-compatibility/2006">
              <mc:Choice xmlns:v="urn:schemas-microsoft-com:vml" Requires="v">
                <p:oleObj spid="_x0000_s19486" name="Document" r:id="rId3" imgW="5486400" imgH="876240" progId="Word.Document.8">
                  <p:embed/>
                </p:oleObj>
              </mc:Choice>
              <mc:Fallback>
                <p:oleObj name="Document" r:id="rId3" imgW="5486400" imgH="8762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8534400" cy="1398588"/>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19" name="Rectangle 3"/>
          <p:cNvSpPr>
            <a:spLocks noChangeArrowheads="1"/>
          </p:cNvSpPr>
          <p:nvPr/>
        </p:nvSpPr>
        <p:spPr bwMode="auto">
          <a:xfrm>
            <a:off x="914400" y="152400"/>
            <a:ext cx="7239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1800" b="1" dirty="0">
                <a:latin typeface="Arial Unicode MS" pitchFamily="34" charset="-128"/>
                <a:ea typeface="Arial Unicode MS" pitchFamily="34" charset="-128"/>
                <a:cs typeface="Arial Unicode MS" pitchFamily="34" charset="-128"/>
              </a:rPr>
              <a:t>2.   Loss Due to Evaporation of Moisture Present in Fuel   </a:t>
            </a:r>
            <a:endParaRPr lang="en-GB" sz="1800" dirty="0">
              <a:latin typeface="Arial Unicode MS" pitchFamily="34" charset="-128"/>
              <a:ea typeface="Arial Unicode MS" pitchFamily="34" charset="-128"/>
              <a:cs typeface="Arial Unicode MS" pitchFamily="34" charset="-128"/>
            </a:endParaRPr>
          </a:p>
          <a:p>
            <a:pPr algn="just" eaLnBrk="0" hangingPunct="0"/>
            <a:r>
              <a:rPr lang="en-GB" sz="1800" b="1" dirty="0">
                <a:latin typeface="Arial Unicode MS" pitchFamily="34" charset="-128"/>
                <a:ea typeface="Arial Unicode MS" pitchFamily="34" charset="-128"/>
                <a:cs typeface="Arial Unicode MS" pitchFamily="34" charset="-128"/>
              </a:rPr>
              <a:t> </a:t>
            </a:r>
            <a:endParaRPr lang="en-GB" sz="1800" dirty="0">
              <a:latin typeface="Arial Unicode MS" pitchFamily="34" charset="-128"/>
              <a:ea typeface="Arial Unicode MS" pitchFamily="34" charset="-128"/>
              <a:cs typeface="Arial Unicode MS" pitchFamily="34" charset="-128"/>
            </a:endParaRPr>
          </a:p>
          <a:p>
            <a:pPr algn="just" eaLnBrk="0" hangingPunct="0"/>
            <a:r>
              <a:rPr lang="en-GB" sz="1800" dirty="0">
                <a:latin typeface="Arial Unicode MS" pitchFamily="34" charset="-128"/>
                <a:ea typeface="Arial Unicode MS" pitchFamily="34" charset="-128"/>
                <a:cs typeface="Arial Unicode MS" pitchFamily="34" charset="-128"/>
              </a:rPr>
              <a:t>% Loss         	 </a:t>
            </a:r>
          </a:p>
          <a:p>
            <a:pPr algn="just" eaLnBrk="0" hangingPunct="0"/>
            <a:r>
              <a:rPr lang="en-GB" sz="1800" dirty="0">
                <a:latin typeface="Arial Unicode MS" pitchFamily="34" charset="-128"/>
                <a:ea typeface="Arial Unicode MS" pitchFamily="34" charset="-128"/>
                <a:cs typeface="Arial Unicode MS" pitchFamily="34" charset="-128"/>
              </a:rPr>
              <a:t>Where, </a:t>
            </a:r>
          </a:p>
          <a:p>
            <a:pPr algn="just" eaLnBrk="0" hangingPunct="0"/>
            <a:r>
              <a:rPr lang="en-GB" sz="1800" dirty="0">
                <a:latin typeface="Arial Unicode MS" pitchFamily="34" charset="-128"/>
                <a:ea typeface="Arial Unicode MS" pitchFamily="34" charset="-128"/>
                <a:cs typeface="Arial Unicode MS" pitchFamily="34" charset="-128"/>
              </a:rPr>
              <a:t>M       	 -   	% Moisture of in 1 kg of fuel oil (0.15 kg/kg of fuel oil)</a:t>
            </a:r>
          </a:p>
          <a:p>
            <a:pPr algn="just" eaLnBrk="0" hangingPunct="0"/>
            <a:r>
              <a:rPr lang="en-GB" sz="1800" dirty="0" err="1">
                <a:latin typeface="Arial Unicode MS" pitchFamily="34" charset="-128"/>
                <a:ea typeface="Arial Unicode MS" pitchFamily="34" charset="-128"/>
                <a:cs typeface="Arial Unicode MS" pitchFamily="34" charset="-128"/>
              </a:rPr>
              <a:t>T</a:t>
            </a:r>
            <a:r>
              <a:rPr lang="en-GB" sz="1800" baseline="-30000" dirty="0" err="1">
                <a:latin typeface="Arial Unicode MS" pitchFamily="34" charset="-128"/>
                <a:ea typeface="Arial Unicode MS" pitchFamily="34" charset="-128"/>
                <a:cs typeface="Arial Unicode MS" pitchFamily="34" charset="-128"/>
              </a:rPr>
              <a:t>fg</a:t>
            </a:r>
            <a:r>
              <a:rPr lang="en-GB" sz="1800" dirty="0">
                <a:latin typeface="Arial Unicode MS" pitchFamily="34" charset="-128"/>
                <a:ea typeface="Arial Unicode MS" pitchFamily="34" charset="-128"/>
                <a:cs typeface="Arial Unicode MS" pitchFamily="34" charset="-128"/>
              </a:rPr>
              <a:t>      	 -</a:t>
            </a:r>
            <a:r>
              <a:rPr lang="en-GB" sz="1800" baseline="-30000" dirty="0">
                <a:latin typeface="Arial Unicode MS" pitchFamily="34" charset="-128"/>
                <a:ea typeface="Arial Unicode MS" pitchFamily="34" charset="-128"/>
                <a:cs typeface="Arial Unicode MS" pitchFamily="34" charset="-128"/>
              </a:rPr>
              <a:t>  	 </a:t>
            </a:r>
            <a:r>
              <a:rPr lang="en-GB" sz="1800" dirty="0">
                <a:latin typeface="Arial Unicode MS" pitchFamily="34" charset="-128"/>
                <a:ea typeface="Arial Unicode MS" pitchFamily="34" charset="-128"/>
                <a:cs typeface="Arial Unicode MS" pitchFamily="34" charset="-128"/>
              </a:rPr>
              <a:t>Flue Gas Temperature</a:t>
            </a:r>
          </a:p>
          <a:p>
            <a:pPr algn="just" eaLnBrk="0" hangingPunct="0"/>
            <a:r>
              <a:rPr lang="en-GB" sz="1800" dirty="0" err="1">
                <a:latin typeface="Arial Unicode MS" pitchFamily="34" charset="-128"/>
                <a:ea typeface="Arial Unicode MS" pitchFamily="34" charset="-128"/>
                <a:cs typeface="Arial Unicode MS" pitchFamily="34" charset="-128"/>
              </a:rPr>
              <a:t>T</a:t>
            </a:r>
            <a:r>
              <a:rPr lang="en-GB" sz="1800" baseline="-30000" dirty="0" err="1">
                <a:latin typeface="Arial Unicode MS" pitchFamily="34" charset="-128"/>
                <a:ea typeface="Arial Unicode MS" pitchFamily="34" charset="-128"/>
                <a:cs typeface="Arial Unicode MS" pitchFamily="34" charset="-128"/>
              </a:rPr>
              <a:t>amb</a:t>
            </a:r>
            <a:r>
              <a:rPr lang="en-GB" sz="1800" dirty="0">
                <a:latin typeface="Arial Unicode MS" pitchFamily="34" charset="-128"/>
                <a:ea typeface="Arial Unicode MS" pitchFamily="34" charset="-128"/>
                <a:cs typeface="Arial Unicode MS" pitchFamily="34" charset="-128"/>
              </a:rPr>
              <a:t>  	 -  	Ambient temperature</a:t>
            </a:r>
          </a:p>
          <a:p>
            <a:pPr algn="just" eaLnBrk="0" hangingPunct="0"/>
            <a:r>
              <a:rPr lang="en-GB" sz="1800" dirty="0">
                <a:latin typeface="Arial Unicode MS" pitchFamily="34" charset="-128"/>
                <a:ea typeface="Arial Unicode MS" pitchFamily="34" charset="-128"/>
                <a:cs typeface="Arial Unicode MS" pitchFamily="34" charset="-128"/>
              </a:rPr>
              <a:t>GCV   	 -  	Gross Calorific Value of Fuel</a:t>
            </a:r>
          </a:p>
          <a:p>
            <a:pPr algn="just" eaLnBrk="0" hangingPunct="0"/>
            <a:r>
              <a:rPr lang="en-GB" sz="1800" dirty="0">
                <a:latin typeface="Arial Unicode MS" pitchFamily="34" charset="-128"/>
                <a:ea typeface="Arial Unicode MS" pitchFamily="34" charset="-128"/>
                <a:cs typeface="Arial Unicode MS" pitchFamily="34" charset="-128"/>
              </a:rPr>
              <a:t> </a:t>
            </a:r>
          </a:p>
          <a:p>
            <a:pPr algn="just" eaLnBrk="0" hangingPunct="0"/>
            <a:r>
              <a:rPr lang="en-GB" sz="1800" dirty="0">
                <a:latin typeface="Arial Unicode MS" pitchFamily="34" charset="-128"/>
                <a:ea typeface="Arial Unicode MS" pitchFamily="34" charset="-128"/>
                <a:cs typeface="Arial Unicode MS" pitchFamily="34" charset="-128"/>
              </a:rPr>
              <a:t>		     0.15 {584 + 0.45 (750-40)} </a:t>
            </a:r>
          </a:p>
          <a:p>
            <a:pPr algn="just" eaLnBrk="0" hangingPunct="0"/>
            <a:r>
              <a:rPr lang="en-GB" sz="1800" dirty="0">
                <a:latin typeface="Arial Unicode MS" pitchFamily="34" charset="-128"/>
                <a:ea typeface="Arial Unicode MS" pitchFamily="34" charset="-128"/>
                <a:cs typeface="Arial Unicode MS" pitchFamily="34" charset="-128"/>
              </a:rPr>
              <a:t>% Loss		=  ------------------------------       x 100      </a:t>
            </a:r>
            <a:r>
              <a:rPr lang="en-US" sz="1800" dirty="0">
                <a:cs typeface="Times New Roman" pitchFamily="18" charset="0"/>
              </a:rPr>
              <a:t>=   1.36 %</a:t>
            </a:r>
            <a:r>
              <a:rPr lang="en-GB" sz="2000" dirty="0"/>
              <a:t> </a:t>
            </a:r>
            <a:r>
              <a:rPr lang="en-GB" sz="1800" dirty="0">
                <a:latin typeface="Arial Unicode MS" pitchFamily="34" charset="-128"/>
                <a:ea typeface="Arial Unicode MS" pitchFamily="34" charset="-128"/>
                <a:cs typeface="Arial Unicode MS" pitchFamily="34" charset="-128"/>
              </a:rPr>
              <a:t>			   10000</a:t>
            </a:r>
            <a:r>
              <a:rPr lang="en-US" sz="1800" dirty="0">
                <a:cs typeface="Times New Roman" pitchFamily="18" charset="0"/>
              </a:rPr>
              <a:t>			</a:t>
            </a:r>
            <a:endParaRPr lang="en-GB" sz="1800" dirty="0">
              <a:cs typeface="Times New Roman" pitchFamily="18" charset="0"/>
            </a:endParaRPr>
          </a:p>
        </p:txBody>
      </p:sp>
      <p:graphicFrame>
        <p:nvGraphicFramePr>
          <p:cNvPr id="34820" name="Object 4"/>
          <p:cNvGraphicFramePr>
            <a:graphicFrameLocks noChangeAspect="1"/>
          </p:cNvGraphicFramePr>
          <p:nvPr/>
        </p:nvGraphicFramePr>
        <p:xfrm>
          <a:off x="2057400" y="549275"/>
          <a:ext cx="3838575" cy="669925"/>
        </p:xfrm>
        <a:graphic>
          <a:graphicData uri="http://schemas.openxmlformats.org/presentationml/2006/ole">
            <mc:AlternateContent xmlns:mc="http://schemas.openxmlformats.org/markup-compatibility/2006">
              <mc:Choice xmlns:v="urn:schemas-microsoft-com:vml" Requires="v">
                <p:oleObj spid="_x0000_s19487" r:id="rId5" imgW="2235200" imgH="393700" progId="Equation.DSMT4">
                  <p:embed/>
                </p:oleObj>
              </mc:Choice>
              <mc:Fallback>
                <p:oleObj r:id="rId5" imgW="22352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49275"/>
                        <a:ext cx="38385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Rectangle 5"/>
          <p:cNvSpPr>
            <a:spLocks noChangeArrowheads="1"/>
          </p:cNvSpPr>
          <p:nvPr/>
        </p:nvSpPr>
        <p:spPr bwMode="auto">
          <a:xfrm>
            <a:off x="228600" y="5381625"/>
            <a:ext cx="8382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en-GB" sz="1800">
                <a:latin typeface="Arial Unicode MS" pitchFamily="34" charset="-128"/>
                <a:ea typeface="Arial Unicode MS" pitchFamily="34" charset="-128"/>
                <a:cs typeface="Arial Unicode MS" pitchFamily="34" charset="-128"/>
              </a:rPr>
              <a:t>Where, H</a:t>
            </a:r>
            <a:r>
              <a:rPr lang="en-GB" sz="1800" baseline="-30000">
                <a:latin typeface="Arial Unicode MS" pitchFamily="34" charset="-128"/>
                <a:ea typeface="Arial Unicode MS" pitchFamily="34" charset="-128"/>
                <a:cs typeface="Arial Unicode MS" pitchFamily="34" charset="-128"/>
              </a:rPr>
              <a:t>2</a:t>
            </a:r>
            <a:r>
              <a:rPr lang="en-GB" sz="1800">
                <a:latin typeface="Arial Unicode MS" pitchFamily="34" charset="-128"/>
                <a:ea typeface="Arial Unicode MS" pitchFamily="34" charset="-128"/>
                <a:cs typeface="Arial Unicode MS" pitchFamily="34" charset="-128"/>
              </a:rPr>
              <a:t> – % of H</a:t>
            </a:r>
            <a:r>
              <a:rPr lang="en-GB" sz="1800" baseline="-30000">
                <a:latin typeface="Arial Unicode MS" pitchFamily="34" charset="-128"/>
                <a:ea typeface="Arial Unicode MS" pitchFamily="34" charset="-128"/>
                <a:cs typeface="Arial Unicode MS" pitchFamily="34" charset="-128"/>
              </a:rPr>
              <a:t>2</a:t>
            </a:r>
            <a:r>
              <a:rPr lang="en-GB" sz="1800">
                <a:latin typeface="Arial Unicode MS" pitchFamily="34" charset="-128"/>
                <a:ea typeface="Arial Unicode MS" pitchFamily="34" charset="-128"/>
                <a:cs typeface="Arial Unicode MS" pitchFamily="34" charset="-128"/>
              </a:rPr>
              <a:t> in 1 kg of fuel oil (0.1123 kg/kg of fuel oil)</a:t>
            </a:r>
          </a:p>
          <a:p>
            <a:pPr indent="457200" algn="just" eaLnBrk="0" hangingPunct="0"/>
            <a:r>
              <a:rPr lang="en-GB" sz="1800">
                <a:latin typeface="Arial Unicode MS" pitchFamily="34" charset="-128"/>
                <a:ea typeface="Arial Unicode MS" pitchFamily="34" charset="-128"/>
                <a:cs typeface="Arial Unicode MS" pitchFamily="34" charset="-128"/>
              </a:rPr>
              <a:t> </a:t>
            </a:r>
          </a:p>
          <a:p>
            <a:pPr indent="457200" algn="just" eaLnBrk="0" hangingPunct="0"/>
            <a:r>
              <a:rPr lang="en-GB" sz="1800">
                <a:latin typeface="Arial Unicode MS" pitchFamily="34" charset="-128"/>
                <a:ea typeface="Arial Unicode MS" pitchFamily="34" charset="-128"/>
                <a:cs typeface="Arial Unicode MS" pitchFamily="34" charset="-128"/>
              </a:rPr>
              <a:t>		=     9  x 0.1123  {584 + 0.45 (750-40)}</a:t>
            </a:r>
          </a:p>
          <a:p>
            <a:pPr indent="457200" algn="just" eaLnBrk="0" hangingPunct="0"/>
            <a:r>
              <a:rPr lang="en-GB" sz="1800">
                <a:latin typeface="Arial Unicode MS" pitchFamily="34" charset="-128"/>
                <a:ea typeface="Arial Unicode MS" pitchFamily="34" charset="-128"/>
                <a:cs typeface="Arial Unicode MS" pitchFamily="34" charset="-128"/>
              </a:rPr>
              <a:t>                          -------------------------------------             x 100   =   9.13 %</a:t>
            </a:r>
          </a:p>
          <a:p>
            <a:pPr indent="457200" algn="just" eaLnBrk="0" hangingPunct="0"/>
            <a:r>
              <a:rPr lang="en-GB" sz="1800">
                <a:latin typeface="Arial Unicode MS" pitchFamily="34" charset="-128"/>
                <a:ea typeface="Arial Unicode MS" pitchFamily="34" charset="-128"/>
                <a:cs typeface="Arial Unicode MS" pitchFamily="34" charset="-128"/>
              </a:rPr>
              <a:t>			               10000	</a:t>
            </a:r>
          </a:p>
        </p:txBody>
      </p:sp>
    </p:spTree>
    <p:extLst>
      <p:ext uri="{BB962C8B-B14F-4D97-AF65-F5344CB8AC3E}">
        <p14:creationId xmlns:p14="http://schemas.microsoft.com/office/powerpoint/2010/main" val="46140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 y="152400"/>
            <a:ext cx="8915400" cy="533400"/>
          </a:xfrm>
        </p:spPr>
        <p:txBody>
          <a:bodyPr>
            <a:noAutofit/>
          </a:bodyPr>
          <a:lstStyle/>
          <a:p>
            <a:pPr algn="l" eaLnBrk="1" hangingPunct="1"/>
            <a:r>
              <a:rPr lang="en-US" sz="2000" b="1" dirty="0" smtClean="0">
                <a:cs typeface="Times New Roman" pitchFamily="18" charset="0"/>
              </a:rPr>
              <a:t/>
            </a:r>
            <a:br>
              <a:rPr lang="en-US" sz="2000" b="1" dirty="0" smtClean="0">
                <a:cs typeface="Times New Roman" pitchFamily="18" charset="0"/>
              </a:rPr>
            </a:br>
            <a:r>
              <a:rPr lang="en-US" sz="2000" b="1" dirty="0" smtClean="0">
                <a:cs typeface="Times New Roman" pitchFamily="18" charset="0"/>
              </a:rPr>
              <a:t>4.   Heat Loss due to Openings:</a:t>
            </a:r>
            <a:r>
              <a:rPr lang="en-US" sz="2000" dirty="0" smtClean="0">
                <a:cs typeface="Times New Roman" pitchFamily="18" charset="0"/>
              </a:rPr>
              <a:t/>
            </a:r>
            <a:br>
              <a:rPr lang="en-US" sz="2000" dirty="0" smtClean="0">
                <a:cs typeface="Times New Roman" pitchFamily="18" charset="0"/>
              </a:rPr>
            </a:br>
            <a:endParaRPr lang="en-GB" sz="2000" dirty="0" smtClean="0">
              <a:cs typeface="Times New Roman" pitchFamily="18" charset="0"/>
            </a:endParaRPr>
          </a:p>
        </p:txBody>
      </p:sp>
      <p:sp>
        <p:nvSpPr>
          <p:cNvPr id="35843" name="Rectangle 3"/>
          <p:cNvSpPr>
            <a:spLocks noChangeArrowheads="1"/>
          </p:cNvSpPr>
          <p:nvPr/>
        </p:nvSpPr>
        <p:spPr bwMode="auto">
          <a:xfrm>
            <a:off x="152400" y="2139950"/>
            <a:ext cx="8839200" cy="46418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indent="457200" algn="just"/>
            <a:r>
              <a:rPr lang="en-GB" sz="2000">
                <a:latin typeface="Arial Unicode MS" pitchFamily="34" charset="-128"/>
                <a:ea typeface="Arial Unicode MS" pitchFamily="34" charset="-128"/>
                <a:cs typeface="Arial Unicode MS" pitchFamily="34" charset="-128"/>
              </a:rPr>
              <a:t>The shape of the opening is square and D/X 	= 1/0.46 = 2.17</a:t>
            </a:r>
          </a:p>
          <a:p>
            <a:pPr indent="457200" algn="just" eaLnBrk="0" hangingPunct="0"/>
            <a:r>
              <a:rPr lang="en-GB" sz="2000">
                <a:latin typeface="Arial Unicode MS" pitchFamily="34" charset="-128"/>
                <a:ea typeface="Arial Unicode MS" pitchFamily="34" charset="-128"/>
                <a:cs typeface="Arial Unicode MS" pitchFamily="34" charset="-128"/>
              </a:rPr>
              <a:t>The factor of radiation (</a:t>
            </a:r>
            <a:r>
              <a:rPr lang="en-GB" sz="2000">
                <a:solidFill>
                  <a:schemeClr val="accent2"/>
                </a:solidFill>
                <a:latin typeface="Arial Unicode MS" pitchFamily="34" charset="-128"/>
                <a:ea typeface="Arial Unicode MS" pitchFamily="34" charset="-128"/>
                <a:cs typeface="Arial Unicode MS" pitchFamily="34" charset="-128"/>
              </a:rPr>
              <a:t>Refer Figure 2.4</a:t>
            </a:r>
            <a:r>
              <a:rPr lang="en-GB" sz="2000">
                <a:solidFill>
                  <a:schemeClr val="hlink"/>
                </a:solidFill>
                <a:latin typeface="Arial Unicode MS" pitchFamily="34" charset="-128"/>
                <a:ea typeface="Arial Unicode MS" pitchFamily="34" charset="-128"/>
                <a:cs typeface="Arial Unicode MS" pitchFamily="34" charset="-128"/>
              </a:rPr>
              <a:t>)</a:t>
            </a:r>
            <a:r>
              <a:rPr lang="en-GB" sz="2000">
                <a:latin typeface="Arial Unicode MS" pitchFamily="34" charset="-128"/>
                <a:ea typeface="Arial Unicode MS" pitchFamily="34" charset="-128"/>
                <a:cs typeface="Arial Unicode MS" pitchFamily="34" charset="-128"/>
              </a:rPr>
              <a:t>		= 0.71</a:t>
            </a:r>
          </a:p>
          <a:p>
            <a:pPr indent="457200" algn="just" eaLnBrk="0" hangingPunct="0"/>
            <a:r>
              <a:rPr lang="en-GB" sz="2000">
                <a:latin typeface="Arial Unicode MS" pitchFamily="34" charset="-128"/>
                <a:ea typeface="Arial Unicode MS" pitchFamily="34" charset="-128"/>
                <a:cs typeface="Arial Unicode MS" pitchFamily="34" charset="-128"/>
              </a:rPr>
              <a:t>Black body radiation corresponding to 1340</a:t>
            </a:r>
            <a:r>
              <a:rPr lang="en-GB" sz="2000" baseline="30000">
                <a:latin typeface="Arial Unicode MS" pitchFamily="34" charset="-128"/>
                <a:ea typeface="Arial Unicode MS" pitchFamily="34" charset="-128"/>
                <a:cs typeface="Arial Unicode MS" pitchFamily="34" charset="-128"/>
              </a:rPr>
              <a:t>o</a:t>
            </a:r>
            <a:r>
              <a:rPr lang="en-GB" sz="2000">
                <a:latin typeface="Arial Unicode MS" pitchFamily="34" charset="-128"/>
                <a:ea typeface="Arial Unicode MS" pitchFamily="34" charset="-128"/>
                <a:cs typeface="Arial Unicode MS" pitchFamily="34" charset="-128"/>
              </a:rPr>
              <a:t>C	= 36.00 kCal/cm</a:t>
            </a:r>
            <a:r>
              <a:rPr lang="en-GB" sz="2000" baseline="30000">
                <a:latin typeface="Arial Unicode MS" pitchFamily="34" charset="-128"/>
                <a:ea typeface="Arial Unicode MS" pitchFamily="34" charset="-128"/>
                <a:cs typeface="Arial Unicode MS" pitchFamily="34" charset="-128"/>
              </a:rPr>
              <a:t>2</a:t>
            </a:r>
            <a:r>
              <a:rPr lang="en-GB" sz="2000">
                <a:latin typeface="Arial Unicode MS" pitchFamily="34" charset="-128"/>
                <a:ea typeface="Arial Unicode MS" pitchFamily="34" charset="-128"/>
                <a:cs typeface="Arial Unicode MS" pitchFamily="34" charset="-128"/>
              </a:rPr>
              <a:t>/hr</a:t>
            </a:r>
          </a:p>
          <a:p>
            <a:pPr indent="457200" algn="just" eaLnBrk="0" hangingPunct="0"/>
            <a:r>
              <a:rPr lang="en-GB" sz="2000">
                <a:latin typeface="Arial Unicode MS" pitchFamily="34" charset="-128"/>
                <a:ea typeface="Arial Unicode MS" pitchFamily="34" charset="-128"/>
                <a:cs typeface="Arial Unicode MS" pitchFamily="34" charset="-128"/>
              </a:rPr>
              <a:t>(</a:t>
            </a:r>
            <a:r>
              <a:rPr lang="en-GB" sz="2000">
                <a:solidFill>
                  <a:schemeClr val="accent2"/>
                </a:solidFill>
                <a:latin typeface="Arial Unicode MS" pitchFamily="34" charset="-128"/>
                <a:ea typeface="Arial Unicode MS" pitchFamily="34" charset="-128"/>
                <a:cs typeface="Arial Unicode MS" pitchFamily="34" charset="-128"/>
              </a:rPr>
              <a:t>Refer Figure 2.5</a:t>
            </a:r>
            <a:r>
              <a:rPr lang="en-GB" sz="2000">
                <a:latin typeface="Arial Unicode MS" pitchFamily="34" charset="-128"/>
                <a:ea typeface="Arial Unicode MS" pitchFamily="34" charset="-128"/>
                <a:cs typeface="Arial Unicode MS" pitchFamily="34" charset="-128"/>
              </a:rPr>
              <a:t> On black body radiation) 		= 100 cm x 100 cm</a:t>
            </a:r>
          </a:p>
          <a:p>
            <a:pPr indent="457200" algn="just" eaLnBrk="0" hangingPunct="0"/>
            <a:r>
              <a:rPr lang="en-GB" sz="2000">
                <a:latin typeface="Arial Unicode MS" pitchFamily="34" charset="-128"/>
                <a:ea typeface="Arial Unicode MS" pitchFamily="34" charset="-128"/>
                <a:cs typeface="Arial Unicode MS" pitchFamily="34" charset="-128"/>
              </a:rPr>
              <a:t>	 Area of opening 				= 10000 cm</a:t>
            </a:r>
            <a:r>
              <a:rPr lang="en-GB" sz="2000" baseline="30000">
                <a:latin typeface="Arial Unicode MS" pitchFamily="34" charset="-128"/>
                <a:ea typeface="Arial Unicode MS" pitchFamily="34" charset="-128"/>
                <a:cs typeface="Arial Unicode MS" pitchFamily="34" charset="-128"/>
              </a:rPr>
              <a:t>2</a:t>
            </a:r>
            <a:endParaRPr lang="en-GB" sz="2000">
              <a:latin typeface="Arial Unicode MS" pitchFamily="34" charset="-128"/>
              <a:ea typeface="Arial Unicode MS" pitchFamily="34" charset="-128"/>
              <a:cs typeface="Arial Unicode MS" pitchFamily="34" charset="-128"/>
            </a:endParaRPr>
          </a:p>
          <a:p>
            <a:pPr indent="457200" algn="just" eaLnBrk="0" hangingPunct="0"/>
            <a:r>
              <a:rPr lang="en-GB" sz="2000">
                <a:latin typeface="Arial Unicode MS" pitchFamily="34" charset="-128"/>
                <a:ea typeface="Arial Unicode MS" pitchFamily="34" charset="-128"/>
                <a:cs typeface="Arial Unicode MS" pitchFamily="34" charset="-128"/>
              </a:rPr>
              <a:t>Emissivity						= 0.8</a:t>
            </a:r>
          </a:p>
          <a:p>
            <a:pPr indent="457200" algn="just" eaLnBrk="0" hangingPunct="0"/>
            <a:r>
              <a:rPr lang="en-GB" sz="1400">
                <a:latin typeface="Arial Unicode MS" pitchFamily="34" charset="-128"/>
                <a:ea typeface="Arial Unicode MS" pitchFamily="34" charset="-128"/>
                <a:cs typeface="Arial Unicode MS" pitchFamily="34" charset="-128"/>
              </a:rPr>
              <a:t> </a:t>
            </a:r>
            <a:endParaRPr lang="en-GB" sz="2000">
              <a:latin typeface="Arial Unicode MS" pitchFamily="34" charset="-128"/>
              <a:ea typeface="Arial Unicode MS" pitchFamily="34" charset="-128"/>
              <a:cs typeface="Arial Unicode MS" pitchFamily="34" charset="-128"/>
            </a:endParaRPr>
          </a:p>
          <a:p>
            <a:pPr indent="457200" algn="just" eaLnBrk="0" hangingPunct="0"/>
            <a:r>
              <a:rPr lang="en-GB" sz="2000">
                <a:latin typeface="Arial Unicode MS" pitchFamily="34" charset="-128"/>
                <a:ea typeface="Arial Unicode MS" pitchFamily="34" charset="-128"/>
                <a:cs typeface="Arial Unicode MS" pitchFamily="34" charset="-128"/>
              </a:rPr>
              <a:t>Total heat loss = Black body radiation x area of opening x  factor of radiation x emissivity</a:t>
            </a:r>
          </a:p>
          <a:p>
            <a:pPr indent="457200" algn="just" eaLnBrk="0" hangingPunct="0"/>
            <a:r>
              <a:rPr lang="en-GB" sz="2000">
                <a:latin typeface="Arial Unicode MS" pitchFamily="34" charset="-128"/>
                <a:ea typeface="Arial Unicode MS" pitchFamily="34" charset="-128"/>
                <a:cs typeface="Arial Unicode MS" pitchFamily="34" charset="-128"/>
              </a:rPr>
              <a:t>						=36 x 10000 x 0.71 x 0.8</a:t>
            </a:r>
          </a:p>
          <a:p>
            <a:pPr indent="457200" algn="just" eaLnBrk="0" hangingPunct="0"/>
            <a:r>
              <a:rPr lang="en-GB" sz="2000">
                <a:latin typeface="Arial Unicode MS" pitchFamily="34" charset="-128"/>
                <a:ea typeface="Arial Unicode MS" pitchFamily="34" charset="-128"/>
                <a:cs typeface="Arial Unicode MS" pitchFamily="34" charset="-128"/>
              </a:rPr>
              <a:t>						= 204480 kCal/hr</a:t>
            </a:r>
          </a:p>
          <a:p>
            <a:pPr indent="457200" algn="just" eaLnBrk="0" hangingPunct="0"/>
            <a:r>
              <a:rPr lang="en-GB" sz="2000">
                <a:latin typeface="Arial Unicode MS" pitchFamily="34" charset="-128"/>
                <a:ea typeface="Arial Unicode MS" pitchFamily="34" charset="-128"/>
                <a:cs typeface="Arial Unicode MS" pitchFamily="34" charset="-128"/>
              </a:rPr>
              <a:t>Equivalent Oil loss				= 204480/10,000</a:t>
            </a:r>
          </a:p>
          <a:p>
            <a:pPr indent="457200" algn="just" eaLnBrk="0" hangingPunct="0"/>
            <a:r>
              <a:rPr lang="en-GB" sz="2000">
                <a:latin typeface="Arial Unicode MS" pitchFamily="34" charset="-128"/>
                <a:ea typeface="Arial Unicode MS" pitchFamily="34" charset="-128"/>
                <a:cs typeface="Arial Unicode MS" pitchFamily="34" charset="-128"/>
              </a:rPr>
              <a:t>						= 20.45 kg/hr</a:t>
            </a:r>
          </a:p>
          <a:p>
            <a:pPr indent="457200" algn="just" eaLnBrk="0" hangingPunct="0"/>
            <a:r>
              <a:rPr lang="en-GB" sz="2000">
                <a:latin typeface="Arial Unicode MS" pitchFamily="34" charset="-128"/>
                <a:ea typeface="Arial Unicode MS" pitchFamily="34" charset="-128"/>
                <a:cs typeface="Arial Unicode MS" pitchFamily="34" charset="-128"/>
              </a:rPr>
              <a:t>% of  heat loss				= 20.45 /368 x 100</a:t>
            </a:r>
          </a:p>
          <a:p>
            <a:pPr indent="457200" eaLnBrk="0" hangingPunct="0"/>
            <a:r>
              <a:rPr lang="en-US" sz="2000">
                <a:cs typeface="Times New Roman" pitchFamily="18" charset="0"/>
              </a:rPr>
              <a:t>						= 5.56 %</a:t>
            </a:r>
            <a:r>
              <a:rPr lang="en-GB"/>
              <a:t> </a:t>
            </a:r>
          </a:p>
        </p:txBody>
      </p:sp>
      <p:sp>
        <p:nvSpPr>
          <p:cNvPr id="35844" name="Text Box 4"/>
          <p:cNvSpPr txBox="1">
            <a:spLocks noChangeArrowheads="1"/>
          </p:cNvSpPr>
          <p:nvPr/>
        </p:nvSpPr>
        <p:spPr bwMode="auto">
          <a:xfrm>
            <a:off x="152400" y="685800"/>
            <a:ext cx="8839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cs typeface="Times New Roman" pitchFamily="18" charset="0"/>
              </a:rPr>
              <a:t>	Heat loss due to openings can be calculated by computing black body radiation at furnace temperature, and multiplying these values with  emissivity and the factor of radiation through openings.</a:t>
            </a:r>
          </a:p>
          <a:p>
            <a:r>
              <a:rPr lang="en-US" sz="2000" b="1">
                <a:cs typeface="Times New Roman" pitchFamily="18" charset="0"/>
              </a:rPr>
              <a:t>Use fig. for black body radiation loss and Factor of radiation through openings</a:t>
            </a:r>
            <a:endParaRPr lang="en-US"/>
          </a:p>
        </p:txBody>
      </p:sp>
    </p:spTree>
    <p:extLst>
      <p:ext uri="{BB962C8B-B14F-4D97-AF65-F5344CB8AC3E}">
        <p14:creationId xmlns:p14="http://schemas.microsoft.com/office/powerpoint/2010/main" val="83558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800350" y="1947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6867" name="Picture 3" descr="Furnace5"/>
          <p:cNvPicPr>
            <a:picLocks noChangeAspect="1" noChangeArrowheads="1"/>
          </p:cNvPicPr>
          <p:nvPr/>
        </p:nvPicPr>
        <p:blipFill>
          <a:blip r:embed="rId2">
            <a:extLst>
              <a:ext uri="{28A0092B-C50C-407E-A947-70E740481C1C}">
                <a14:useLocalDpi xmlns:a14="http://schemas.microsoft.com/office/drawing/2010/main" val="0"/>
              </a:ext>
            </a:extLst>
          </a:blip>
          <a:srcRect t="6912" b="6221"/>
          <a:stretch>
            <a:fillRect/>
          </a:stretch>
        </p:blipFill>
        <p:spPr bwMode="auto">
          <a:xfrm>
            <a:off x="762000" y="1052513"/>
            <a:ext cx="7315200"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0" y="0"/>
            <a:ext cx="91440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000" b="1">
                <a:latin typeface="Arial Unicode MS" pitchFamily="34" charset="-128"/>
                <a:ea typeface="Arial Unicode MS" pitchFamily="34" charset="-128"/>
                <a:cs typeface="Arial Unicode MS" pitchFamily="34" charset="-128"/>
              </a:rPr>
              <a:t>Figure 2.4 Factor for Determining the Equivalent of Heat Release from </a:t>
            </a:r>
            <a:endParaRPr lang="en-GB">
              <a:solidFill>
                <a:srgbClr val="800000"/>
              </a:solidFill>
              <a:latin typeface="Arial Unicode MS" pitchFamily="34" charset="-128"/>
              <a:ea typeface="Arial Unicode MS" pitchFamily="34" charset="-128"/>
              <a:cs typeface="Arial Unicode MS" pitchFamily="34" charset="-128"/>
            </a:endParaRPr>
          </a:p>
          <a:p>
            <a:pPr algn="just" eaLnBrk="0" hangingPunct="0"/>
            <a:r>
              <a:rPr lang="en-GB" sz="2000" b="1">
                <a:latin typeface="Arial Unicode MS" pitchFamily="34" charset="-128"/>
                <a:ea typeface="Arial Unicode MS" pitchFamily="34" charset="-128"/>
                <a:cs typeface="Arial Unicode MS" pitchFamily="34" charset="-128"/>
              </a:rPr>
              <a:t>                   Openings to the Quality of Heat Release from Perfect Black </a:t>
            </a:r>
            <a:r>
              <a:rPr lang="en-US" sz="2000" b="1">
                <a:cs typeface="Times New Roman" pitchFamily="18" charset="0"/>
              </a:rPr>
              <a:t>Body</a:t>
            </a:r>
            <a:r>
              <a:rPr lang="en-GB" sz="2800"/>
              <a:t> </a:t>
            </a:r>
            <a:endParaRPr lang="en-GB">
              <a:solidFill>
                <a:srgbClr val="800000"/>
              </a:solidFill>
              <a:latin typeface="Arial Unicode MS" pitchFamily="34" charset="-128"/>
              <a:ea typeface="Arial Unicode MS" pitchFamily="34" charset="-128"/>
              <a:cs typeface="Arial Unicode MS" pitchFamily="34" charset="-128"/>
            </a:endParaRPr>
          </a:p>
          <a:p>
            <a:pPr eaLnBrk="0" hangingPunct="0"/>
            <a:r>
              <a:rPr lang="en-US" sz="2000" b="1">
                <a:cs typeface="Times New Roman" pitchFamily="18" charset="0"/>
              </a:rPr>
              <a:t>               </a:t>
            </a:r>
            <a:endParaRPr lang="en-GB" sz="2000" b="1">
              <a:cs typeface="Times New Roman" pitchFamily="18" charset="0"/>
            </a:endParaRPr>
          </a:p>
        </p:txBody>
      </p:sp>
    </p:spTree>
    <p:extLst>
      <p:ext uri="{BB962C8B-B14F-4D97-AF65-F5344CB8AC3E}">
        <p14:creationId xmlns:p14="http://schemas.microsoft.com/office/powerpoint/2010/main" val="416016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1267" name="Object 1"/>
          <p:cNvGraphicFramePr>
            <a:graphicFrameLocks noChangeAspect="1"/>
          </p:cNvGraphicFramePr>
          <p:nvPr/>
        </p:nvGraphicFramePr>
        <p:xfrm>
          <a:off x="0" y="0"/>
          <a:ext cx="9163050" cy="5157788"/>
        </p:xfrm>
        <a:graphic>
          <a:graphicData uri="http://schemas.openxmlformats.org/presentationml/2006/ole">
            <mc:AlternateContent xmlns:mc="http://schemas.openxmlformats.org/markup-compatibility/2006">
              <mc:Choice xmlns:v="urn:schemas-microsoft-com:vml" Requires="v">
                <p:oleObj spid="_x0000_s15379" name="Picture" r:id="rId3" imgW="5506212" imgH="3782568" progId="Word.Picture.8">
                  <p:embed/>
                </p:oleObj>
              </mc:Choice>
              <mc:Fallback>
                <p:oleObj name="Picture" r:id="rId3" imgW="5506212" imgH="378256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56" b="8463"/>
                      <a:stretch>
                        <a:fillRect/>
                      </a:stretch>
                    </p:blipFill>
                    <p:spPr bwMode="auto">
                      <a:xfrm>
                        <a:off x="0" y="0"/>
                        <a:ext cx="916305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1"/>
          <p:cNvSpPr txBox="1">
            <a:spLocks/>
          </p:cNvSpPr>
          <p:nvPr/>
        </p:nvSpPr>
        <p:spPr>
          <a:xfrm>
            <a:off x="477982" y="5562600"/>
            <a:ext cx="8229600" cy="639762"/>
          </a:xfrm>
          <a:prstGeom prst="rect">
            <a:avLst/>
          </a:prstGeom>
          <a:solidFill>
            <a:schemeClr val="bg1">
              <a:lumMod val="95000"/>
            </a:schemeClr>
          </a:solidFill>
        </p:spPr>
        <p:txBody>
          <a:bodyPr>
            <a:normAutofit fontScale="90000" lnSpcReduction="20000"/>
          </a:bodyPr>
          <a:lstStyle>
            <a:lvl1pPr algn="ctr" defTabSz="914044"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rPr>
              <a:t>Operation Of Furnace</a:t>
            </a:r>
            <a:endParaRPr lang="en-IN" b="1" dirty="0">
              <a:solidFill>
                <a:srgbClr val="0070C0"/>
              </a:solidFill>
            </a:endParaRPr>
          </a:p>
        </p:txBody>
      </p:sp>
    </p:spTree>
    <p:extLst>
      <p:ext uri="{BB962C8B-B14F-4D97-AF65-F5344CB8AC3E}">
        <p14:creationId xmlns:p14="http://schemas.microsoft.com/office/powerpoint/2010/main" val="598218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Administrator\My Documents\My Pictures\ScreenHunter_016.gif"/>
          <p:cNvPicPr>
            <a:picLocks noChangeAspect="1" noChangeArrowheads="1"/>
          </p:cNvPicPr>
          <p:nvPr/>
        </p:nvPicPr>
        <p:blipFill>
          <a:blip r:embed="rId2" r:link="rId3">
            <a:extLst>
              <a:ext uri="{28A0092B-C50C-407E-A947-70E740481C1C}">
                <a14:useLocalDpi xmlns:a14="http://schemas.microsoft.com/office/drawing/2010/main" val="0"/>
              </a:ext>
            </a:extLst>
          </a:blip>
          <a:srcRect t="3319" r="3076"/>
          <a:stretch>
            <a:fillRect/>
          </a:stretch>
        </p:blipFill>
        <p:spPr bwMode="auto">
          <a:xfrm>
            <a:off x="533400" y="1295400"/>
            <a:ext cx="7772400" cy="5368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3762375" y="3413125"/>
            <a:ext cx="407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7892" name="Rectangle 4"/>
          <p:cNvSpPr>
            <a:spLocks noChangeArrowheads="1"/>
          </p:cNvSpPr>
          <p:nvPr/>
        </p:nvSpPr>
        <p:spPr bwMode="auto">
          <a:xfrm>
            <a:off x="533400" y="228600"/>
            <a:ext cx="7696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2000" b="1" dirty="0">
                <a:latin typeface="Arial Unicode MS" pitchFamily="34" charset="-128"/>
                <a:ea typeface="Arial Unicode MS" pitchFamily="34" charset="-128"/>
                <a:cs typeface="Arial Unicode MS" pitchFamily="34" charset="-128"/>
              </a:rPr>
              <a:t>Figure  2.5 Graph  for Determining Black Body Radiation    </a:t>
            </a:r>
            <a:endParaRPr lang="en-GB" dirty="0">
              <a:solidFill>
                <a:srgbClr val="800000"/>
              </a:solidFill>
              <a:latin typeface="Arial Unicode MS" pitchFamily="34" charset="-128"/>
              <a:ea typeface="Arial Unicode MS" pitchFamily="34" charset="-128"/>
              <a:cs typeface="Arial Unicode MS" pitchFamily="34" charset="-128"/>
            </a:endParaRPr>
          </a:p>
          <a:p>
            <a:pPr eaLnBrk="0" hangingPunct="0"/>
            <a:r>
              <a:rPr lang="en-US" sz="2000" b="1" dirty="0">
                <a:cs typeface="Times New Roman" pitchFamily="18" charset="0"/>
              </a:rPr>
              <a:t>                    at a Particular Temperature</a:t>
            </a:r>
            <a:r>
              <a:rPr lang="en-GB" sz="2800" dirty="0"/>
              <a:t> </a:t>
            </a:r>
            <a:endParaRPr lang="en-GB" sz="4400" dirty="0"/>
          </a:p>
        </p:txBody>
      </p:sp>
    </p:spTree>
    <p:extLst>
      <p:ext uri="{BB962C8B-B14F-4D97-AF65-F5344CB8AC3E}">
        <p14:creationId xmlns:p14="http://schemas.microsoft.com/office/powerpoint/2010/main" val="335782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7764" y="62346"/>
            <a:ext cx="8797636" cy="685800"/>
          </a:xfrm>
        </p:spPr>
        <p:txBody>
          <a:bodyPr>
            <a:noAutofit/>
          </a:bodyPr>
          <a:lstStyle/>
          <a:p>
            <a:pPr algn="l" eaLnBrk="1" hangingPunct="1"/>
            <a:r>
              <a:rPr lang="en-US" sz="2000" b="1" dirty="0" smtClean="0">
                <a:cs typeface="Times New Roman" pitchFamily="18" charset="0"/>
              </a:rPr>
              <a:t/>
            </a:r>
            <a:br>
              <a:rPr lang="en-US" sz="2000" b="1" dirty="0" smtClean="0">
                <a:cs typeface="Times New Roman" pitchFamily="18" charset="0"/>
              </a:rPr>
            </a:br>
            <a:r>
              <a:rPr lang="en-US" sz="2000" b="1" dirty="0" smtClean="0">
                <a:cs typeface="Times New Roman" pitchFamily="18" charset="0"/>
              </a:rPr>
              <a:t>5. Heat Loss through Skin:</a:t>
            </a:r>
            <a:r>
              <a:rPr lang="en-US" sz="2000" dirty="0" smtClean="0">
                <a:cs typeface="Times New Roman" pitchFamily="18" charset="0"/>
              </a:rPr>
              <a:t/>
            </a:r>
            <a:br>
              <a:rPr lang="en-US" sz="2000" dirty="0" smtClean="0">
                <a:cs typeface="Times New Roman" pitchFamily="18" charset="0"/>
              </a:rPr>
            </a:br>
            <a:endParaRPr lang="en-GB" sz="2000" dirty="0" smtClean="0">
              <a:cs typeface="Times New Roman" pitchFamily="18" charset="0"/>
            </a:endParaRPr>
          </a:p>
        </p:txBody>
      </p:sp>
      <p:sp>
        <p:nvSpPr>
          <p:cNvPr id="38915" name="Rectangle 3"/>
          <p:cNvSpPr>
            <a:spLocks noChangeArrowheads="1"/>
          </p:cNvSpPr>
          <p:nvPr/>
        </p:nvSpPr>
        <p:spPr bwMode="auto">
          <a:xfrm>
            <a:off x="152400" y="914400"/>
            <a:ext cx="87630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5a). Heat loss through roof and sidewalls:</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Total average surface temperature              = 122</a:t>
            </a:r>
            <a:r>
              <a:rPr lang="en-GB" sz="2000" baseline="30000" dirty="0">
                <a:ea typeface="Arial Unicode MS" pitchFamily="34" charset="-128"/>
                <a:cs typeface="Arial Unicode MS" pitchFamily="34" charset="-128"/>
              </a:rPr>
              <a:t>o</a:t>
            </a:r>
            <a:r>
              <a:rPr lang="en-GB" sz="2000" dirty="0">
                <a:ea typeface="Arial Unicode MS" pitchFamily="34" charset="-128"/>
                <a:cs typeface="Arial Unicode MS" pitchFamily="34" charset="-128"/>
              </a:rPr>
              <a:t>C</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Heat loss at 122</a:t>
            </a:r>
            <a:r>
              <a:rPr lang="en-GB" sz="2000" baseline="30000" dirty="0">
                <a:ea typeface="Arial Unicode MS" pitchFamily="34" charset="-128"/>
                <a:cs typeface="Arial Unicode MS" pitchFamily="34" charset="-128"/>
              </a:rPr>
              <a:t> </a:t>
            </a:r>
            <a:r>
              <a:rPr lang="en-GB" sz="2000" baseline="30000" dirty="0" err="1">
                <a:ea typeface="Arial Unicode MS" pitchFamily="34" charset="-128"/>
                <a:cs typeface="Arial Unicode MS" pitchFamily="34" charset="-128"/>
              </a:rPr>
              <a:t>o</a:t>
            </a:r>
            <a:r>
              <a:rPr lang="en-GB" sz="2000" dirty="0" err="1">
                <a:ea typeface="Arial Unicode MS" pitchFamily="34" charset="-128"/>
                <a:cs typeface="Arial Unicode MS" pitchFamily="34" charset="-128"/>
              </a:rPr>
              <a:t>C</a:t>
            </a:r>
            <a:r>
              <a:rPr lang="en-GB" sz="2000" dirty="0">
                <a:ea typeface="Arial Unicode MS" pitchFamily="34" charset="-128"/>
                <a:cs typeface="Arial Unicode MS" pitchFamily="34" charset="-128"/>
              </a:rPr>
              <a:t>                                      </a:t>
            </a:r>
            <a:r>
              <a:rPr lang="en-GB" sz="2000" dirty="0" smtClean="0">
                <a:ea typeface="Arial Unicode MS" pitchFamily="34" charset="-128"/>
                <a:cs typeface="Arial Unicode MS" pitchFamily="34" charset="-128"/>
              </a:rPr>
              <a:t>     = </a:t>
            </a:r>
            <a:r>
              <a:rPr lang="en-GB" sz="2000" dirty="0">
                <a:ea typeface="Arial Unicode MS" pitchFamily="34" charset="-128"/>
                <a:cs typeface="Arial Unicode MS" pitchFamily="34" charset="-128"/>
              </a:rPr>
              <a:t>1252 kCal / m</a:t>
            </a:r>
            <a:r>
              <a:rPr lang="en-GB" sz="2000" baseline="30000" dirty="0">
                <a:ea typeface="Arial Unicode MS" pitchFamily="34" charset="-128"/>
                <a:cs typeface="Arial Unicode MS" pitchFamily="34" charset="-128"/>
              </a:rPr>
              <a:t>2 </a:t>
            </a:r>
            <a:r>
              <a:rPr lang="en-GB" sz="2000" dirty="0">
                <a:ea typeface="Arial Unicode MS" pitchFamily="34" charset="-128"/>
                <a:cs typeface="Arial Unicode MS" pitchFamily="34" charset="-128"/>
              </a:rPr>
              <a:t>/ hr</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Total area of heating + soaking zone          </a:t>
            </a:r>
            <a:r>
              <a:rPr lang="en-GB" sz="2000" dirty="0" smtClean="0">
                <a:ea typeface="Arial Unicode MS" pitchFamily="34" charset="-128"/>
                <a:cs typeface="Arial Unicode MS" pitchFamily="34" charset="-128"/>
              </a:rPr>
              <a:t>  = </a:t>
            </a:r>
            <a:r>
              <a:rPr lang="en-GB" sz="2000" dirty="0">
                <a:ea typeface="Arial Unicode MS" pitchFamily="34" charset="-128"/>
                <a:cs typeface="Arial Unicode MS" pitchFamily="34" charset="-128"/>
              </a:rPr>
              <a:t>70.18 m</a:t>
            </a:r>
            <a:r>
              <a:rPr lang="en-GB" sz="2000" baseline="30000" dirty="0">
                <a:ea typeface="Arial Unicode MS" pitchFamily="34" charset="-128"/>
                <a:cs typeface="Arial Unicode MS" pitchFamily="34" charset="-128"/>
              </a:rPr>
              <a:t>2</a:t>
            </a:r>
            <a:endParaRPr lang="en-GB" sz="2000" dirty="0">
              <a:ea typeface="Arial Unicode MS" pitchFamily="34" charset="-128"/>
              <a:cs typeface="Arial Unicode MS" pitchFamily="34" charset="-128"/>
            </a:endParaRP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Heat loss	 						      </a:t>
            </a:r>
            <a:r>
              <a:rPr lang="en-GB" sz="2000" dirty="0" smtClean="0">
                <a:ea typeface="Arial Unicode MS" pitchFamily="34" charset="-128"/>
                <a:cs typeface="Arial Unicode MS" pitchFamily="34" charset="-128"/>
              </a:rPr>
              <a:t> = </a:t>
            </a:r>
            <a:r>
              <a:rPr lang="en-GB" sz="2000" dirty="0">
                <a:ea typeface="Arial Unicode MS" pitchFamily="34" charset="-128"/>
                <a:cs typeface="Arial Unicode MS" pitchFamily="34" charset="-128"/>
              </a:rPr>
              <a:t>1252 kCal / m</a:t>
            </a:r>
            <a:r>
              <a:rPr lang="en-GB" sz="2000" baseline="30000" dirty="0">
                <a:ea typeface="Arial Unicode MS" pitchFamily="34" charset="-128"/>
                <a:cs typeface="Arial Unicode MS" pitchFamily="34" charset="-128"/>
              </a:rPr>
              <a:t>2</a:t>
            </a:r>
            <a:r>
              <a:rPr lang="en-GB" sz="2000" dirty="0">
                <a:ea typeface="Arial Unicode MS" pitchFamily="34" charset="-128"/>
                <a:cs typeface="Arial Unicode MS" pitchFamily="34" charset="-128"/>
              </a:rPr>
              <a:t> / hr x 70.18 m</a:t>
            </a:r>
            <a:r>
              <a:rPr lang="en-GB" sz="2000" baseline="30000" dirty="0">
                <a:ea typeface="Arial Unicode MS" pitchFamily="34" charset="-128"/>
                <a:cs typeface="Arial Unicode MS" pitchFamily="34" charset="-128"/>
              </a:rPr>
              <a:t>2</a:t>
            </a:r>
            <a:endParaRPr lang="en-GB" sz="2000" dirty="0">
              <a:ea typeface="Arial Unicode MS" pitchFamily="34" charset="-128"/>
              <a:cs typeface="Arial Unicode MS" pitchFamily="34" charset="-128"/>
            </a:endParaRPr>
          </a:p>
          <a:p>
            <a:pPr indent="457200" algn="just" eaLnBrk="0" hangingPunct="0">
              <a:tabLst>
                <a:tab pos="457200" algn="l"/>
                <a:tab pos="914400" algn="l"/>
                <a:tab pos="1371600" algn="l"/>
                <a:tab pos="1828800" algn="l"/>
                <a:tab pos="2286000" algn="l"/>
                <a:tab pos="2743200" algn="l"/>
                <a:tab pos="3200400" algn="l"/>
                <a:tab pos="3590925" algn="l"/>
              </a:tabLst>
            </a:pPr>
            <a:r>
              <a:rPr lang="en-GB" sz="2000" baseline="30000" dirty="0">
                <a:ea typeface="Arial Unicode MS" pitchFamily="34" charset="-128"/>
                <a:cs typeface="Arial Unicode MS" pitchFamily="34" charset="-128"/>
              </a:rPr>
              <a:t>						  			          </a:t>
            </a:r>
            <a:r>
              <a:rPr lang="en-GB" sz="2000" dirty="0">
                <a:ea typeface="Arial Unicode MS" pitchFamily="34" charset="-128"/>
                <a:cs typeface="Arial Unicode MS" pitchFamily="34" charset="-128"/>
              </a:rPr>
              <a:t>=  87865 kCal/hr</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Equivalent oil loss (a)		                      </a:t>
            </a:r>
            <a:r>
              <a:rPr lang="en-GB" sz="2000" dirty="0" smtClean="0">
                <a:ea typeface="Arial Unicode MS" pitchFamily="34" charset="-128"/>
                <a:cs typeface="Arial Unicode MS" pitchFamily="34" charset="-128"/>
              </a:rPr>
              <a:t>   = </a:t>
            </a:r>
            <a:r>
              <a:rPr lang="en-GB" sz="2000" dirty="0">
                <a:ea typeface="Arial Unicode MS" pitchFamily="34" charset="-128"/>
                <a:cs typeface="Arial Unicode MS" pitchFamily="34" charset="-128"/>
              </a:rPr>
              <a:t>8.78 kg / hr				 	</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5b). Total average surface temperature of  </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area other than heating and soaking zone= 85</a:t>
            </a:r>
            <a:r>
              <a:rPr lang="en-GB" sz="2000" baseline="30000" dirty="0">
                <a:ea typeface="Arial Unicode MS" pitchFamily="34" charset="-128"/>
                <a:cs typeface="Arial Unicode MS" pitchFamily="34" charset="-128"/>
              </a:rPr>
              <a:t>o</a:t>
            </a:r>
            <a:r>
              <a:rPr lang="en-GB" sz="2000" dirty="0">
                <a:ea typeface="Arial Unicode MS" pitchFamily="34" charset="-128"/>
                <a:cs typeface="Arial Unicode MS" pitchFamily="34" charset="-128"/>
              </a:rPr>
              <a:t>C</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Heat loss at 85</a:t>
            </a:r>
            <a:r>
              <a:rPr lang="en-GB" sz="2000" baseline="30000" dirty="0">
                <a:ea typeface="Arial Unicode MS" pitchFamily="34" charset="-128"/>
                <a:cs typeface="Arial Unicode MS" pitchFamily="34" charset="-128"/>
              </a:rPr>
              <a:t>o</a:t>
            </a:r>
            <a:r>
              <a:rPr lang="en-GB" sz="2000" dirty="0">
                <a:ea typeface="Arial Unicode MS" pitchFamily="34" charset="-128"/>
                <a:cs typeface="Arial Unicode MS" pitchFamily="34" charset="-128"/>
              </a:rPr>
              <a:t>C                          	</a:t>
            </a:r>
            <a:r>
              <a:rPr lang="en-GB" sz="2000" dirty="0" smtClean="0">
                <a:ea typeface="Arial Unicode MS" pitchFamily="34" charset="-128"/>
                <a:cs typeface="Arial Unicode MS" pitchFamily="34" charset="-128"/>
              </a:rPr>
              <a:t>= </a:t>
            </a:r>
            <a:r>
              <a:rPr lang="en-GB" sz="2000" dirty="0">
                <a:ea typeface="Arial Unicode MS" pitchFamily="34" charset="-128"/>
                <a:cs typeface="Arial Unicode MS" pitchFamily="34" charset="-128"/>
              </a:rPr>
              <a:t>740 kCal / m</a:t>
            </a:r>
            <a:r>
              <a:rPr lang="en-GB" sz="2000" baseline="30000" dirty="0">
                <a:ea typeface="Arial Unicode MS" pitchFamily="34" charset="-128"/>
                <a:cs typeface="Arial Unicode MS" pitchFamily="34" charset="-128"/>
              </a:rPr>
              <a:t>2</a:t>
            </a:r>
            <a:r>
              <a:rPr lang="en-GB" sz="2000" dirty="0">
                <a:ea typeface="Arial Unicode MS" pitchFamily="34" charset="-128"/>
                <a:cs typeface="Arial Unicode MS" pitchFamily="34" charset="-128"/>
              </a:rPr>
              <a:t> / hr</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Total area                                                 = 12.6 m</a:t>
            </a:r>
            <a:r>
              <a:rPr lang="en-GB" sz="2000" baseline="30000" dirty="0">
                <a:ea typeface="Arial Unicode MS" pitchFamily="34" charset="-128"/>
                <a:cs typeface="Arial Unicode MS" pitchFamily="34" charset="-128"/>
              </a:rPr>
              <a:t>2</a:t>
            </a:r>
            <a:endParaRPr lang="en-GB" sz="2000" dirty="0">
              <a:ea typeface="Arial Unicode MS" pitchFamily="34" charset="-128"/>
              <a:cs typeface="Arial Unicode MS" pitchFamily="34" charset="-128"/>
            </a:endParaRP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Heat loss					 		</a:t>
            </a:r>
            <a:r>
              <a:rPr lang="en-GB" sz="2000" dirty="0" smtClean="0">
                <a:ea typeface="Arial Unicode MS" pitchFamily="34" charset="-128"/>
                <a:cs typeface="Arial Unicode MS" pitchFamily="34" charset="-128"/>
              </a:rPr>
              <a:t>= </a:t>
            </a:r>
            <a:r>
              <a:rPr lang="en-GB" sz="2000" dirty="0">
                <a:ea typeface="Arial Unicode MS" pitchFamily="34" charset="-128"/>
                <a:cs typeface="Arial Unicode MS" pitchFamily="34" charset="-128"/>
              </a:rPr>
              <a:t>740 kCal / m</a:t>
            </a:r>
            <a:r>
              <a:rPr lang="en-GB" sz="2000" baseline="30000" dirty="0">
                <a:ea typeface="Arial Unicode MS" pitchFamily="34" charset="-128"/>
                <a:cs typeface="Arial Unicode MS" pitchFamily="34" charset="-128"/>
              </a:rPr>
              <a:t>2 </a:t>
            </a:r>
            <a:r>
              <a:rPr lang="en-GB" sz="2000" dirty="0">
                <a:ea typeface="Arial Unicode MS" pitchFamily="34" charset="-128"/>
                <a:cs typeface="Arial Unicode MS" pitchFamily="34" charset="-128"/>
              </a:rPr>
              <a:t>/ hr x 12.6 m</a:t>
            </a:r>
            <a:r>
              <a:rPr lang="en-GB" sz="2000" baseline="30000" dirty="0">
                <a:ea typeface="Arial Unicode MS" pitchFamily="34" charset="-128"/>
                <a:cs typeface="Arial Unicode MS" pitchFamily="34" charset="-128"/>
              </a:rPr>
              <a:t>2</a:t>
            </a:r>
            <a:endParaRPr lang="en-GB" sz="2000" dirty="0">
              <a:ea typeface="Arial Unicode MS" pitchFamily="34" charset="-128"/>
              <a:cs typeface="Arial Unicode MS" pitchFamily="34" charset="-128"/>
            </a:endParaRPr>
          </a:p>
          <a:p>
            <a:pPr indent="457200" algn="just" eaLnBrk="0" hangingPunct="0">
              <a:tabLst>
                <a:tab pos="457200" algn="l"/>
                <a:tab pos="914400" algn="l"/>
                <a:tab pos="1371600" algn="l"/>
                <a:tab pos="1828800" algn="l"/>
                <a:tab pos="2286000" algn="l"/>
                <a:tab pos="2743200" algn="l"/>
                <a:tab pos="3200400" algn="l"/>
                <a:tab pos="3590925" algn="l"/>
              </a:tabLst>
            </a:pPr>
            <a:r>
              <a:rPr lang="en-GB" sz="2000" baseline="-30000" dirty="0">
                <a:ea typeface="Arial Unicode MS" pitchFamily="34" charset="-128"/>
                <a:cs typeface="Arial Unicode MS" pitchFamily="34" charset="-128"/>
              </a:rPr>
              <a:t>						 			 </a:t>
            </a:r>
            <a:r>
              <a:rPr lang="en-GB" sz="2000" dirty="0" smtClean="0">
                <a:ea typeface="Arial Unicode MS" pitchFamily="34" charset="-128"/>
                <a:cs typeface="Arial Unicode MS" pitchFamily="34" charset="-128"/>
              </a:rPr>
              <a:t>=  </a:t>
            </a:r>
            <a:r>
              <a:rPr lang="en-GB" sz="2000" dirty="0">
                <a:ea typeface="Arial Unicode MS" pitchFamily="34" charset="-128"/>
                <a:cs typeface="Arial Unicode MS" pitchFamily="34" charset="-128"/>
              </a:rPr>
              <a:t>9324 kCal/hr</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Equivalent oil loss (b)				 </a:t>
            </a:r>
            <a:r>
              <a:rPr lang="en-GB" sz="2000" dirty="0" smtClean="0">
                <a:ea typeface="Arial Unicode MS" pitchFamily="34" charset="-128"/>
                <a:cs typeface="Arial Unicode MS" pitchFamily="34" charset="-128"/>
              </a:rPr>
              <a:t>= </a:t>
            </a:r>
            <a:r>
              <a:rPr lang="en-GB" sz="2000" dirty="0">
                <a:ea typeface="Arial Unicode MS" pitchFamily="34" charset="-128"/>
                <a:cs typeface="Arial Unicode MS" pitchFamily="34" charset="-128"/>
              </a:rPr>
              <a:t>0.93 kg / hr </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Total loss of fuel oil  	                            = a + b = 9.71 kg/hr</a:t>
            </a:r>
          </a:p>
          <a:p>
            <a:pPr indent="457200" algn="just" eaLnBrk="0" hangingPunct="0">
              <a:tabLst>
                <a:tab pos="457200" algn="l"/>
                <a:tab pos="914400" algn="l"/>
                <a:tab pos="1371600" algn="l"/>
                <a:tab pos="1828800" algn="l"/>
                <a:tab pos="2286000" algn="l"/>
                <a:tab pos="2743200" algn="l"/>
                <a:tab pos="3200400" algn="l"/>
                <a:tab pos="3590925" algn="l"/>
              </a:tabLst>
            </a:pPr>
            <a:r>
              <a:rPr lang="en-GB" sz="2000" dirty="0">
                <a:ea typeface="Arial Unicode MS" pitchFamily="34" charset="-128"/>
                <a:cs typeface="Arial Unicode MS" pitchFamily="34" charset="-128"/>
              </a:rPr>
              <a:t>     Total percentage loss 			  	      = 9.71 / 368   	=  2.64%</a:t>
            </a:r>
            <a:endParaRPr lang="en-GB" sz="4000" dirty="0"/>
          </a:p>
        </p:txBody>
      </p:sp>
    </p:spTree>
    <p:extLst>
      <p:ext uri="{BB962C8B-B14F-4D97-AF65-F5344CB8AC3E}">
        <p14:creationId xmlns:p14="http://schemas.microsoft.com/office/powerpoint/2010/main" val="3616501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839200" cy="1143000"/>
          </a:xfrm>
        </p:spPr>
        <p:txBody>
          <a:bodyPr/>
          <a:lstStyle/>
          <a:p>
            <a:pPr eaLnBrk="1" hangingPunct="1"/>
            <a:r>
              <a:rPr lang="en-US" sz="3200" b="1" smtClean="0">
                <a:cs typeface="Times New Roman" pitchFamily="18" charset="0"/>
              </a:rPr>
              <a:t> </a:t>
            </a:r>
            <a:r>
              <a:rPr lang="en-US" sz="3200" smtClean="0">
                <a:cs typeface="Times New Roman" pitchFamily="18" charset="0"/>
              </a:rPr>
              <a:t>Quantity of Heat Release at Various Temperatures</a:t>
            </a:r>
            <a:r>
              <a:rPr lang="en-GB" sz="3200" smtClean="0"/>
              <a:t> </a:t>
            </a:r>
          </a:p>
        </p:txBody>
      </p:sp>
      <p:sp>
        <p:nvSpPr>
          <p:cNvPr id="39939" name="Rectangle 3"/>
          <p:cNvSpPr>
            <a:spLocks noChangeArrowheads="1"/>
          </p:cNvSpPr>
          <p:nvPr/>
        </p:nvSpPr>
        <p:spPr bwMode="auto">
          <a:xfrm>
            <a:off x="2633663" y="1557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39940" name="Object 4"/>
          <p:cNvGraphicFramePr>
            <a:graphicFrameLocks noChangeAspect="1"/>
          </p:cNvGraphicFramePr>
          <p:nvPr/>
        </p:nvGraphicFramePr>
        <p:xfrm>
          <a:off x="2633663" y="968375"/>
          <a:ext cx="5824537" cy="5624513"/>
        </p:xfrm>
        <a:graphic>
          <a:graphicData uri="http://schemas.openxmlformats.org/presentationml/2006/ole">
            <mc:AlternateContent xmlns:mc="http://schemas.openxmlformats.org/markup-compatibility/2006">
              <mc:Choice xmlns:v="urn:schemas-microsoft-com:vml" Requires="v">
                <p:oleObj spid="_x0000_s20496" r:id="rId3" imgW="4229690" imgH="3371429" progId="Paint.Picture">
                  <p:embed/>
                </p:oleObj>
              </mc:Choice>
              <mc:Fallback>
                <p:oleObj r:id="rId3" imgW="4229690" imgH="33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8087" b="12813"/>
                      <a:stretch>
                        <a:fillRect/>
                      </a:stretch>
                    </p:blipFill>
                    <p:spPr bwMode="auto">
                      <a:xfrm>
                        <a:off x="2633663" y="968375"/>
                        <a:ext cx="5824537" cy="562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6361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62000" y="838200"/>
            <a:ext cx="7543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sz="1800" b="1">
                <a:latin typeface="Arial Unicode MS" pitchFamily="34" charset="-128"/>
                <a:ea typeface="Arial Unicode MS" pitchFamily="34" charset="-128"/>
                <a:cs typeface="Arial Unicode MS" pitchFamily="34" charset="-128"/>
              </a:rPr>
              <a:t>Furnace Efficiency (Indirect Method)</a:t>
            </a:r>
            <a:endParaRPr lang="en-GB" sz="1800">
              <a:latin typeface="Arial Unicode MS" pitchFamily="34" charset="-128"/>
              <a:ea typeface="Arial Unicode MS" pitchFamily="34" charset="-128"/>
              <a:cs typeface="Arial Unicode MS" pitchFamily="34" charset="-128"/>
            </a:endParaRPr>
          </a:p>
          <a:p>
            <a:pPr algn="just" eaLnBrk="0" hangingPunct="0"/>
            <a:r>
              <a:rPr lang="en-GB" sz="1800" b="1">
                <a:latin typeface="Arial Unicode MS" pitchFamily="34" charset="-128"/>
                <a:ea typeface="Arial Unicode MS" pitchFamily="34" charset="-128"/>
                <a:cs typeface="Arial Unicode MS" pitchFamily="34" charset="-128"/>
              </a:rPr>
              <a:t> </a:t>
            </a:r>
            <a:endParaRPr lang="en-GB" sz="1800">
              <a:latin typeface="Arial Unicode MS" pitchFamily="34" charset="-128"/>
              <a:ea typeface="Arial Unicode MS" pitchFamily="34" charset="-128"/>
              <a:cs typeface="Arial Unicode MS" pitchFamily="34" charset="-128"/>
            </a:endParaRPr>
          </a:p>
          <a:p>
            <a:pPr algn="just" eaLnBrk="0" hangingPunct="0"/>
            <a:r>
              <a:rPr lang="en-GB" sz="1800">
                <a:latin typeface="Arial Unicode MS" pitchFamily="34" charset="-128"/>
                <a:ea typeface="Arial Unicode MS" pitchFamily="34" charset="-128"/>
                <a:cs typeface="Arial Unicode MS" pitchFamily="34" charset="-128"/>
              </a:rPr>
              <a:t>1. Sensible heat loss in flue gas		  = 57.29%</a:t>
            </a:r>
          </a:p>
          <a:p>
            <a:pPr algn="just" eaLnBrk="0" hangingPunct="0"/>
            <a:r>
              <a:rPr lang="en-GB" sz="1800">
                <a:latin typeface="Arial Unicode MS" pitchFamily="34" charset="-128"/>
                <a:ea typeface="Arial Unicode MS" pitchFamily="34" charset="-128"/>
                <a:cs typeface="Arial Unicode MS" pitchFamily="34" charset="-128"/>
              </a:rPr>
              <a:t>2. Loss due to evaporation of moisture in fuel	  = 1.36 % 	</a:t>
            </a:r>
          </a:p>
          <a:p>
            <a:pPr algn="just" eaLnBrk="0" hangingPunct="0"/>
            <a:r>
              <a:rPr lang="en-GB" sz="1800">
                <a:latin typeface="Arial Unicode MS" pitchFamily="34" charset="-128"/>
                <a:ea typeface="Arial Unicode MS" pitchFamily="34" charset="-128"/>
                <a:cs typeface="Arial Unicode MS" pitchFamily="34" charset="-128"/>
              </a:rPr>
              <a:t>3. Loss due to evaporation of water </a:t>
            </a:r>
          </a:p>
          <a:p>
            <a:pPr algn="just" eaLnBrk="0" hangingPunct="0"/>
            <a:r>
              <a:rPr lang="en-GB" sz="1800">
                <a:latin typeface="Arial Unicode MS" pitchFamily="34" charset="-128"/>
                <a:ea typeface="Arial Unicode MS" pitchFamily="34" charset="-128"/>
                <a:cs typeface="Arial Unicode MS" pitchFamily="34" charset="-128"/>
              </a:rPr>
              <a:t>    formed from H</a:t>
            </a:r>
            <a:r>
              <a:rPr lang="en-GB" sz="1800" baseline="-30000">
                <a:latin typeface="Arial Unicode MS" pitchFamily="34" charset="-128"/>
                <a:ea typeface="Arial Unicode MS" pitchFamily="34" charset="-128"/>
                <a:cs typeface="Arial Unicode MS" pitchFamily="34" charset="-128"/>
              </a:rPr>
              <a:t>2</a:t>
            </a:r>
            <a:r>
              <a:rPr lang="en-GB" sz="1800">
                <a:latin typeface="Arial Unicode MS" pitchFamily="34" charset="-128"/>
                <a:ea typeface="Arial Unicode MS" pitchFamily="34" charset="-128"/>
                <a:cs typeface="Arial Unicode MS" pitchFamily="34" charset="-128"/>
              </a:rPr>
              <a:t> in fuel                     	  = 9.13 %</a:t>
            </a:r>
          </a:p>
          <a:p>
            <a:pPr algn="just" eaLnBrk="0" hangingPunct="0"/>
            <a:r>
              <a:rPr lang="en-GB" sz="1800">
                <a:latin typeface="Arial Unicode MS" pitchFamily="34" charset="-128"/>
                <a:ea typeface="Arial Unicode MS" pitchFamily="34" charset="-128"/>
                <a:cs typeface="Arial Unicode MS" pitchFamily="34" charset="-128"/>
              </a:rPr>
              <a:t>4. Heat loss due to openings                             = 5.56 %</a:t>
            </a:r>
          </a:p>
          <a:p>
            <a:pPr algn="just" eaLnBrk="0" hangingPunct="0"/>
            <a:r>
              <a:rPr lang="en-GB" sz="1800">
                <a:latin typeface="Arial Unicode MS" pitchFamily="34" charset="-128"/>
                <a:ea typeface="Arial Unicode MS" pitchFamily="34" charset="-128"/>
                <a:cs typeface="Arial Unicode MS" pitchFamily="34" charset="-128"/>
              </a:rPr>
              <a:t>5. Heat loss through skin			  = 2.64%</a:t>
            </a:r>
          </a:p>
          <a:p>
            <a:pPr algn="just" eaLnBrk="0" hangingPunct="0"/>
            <a:r>
              <a:rPr lang="en-GB" sz="1800">
                <a:latin typeface="Arial Unicode MS" pitchFamily="34" charset="-128"/>
                <a:ea typeface="Arial Unicode MS" pitchFamily="34" charset="-128"/>
                <a:cs typeface="Arial Unicode MS" pitchFamily="34" charset="-128"/>
              </a:rPr>
              <a:t> </a:t>
            </a:r>
          </a:p>
          <a:p>
            <a:pPr eaLnBrk="0" hangingPunct="0"/>
            <a:endParaRPr lang="en-GB" sz="3600"/>
          </a:p>
        </p:txBody>
      </p:sp>
      <p:sp>
        <p:nvSpPr>
          <p:cNvPr id="40963" name="Rectangle 3"/>
          <p:cNvSpPr>
            <a:spLocks noChangeArrowheads="1"/>
          </p:cNvSpPr>
          <p:nvPr/>
        </p:nvSpPr>
        <p:spPr bwMode="auto">
          <a:xfrm>
            <a:off x="304800" y="3368675"/>
            <a:ext cx="8153400"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57200"/>
            <a:r>
              <a:rPr lang="en-US" sz="1600" b="1">
                <a:cs typeface="Times New Roman" pitchFamily="18" charset="0"/>
              </a:rPr>
              <a:t>Total losses				             = 75.98 %</a:t>
            </a:r>
            <a:endParaRPr lang="en-US" sz="3400" b="1">
              <a:cs typeface="Times New Roman" pitchFamily="18" charset="0"/>
            </a:endParaRPr>
          </a:p>
          <a:p>
            <a:pPr indent="457200" algn="just" eaLnBrk="0" hangingPunct="0"/>
            <a:r>
              <a:rPr lang="en-GB" sz="1600" b="1">
                <a:latin typeface="Arial Unicode MS" pitchFamily="34" charset="-128"/>
                <a:ea typeface="Arial Unicode MS" pitchFamily="34" charset="-128"/>
                <a:cs typeface="Arial Unicode MS" pitchFamily="34" charset="-128"/>
              </a:rPr>
              <a:t> </a:t>
            </a:r>
            <a:endParaRPr lang="en-GB" sz="1600">
              <a:latin typeface="Arial Unicode MS" pitchFamily="34" charset="-128"/>
              <a:ea typeface="Arial Unicode MS" pitchFamily="34" charset="-128"/>
              <a:cs typeface="Arial Unicode MS" pitchFamily="34" charset="-128"/>
            </a:endParaRPr>
          </a:p>
          <a:p>
            <a:pPr indent="457200" algn="just" eaLnBrk="0" hangingPunct="0"/>
            <a:r>
              <a:rPr lang="en-GB" sz="1600" b="1">
                <a:latin typeface="Arial Unicode MS" pitchFamily="34" charset="-128"/>
                <a:ea typeface="Arial Unicode MS" pitchFamily="34" charset="-128"/>
                <a:cs typeface="Arial Unicode MS" pitchFamily="34" charset="-128"/>
              </a:rPr>
              <a:t>Furnace Efficiency</a:t>
            </a:r>
            <a:r>
              <a:rPr lang="en-GB" sz="1600">
                <a:latin typeface="Arial Unicode MS" pitchFamily="34" charset="-128"/>
                <a:ea typeface="Arial Unicode MS" pitchFamily="34" charset="-128"/>
                <a:cs typeface="Arial Unicode MS" pitchFamily="34" charset="-128"/>
              </a:rPr>
              <a:t>			           = 100 – 75.98</a:t>
            </a:r>
          </a:p>
          <a:p>
            <a:pPr indent="457200" algn="just" eaLnBrk="0" hangingPunct="0"/>
            <a:r>
              <a:rPr lang="en-GB" sz="1600">
                <a:latin typeface="Arial Unicode MS" pitchFamily="34" charset="-128"/>
                <a:ea typeface="Arial Unicode MS" pitchFamily="34" charset="-128"/>
                <a:cs typeface="Arial Unicode MS" pitchFamily="34" charset="-128"/>
              </a:rPr>
              <a:t>   		    	           		           =  </a:t>
            </a:r>
            <a:r>
              <a:rPr lang="en-GB" sz="1600" b="1">
                <a:latin typeface="Arial Unicode MS" pitchFamily="34" charset="-128"/>
                <a:ea typeface="Arial Unicode MS" pitchFamily="34" charset="-128"/>
                <a:cs typeface="Arial Unicode MS" pitchFamily="34" charset="-128"/>
              </a:rPr>
              <a:t>24.02 %</a:t>
            </a:r>
          </a:p>
          <a:p>
            <a:pPr indent="457200" algn="just" eaLnBrk="0" hangingPunct="0"/>
            <a:endParaRPr lang="en-GB" sz="1600" b="1">
              <a:latin typeface="Arial Unicode MS" pitchFamily="34" charset="-128"/>
              <a:ea typeface="Arial Unicode MS" pitchFamily="34" charset="-128"/>
              <a:cs typeface="Arial Unicode MS" pitchFamily="34" charset="-128"/>
            </a:endParaRPr>
          </a:p>
          <a:p>
            <a:pPr indent="457200" algn="just" eaLnBrk="0" hangingPunct="0"/>
            <a:endParaRPr lang="en-GB" sz="1600">
              <a:latin typeface="Arial Unicode MS" pitchFamily="34" charset="-128"/>
              <a:ea typeface="Arial Unicode MS" pitchFamily="34" charset="-128"/>
              <a:cs typeface="Arial Unicode MS" pitchFamily="34" charset="-128"/>
            </a:endParaRPr>
          </a:p>
          <a:p>
            <a:pPr indent="457200" eaLnBrk="0" hangingPunct="0"/>
            <a:r>
              <a:rPr lang="en-GB" sz="1600" b="1">
                <a:latin typeface="Arial Unicode MS" pitchFamily="34" charset="-128"/>
                <a:ea typeface="Arial Unicode MS" pitchFamily="34" charset="-128"/>
                <a:cs typeface="Arial Unicode MS" pitchFamily="34" charset="-128"/>
              </a:rPr>
              <a:t>Specific Energy Consumption</a:t>
            </a:r>
            <a:r>
              <a:rPr lang="en-GB" sz="1600">
                <a:latin typeface="Arial Unicode MS" pitchFamily="34" charset="-128"/>
                <a:ea typeface="Arial Unicode MS" pitchFamily="34" charset="-128"/>
                <a:cs typeface="Arial Unicode MS" pitchFamily="34" charset="-128"/>
              </a:rPr>
              <a:t>   		= </a:t>
            </a:r>
            <a:r>
              <a:rPr lang="en-GB" sz="1600" u="sng">
                <a:latin typeface="Arial Unicode MS" pitchFamily="34" charset="-128"/>
                <a:ea typeface="Arial Unicode MS" pitchFamily="34" charset="-128"/>
                <a:cs typeface="Arial Unicode MS" pitchFamily="34" charset="-128"/>
              </a:rPr>
              <a:t>400 litre /hour</a:t>
            </a:r>
            <a:r>
              <a:rPr lang="en-GB" sz="1600">
                <a:latin typeface="Arial Unicode MS" pitchFamily="34" charset="-128"/>
                <a:ea typeface="Arial Unicode MS" pitchFamily="34" charset="-128"/>
                <a:cs typeface="Arial Unicode MS" pitchFamily="34" charset="-128"/>
              </a:rPr>
              <a:t> (fuel consumption) </a:t>
            </a:r>
          </a:p>
          <a:p>
            <a:pPr indent="457200" algn="just" eaLnBrk="0" hangingPunct="0"/>
            <a:r>
              <a:rPr lang="en-GB" sz="1600">
                <a:latin typeface="Arial Unicode MS" pitchFamily="34" charset="-128"/>
                <a:ea typeface="Arial Unicode MS" pitchFamily="34" charset="-128"/>
                <a:cs typeface="Arial Unicode MS" pitchFamily="34" charset="-128"/>
              </a:rPr>
              <a:t>				   	  6Tonnes/hour   (Wt of stock)	</a:t>
            </a:r>
          </a:p>
          <a:p>
            <a:pPr indent="457200" eaLnBrk="0" hangingPunct="0"/>
            <a:r>
              <a:rPr lang="en-GB" sz="1600">
                <a:latin typeface="Arial Unicode MS" pitchFamily="34" charset="-128"/>
                <a:ea typeface="Arial Unicode MS" pitchFamily="34" charset="-128"/>
                <a:cs typeface="Arial Unicode MS" pitchFamily="34" charset="-128"/>
              </a:rPr>
              <a:t>				       	    </a:t>
            </a:r>
          </a:p>
          <a:p>
            <a:pPr indent="457200" eaLnBrk="0" hangingPunct="0"/>
            <a:r>
              <a:rPr lang="en-GB" sz="1600">
                <a:latin typeface="Arial Unicode MS" pitchFamily="34" charset="-128"/>
                <a:ea typeface="Arial Unicode MS" pitchFamily="34" charset="-128"/>
                <a:cs typeface="Arial Unicode MS" pitchFamily="34" charset="-128"/>
              </a:rPr>
              <a:t>				= 66.6 Litre of fuel /tonne of Material (stock) </a:t>
            </a:r>
          </a:p>
          <a:p>
            <a:pPr indent="457200" eaLnBrk="0" hangingPunct="0"/>
            <a:endParaRPr lang="en-GB" sz="3200"/>
          </a:p>
        </p:txBody>
      </p:sp>
    </p:spTree>
    <p:extLst>
      <p:ext uri="{BB962C8B-B14F-4D97-AF65-F5344CB8AC3E}">
        <p14:creationId xmlns:p14="http://schemas.microsoft.com/office/powerpoint/2010/main" val="3492288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838200"/>
          </a:xfrm>
          <a:solidFill>
            <a:schemeClr val="accent1">
              <a:lumMod val="40000"/>
              <a:lumOff val="60000"/>
            </a:schemeClr>
          </a:solidFill>
        </p:spPr>
        <p:txBody>
          <a:bodyPr>
            <a:normAutofit fontScale="90000"/>
          </a:bodyPr>
          <a:lstStyle/>
          <a:p>
            <a:pPr eaLnBrk="1" hangingPunct="1"/>
            <a:r>
              <a:rPr lang="en-US" sz="4000" b="1" dirty="0" smtClean="0">
                <a:solidFill>
                  <a:schemeClr val="accent2">
                    <a:lumMod val="75000"/>
                  </a:schemeClr>
                </a:solidFill>
                <a:cs typeface="Times New Roman" pitchFamily="18" charset="0"/>
              </a:rPr>
              <a:t/>
            </a:r>
            <a:br>
              <a:rPr lang="en-US" sz="4000" b="1" dirty="0" smtClean="0">
                <a:solidFill>
                  <a:schemeClr val="accent2">
                    <a:lumMod val="75000"/>
                  </a:schemeClr>
                </a:solidFill>
                <a:cs typeface="Times New Roman" pitchFamily="18" charset="0"/>
              </a:rPr>
            </a:br>
            <a:r>
              <a:rPr lang="en-US" sz="4000" b="1" dirty="0" smtClean="0">
                <a:solidFill>
                  <a:schemeClr val="accent2">
                    <a:lumMod val="75000"/>
                  </a:schemeClr>
                </a:solidFill>
                <a:cs typeface="Times New Roman" pitchFamily="18" charset="0"/>
              </a:rPr>
              <a:t>General Fuel Economy Measures in Furnaces</a:t>
            </a:r>
            <a:br>
              <a:rPr lang="en-US" sz="4000" b="1" dirty="0" smtClean="0">
                <a:solidFill>
                  <a:schemeClr val="accent2">
                    <a:lumMod val="75000"/>
                  </a:schemeClr>
                </a:solidFill>
                <a:cs typeface="Times New Roman" pitchFamily="18" charset="0"/>
              </a:rPr>
            </a:br>
            <a:endParaRPr lang="en-GB" sz="4000" b="1" dirty="0" smtClean="0">
              <a:solidFill>
                <a:schemeClr val="accent2">
                  <a:lumMod val="75000"/>
                </a:schemeClr>
              </a:solidFill>
              <a:cs typeface="Times New Roman" pitchFamily="18" charset="0"/>
            </a:endParaRPr>
          </a:p>
        </p:txBody>
      </p:sp>
      <p:sp>
        <p:nvSpPr>
          <p:cNvPr id="45059" name="Rectangle 6"/>
          <p:cNvSpPr>
            <a:spLocks noGrp="1" noChangeArrowheads="1"/>
          </p:cNvSpPr>
          <p:nvPr>
            <p:ph type="body" idx="1"/>
          </p:nvPr>
        </p:nvSpPr>
        <p:spPr>
          <a:xfrm>
            <a:off x="304800" y="1143000"/>
            <a:ext cx="8153400" cy="5105400"/>
          </a:xfrm>
        </p:spPr>
        <p:txBody>
          <a:bodyPr>
            <a:normAutofit fontScale="92500" lnSpcReduction="10000"/>
          </a:bodyPr>
          <a:lstStyle/>
          <a:p>
            <a:pPr lvl="2" eaLnBrk="1" hangingPunct="1">
              <a:lnSpc>
                <a:spcPct val="170000"/>
              </a:lnSpc>
              <a:spcBef>
                <a:spcPts val="0"/>
              </a:spcBef>
              <a:buFontTx/>
              <a:buNone/>
            </a:pPr>
            <a:r>
              <a:rPr lang="en-US" b="1" dirty="0" smtClean="0">
                <a:solidFill>
                  <a:srgbClr val="FF0000"/>
                </a:solidFill>
                <a:cs typeface="Times New Roman" pitchFamily="18" charset="0"/>
              </a:rPr>
              <a:t>1)</a:t>
            </a:r>
            <a:r>
              <a:rPr lang="en-US" b="1" dirty="0" smtClean="0">
                <a:cs typeface="Times New Roman" pitchFamily="18" charset="0"/>
              </a:rPr>
              <a:t>     </a:t>
            </a:r>
            <a:r>
              <a:rPr lang="en-US" b="1" dirty="0" smtClean="0">
                <a:solidFill>
                  <a:schemeClr val="accent6">
                    <a:lumMod val="50000"/>
                  </a:schemeClr>
                </a:solidFill>
                <a:cs typeface="Times New Roman" pitchFamily="18" charset="0"/>
              </a:rPr>
              <a:t> Complete combustion with minimum excess air</a:t>
            </a:r>
          </a:p>
          <a:p>
            <a:pPr lvl="2" eaLnBrk="1" hangingPunct="1">
              <a:lnSpc>
                <a:spcPct val="170000"/>
              </a:lnSpc>
              <a:spcBef>
                <a:spcPts val="0"/>
              </a:spcBef>
              <a:buFontTx/>
              <a:buNone/>
            </a:pPr>
            <a:r>
              <a:rPr lang="en-US" b="1" dirty="0" smtClean="0">
                <a:solidFill>
                  <a:srgbClr val="002060"/>
                </a:solidFill>
                <a:cs typeface="Times New Roman" pitchFamily="18" charset="0"/>
              </a:rPr>
              <a:t>2)      Correct heat distribution</a:t>
            </a:r>
          </a:p>
          <a:p>
            <a:pPr lvl="2" eaLnBrk="1" hangingPunct="1">
              <a:lnSpc>
                <a:spcPct val="170000"/>
              </a:lnSpc>
              <a:spcBef>
                <a:spcPts val="0"/>
              </a:spcBef>
              <a:buFontTx/>
              <a:buNone/>
            </a:pPr>
            <a:r>
              <a:rPr lang="en-US" b="1" dirty="0" smtClean="0">
                <a:solidFill>
                  <a:schemeClr val="accent6">
                    <a:lumMod val="50000"/>
                  </a:schemeClr>
                </a:solidFill>
                <a:cs typeface="Times New Roman" pitchFamily="18" charset="0"/>
              </a:rPr>
              <a:t>3)      Operating at the desired temperature </a:t>
            </a:r>
          </a:p>
          <a:p>
            <a:pPr lvl="2" eaLnBrk="1" hangingPunct="1">
              <a:lnSpc>
                <a:spcPct val="170000"/>
              </a:lnSpc>
              <a:spcBef>
                <a:spcPts val="0"/>
              </a:spcBef>
              <a:buFontTx/>
              <a:buNone/>
            </a:pPr>
            <a:r>
              <a:rPr lang="en-US" b="1" dirty="0" smtClean="0">
                <a:solidFill>
                  <a:srgbClr val="002060"/>
                </a:solidFill>
                <a:cs typeface="Times New Roman" pitchFamily="18" charset="0"/>
              </a:rPr>
              <a:t>4)      Reducing heat losses from furnace openings</a:t>
            </a:r>
          </a:p>
          <a:p>
            <a:pPr lvl="2" eaLnBrk="1" hangingPunct="1">
              <a:lnSpc>
                <a:spcPct val="170000"/>
              </a:lnSpc>
              <a:spcBef>
                <a:spcPts val="0"/>
              </a:spcBef>
              <a:buFontTx/>
              <a:buNone/>
            </a:pPr>
            <a:r>
              <a:rPr lang="en-US" b="1" dirty="0" smtClean="0">
                <a:solidFill>
                  <a:schemeClr val="accent6">
                    <a:lumMod val="50000"/>
                  </a:schemeClr>
                </a:solidFill>
                <a:cs typeface="Times New Roman" pitchFamily="18" charset="0"/>
              </a:rPr>
              <a:t>5)      Maintaining correct amount of furnace draught</a:t>
            </a:r>
          </a:p>
          <a:p>
            <a:pPr lvl="2" eaLnBrk="1" hangingPunct="1">
              <a:lnSpc>
                <a:spcPct val="170000"/>
              </a:lnSpc>
              <a:spcBef>
                <a:spcPts val="0"/>
              </a:spcBef>
              <a:buFontTx/>
              <a:buNone/>
            </a:pPr>
            <a:r>
              <a:rPr lang="en-US" b="1" dirty="0" smtClean="0">
                <a:solidFill>
                  <a:srgbClr val="002060"/>
                </a:solidFill>
                <a:cs typeface="Times New Roman" pitchFamily="18" charset="0"/>
              </a:rPr>
              <a:t>6)      Optimum capacity utilization</a:t>
            </a:r>
          </a:p>
          <a:p>
            <a:pPr lvl="2" eaLnBrk="1" hangingPunct="1">
              <a:lnSpc>
                <a:spcPct val="170000"/>
              </a:lnSpc>
              <a:spcBef>
                <a:spcPts val="0"/>
              </a:spcBef>
              <a:buFontTx/>
              <a:buNone/>
            </a:pPr>
            <a:r>
              <a:rPr lang="en-US" b="1" dirty="0" smtClean="0">
                <a:solidFill>
                  <a:schemeClr val="accent6">
                    <a:lumMod val="50000"/>
                  </a:schemeClr>
                </a:solidFill>
                <a:cs typeface="Times New Roman" pitchFamily="18" charset="0"/>
              </a:rPr>
              <a:t>7)      Waste heat recovery from the flue gases</a:t>
            </a:r>
          </a:p>
          <a:p>
            <a:pPr lvl="2" eaLnBrk="1" hangingPunct="1">
              <a:lnSpc>
                <a:spcPct val="170000"/>
              </a:lnSpc>
              <a:spcBef>
                <a:spcPts val="0"/>
              </a:spcBef>
              <a:buFontTx/>
              <a:buNone/>
            </a:pPr>
            <a:r>
              <a:rPr lang="en-US" b="1" dirty="0" smtClean="0">
                <a:solidFill>
                  <a:srgbClr val="002060"/>
                </a:solidFill>
                <a:cs typeface="Times New Roman" pitchFamily="18" charset="0"/>
              </a:rPr>
              <a:t>8)      Minimum refractory losses</a:t>
            </a:r>
          </a:p>
          <a:p>
            <a:pPr lvl="2" eaLnBrk="1" hangingPunct="1">
              <a:lnSpc>
                <a:spcPct val="170000"/>
              </a:lnSpc>
              <a:spcBef>
                <a:spcPts val="0"/>
              </a:spcBef>
              <a:buFontTx/>
              <a:buNone/>
            </a:pPr>
            <a:r>
              <a:rPr lang="en-US" b="1" dirty="0" smtClean="0">
                <a:solidFill>
                  <a:schemeClr val="accent6">
                    <a:lumMod val="50000"/>
                  </a:schemeClr>
                </a:solidFill>
                <a:cs typeface="Times New Roman" pitchFamily="18" charset="0"/>
              </a:rPr>
              <a:t>9)      Use of Ceramic Coatings</a:t>
            </a:r>
            <a:endParaRPr lang="en-GB" b="1" dirty="0" smtClean="0">
              <a:solidFill>
                <a:schemeClr val="accent6">
                  <a:lumMod val="50000"/>
                </a:schemeClr>
              </a:solidFill>
            </a:endParaRPr>
          </a:p>
        </p:txBody>
      </p:sp>
    </p:spTree>
    <p:extLst>
      <p:ext uri="{BB962C8B-B14F-4D97-AF65-F5344CB8AC3E}">
        <p14:creationId xmlns:p14="http://schemas.microsoft.com/office/powerpoint/2010/main" val="511738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a:solidFill>
            <a:schemeClr val="accent1">
              <a:lumMod val="60000"/>
              <a:lumOff val="40000"/>
            </a:schemeClr>
          </a:solidFill>
        </p:spPr>
        <p:txBody>
          <a:bodyPr>
            <a:normAutofit fontScale="90000"/>
          </a:bodyPr>
          <a:lstStyle/>
          <a:p>
            <a:pPr eaLnBrk="1" hangingPunct="1"/>
            <a:r>
              <a:rPr lang="en-US" b="1" dirty="0" smtClean="0">
                <a:cs typeface="Times New Roman" pitchFamily="18" charset="0"/>
              </a:rPr>
              <a:t/>
            </a:r>
            <a:br>
              <a:rPr lang="en-US" b="1" dirty="0" smtClean="0">
                <a:cs typeface="Times New Roman" pitchFamily="18" charset="0"/>
              </a:rPr>
            </a:br>
            <a:r>
              <a:rPr lang="en-US" sz="3600" b="1" dirty="0" smtClean="0">
                <a:cs typeface="Times New Roman" pitchFamily="18" charset="0"/>
              </a:rPr>
              <a:t>1)  Complete Combustion with Minimum Excess Air</a:t>
            </a:r>
            <a:r>
              <a:rPr lang="en-US" sz="3600" dirty="0" smtClean="0">
                <a:cs typeface="Times New Roman" pitchFamily="18" charset="0"/>
              </a:rPr>
              <a:t/>
            </a:r>
            <a:br>
              <a:rPr lang="en-US" sz="3600" dirty="0" smtClean="0">
                <a:cs typeface="Times New Roman" pitchFamily="18" charset="0"/>
              </a:rPr>
            </a:br>
            <a:endParaRPr lang="en-GB" sz="3600" dirty="0" smtClean="0">
              <a:cs typeface="Times New Roman" pitchFamily="18" charset="0"/>
            </a:endParaRPr>
          </a:p>
        </p:txBody>
      </p:sp>
      <p:sp>
        <p:nvSpPr>
          <p:cNvPr id="46083" name="Rectangle 3"/>
          <p:cNvSpPr>
            <a:spLocks noGrp="1" noChangeArrowheads="1"/>
          </p:cNvSpPr>
          <p:nvPr>
            <p:ph type="body" idx="1"/>
          </p:nvPr>
        </p:nvSpPr>
        <p:spPr>
          <a:xfrm>
            <a:off x="76200" y="914400"/>
            <a:ext cx="8991600" cy="1600200"/>
          </a:xfrm>
        </p:spPr>
        <p:txBody>
          <a:bodyPr/>
          <a:lstStyle/>
          <a:p>
            <a:pPr algn="just" eaLnBrk="1" hangingPunct="1">
              <a:buFontTx/>
              <a:buNone/>
            </a:pPr>
            <a:r>
              <a:rPr lang="en-US" dirty="0" smtClean="0">
                <a:cs typeface="Times New Roman" pitchFamily="18" charset="0"/>
              </a:rPr>
              <a:t> 	</a:t>
            </a:r>
            <a:r>
              <a:rPr lang="en-US" sz="2800" dirty="0" smtClean="0">
                <a:solidFill>
                  <a:schemeClr val="tx2">
                    <a:lumMod val="75000"/>
                  </a:schemeClr>
                </a:solidFill>
                <a:cs typeface="Times New Roman" pitchFamily="18" charset="0"/>
              </a:rPr>
              <a:t>The amount of heat lost in the flue gases depends upon amount of excess air.  In the case of a furnace carrying away flue gases at 900</a:t>
            </a:r>
            <a:r>
              <a:rPr lang="en-US" sz="2800" baseline="30000" dirty="0" smtClean="0">
                <a:solidFill>
                  <a:schemeClr val="tx2">
                    <a:lumMod val="75000"/>
                  </a:schemeClr>
                </a:solidFill>
                <a:cs typeface="Times New Roman" pitchFamily="18" charset="0"/>
              </a:rPr>
              <a:t>o</a:t>
            </a:r>
            <a:r>
              <a:rPr lang="en-US" sz="2800" dirty="0" smtClean="0">
                <a:solidFill>
                  <a:schemeClr val="tx2">
                    <a:lumMod val="75000"/>
                  </a:schemeClr>
                </a:solidFill>
                <a:cs typeface="Times New Roman" pitchFamily="18" charset="0"/>
              </a:rPr>
              <a:t>C, % heat lost is shown in table :</a:t>
            </a:r>
            <a:r>
              <a:rPr lang="en-GB" sz="2800" dirty="0" smtClean="0">
                <a:solidFill>
                  <a:schemeClr val="tx2">
                    <a:lumMod val="75000"/>
                  </a:schemeClr>
                </a:solidFill>
              </a:rPr>
              <a:t> </a:t>
            </a:r>
          </a:p>
        </p:txBody>
      </p:sp>
      <p:grpSp>
        <p:nvGrpSpPr>
          <p:cNvPr id="46084" name="Group 42"/>
          <p:cNvGrpSpPr>
            <a:grpSpLocks/>
          </p:cNvGrpSpPr>
          <p:nvPr/>
        </p:nvGrpSpPr>
        <p:grpSpPr bwMode="auto">
          <a:xfrm>
            <a:off x="76200" y="3238500"/>
            <a:ext cx="8915400" cy="3314700"/>
            <a:chOff x="-3" y="-3"/>
            <a:chExt cx="3720" cy="2520"/>
          </a:xfrm>
        </p:grpSpPr>
        <p:grpSp>
          <p:nvGrpSpPr>
            <p:cNvPr id="46085" name="Group 40"/>
            <p:cNvGrpSpPr>
              <a:grpSpLocks/>
            </p:cNvGrpSpPr>
            <p:nvPr/>
          </p:nvGrpSpPr>
          <p:grpSpPr bwMode="auto">
            <a:xfrm>
              <a:off x="0" y="0"/>
              <a:ext cx="3714" cy="2514"/>
              <a:chOff x="0" y="0"/>
              <a:chExt cx="3714" cy="2514"/>
            </a:xfrm>
          </p:grpSpPr>
          <p:grpSp>
            <p:nvGrpSpPr>
              <p:cNvPr id="46087" name="Group 19"/>
              <p:cNvGrpSpPr>
                <a:grpSpLocks/>
              </p:cNvGrpSpPr>
              <p:nvPr/>
            </p:nvGrpSpPr>
            <p:grpSpPr bwMode="auto">
              <a:xfrm>
                <a:off x="0" y="0"/>
                <a:ext cx="3714" cy="384"/>
                <a:chOff x="0" y="0"/>
                <a:chExt cx="3714" cy="384"/>
              </a:xfrm>
            </p:grpSpPr>
            <p:sp>
              <p:nvSpPr>
                <p:cNvPr id="46118" name="Rectangle 18"/>
                <p:cNvSpPr>
                  <a:spLocks noChangeArrowheads="1"/>
                </p:cNvSpPr>
                <p:nvPr/>
              </p:nvSpPr>
              <p:spPr bwMode="auto">
                <a:xfrm>
                  <a:off x="0" y="0"/>
                  <a:ext cx="3714" cy="38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6119" name="Group 17"/>
                <p:cNvGrpSpPr>
                  <a:grpSpLocks/>
                </p:cNvGrpSpPr>
                <p:nvPr/>
              </p:nvGrpSpPr>
              <p:grpSpPr bwMode="auto">
                <a:xfrm>
                  <a:off x="0" y="0"/>
                  <a:ext cx="3714" cy="384"/>
                  <a:chOff x="0" y="0"/>
                  <a:chExt cx="3714" cy="384"/>
                </a:xfrm>
              </p:grpSpPr>
              <p:sp>
                <p:nvSpPr>
                  <p:cNvPr id="46120" name="Rectangle 5"/>
                  <p:cNvSpPr>
                    <a:spLocks noChangeArrowheads="1"/>
                  </p:cNvSpPr>
                  <p:nvPr/>
                </p:nvSpPr>
                <p:spPr bwMode="auto">
                  <a:xfrm>
                    <a:off x="43" y="0"/>
                    <a:ext cx="3628" cy="384"/>
                  </a:xfrm>
                  <a:prstGeom prst="rect">
                    <a:avLst/>
                  </a:prstGeom>
                  <a:solidFill>
                    <a:srgbClr val="E0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600" b="1" dirty="0">
                        <a:cs typeface="Times New Roman" pitchFamily="18" charset="0"/>
                      </a:rPr>
                      <a:t>Table   Heat Loss in Flue Gas Based on Excess Air Level</a:t>
                    </a:r>
                    <a:endParaRPr lang="en-US" sz="1800" dirty="0">
                      <a:cs typeface="Times New Roman" pitchFamily="18" charset="0"/>
                    </a:endParaRPr>
                  </a:p>
                  <a:p>
                    <a:pPr eaLnBrk="0" hangingPunct="0"/>
                    <a:endParaRPr lang="en-US" sz="3600" dirty="0"/>
                  </a:p>
                </p:txBody>
              </p:sp>
              <p:sp>
                <p:nvSpPr>
                  <p:cNvPr id="46121" name="Rectangle 16"/>
                  <p:cNvSpPr>
                    <a:spLocks noChangeArrowheads="1"/>
                  </p:cNvSpPr>
                  <p:nvPr/>
                </p:nvSpPr>
                <p:spPr bwMode="auto">
                  <a:xfrm>
                    <a:off x="0" y="0"/>
                    <a:ext cx="3714" cy="38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46088" name="Group 21"/>
              <p:cNvGrpSpPr>
                <a:grpSpLocks/>
              </p:cNvGrpSpPr>
              <p:nvPr/>
            </p:nvGrpSpPr>
            <p:grpSpPr bwMode="auto">
              <a:xfrm>
                <a:off x="0" y="384"/>
                <a:ext cx="1857" cy="518"/>
                <a:chOff x="0" y="384"/>
                <a:chExt cx="1857" cy="518"/>
              </a:xfrm>
            </p:grpSpPr>
            <p:sp>
              <p:nvSpPr>
                <p:cNvPr id="46116" name="Rectangle 6"/>
                <p:cNvSpPr>
                  <a:spLocks noChangeArrowheads="1"/>
                </p:cNvSpPr>
                <p:nvPr/>
              </p:nvSpPr>
              <p:spPr bwMode="auto">
                <a:xfrm>
                  <a:off x="43" y="384"/>
                  <a:ext cx="177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b="1">
                      <a:cs typeface="Times New Roman" pitchFamily="18" charset="0"/>
                    </a:rPr>
                    <a:t>Excess Air</a:t>
                  </a:r>
                  <a:endParaRPr lang="en-US" sz="1800">
                    <a:cs typeface="Times New Roman" pitchFamily="18" charset="0"/>
                  </a:endParaRPr>
                </a:p>
                <a:p>
                  <a:pPr algn="ctr" eaLnBrk="0" hangingPunct="0"/>
                  <a:endParaRPr lang="en-US" sz="3600"/>
                </a:p>
              </p:txBody>
            </p:sp>
            <p:sp>
              <p:nvSpPr>
                <p:cNvPr id="46117" name="Rectangle 20"/>
                <p:cNvSpPr>
                  <a:spLocks noChangeArrowheads="1"/>
                </p:cNvSpPr>
                <p:nvPr/>
              </p:nvSpPr>
              <p:spPr bwMode="auto">
                <a:xfrm>
                  <a:off x="0" y="384"/>
                  <a:ext cx="1857"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89" name="Group 23"/>
              <p:cNvGrpSpPr>
                <a:grpSpLocks/>
              </p:cNvGrpSpPr>
              <p:nvPr/>
            </p:nvGrpSpPr>
            <p:grpSpPr bwMode="auto">
              <a:xfrm>
                <a:off x="1857" y="384"/>
                <a:ext cx="1857" cy="518"/>
                <a:chOff x="1857" y="384"/>
                <a:chExt cx="1857" cy="518"/>
              </a:xfrm>
            </p:grpSpPr>
            <p:sp>
              <p:nvSpPr>
                <p:cNvPr id="46114" name="Rectangle 7"/>
                <p:cNvSpPr>
                  <a:spLocks noChangeArrowheads="1"/>
                </p:cNvSpPr>
                <p:nvPr/>
              </p:nvSpPr>
              <p:spPr bwMode="auto">
                <a:xfrm>
                  <a:off x="1900" y="384"/>
                  <a:ext cx="177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b="1">
                      <a:cs typeface="Times New Roman" pitchFamily="18" charset="0"/>
                    </a:rPr>
                    <a:t>% of total heat in the fuel carried away by waste gases (flue gas temp. 900</a:t>
                  </a:r>
                  <a:r>
                    <a:rPr lang="en-US" sz="1800" b="1" baseline="30000">
                      <a:cs typeface="Times New Roman" pitchFamily="18" charset="0"/>
                    </a:rPr>
                    <a:t>o</a:t>
                  </a:r>
                  <a:r>
                    <a:rPr lang="en-US" sz="1800" b="1">
                      <a:cs typeface="Times New Roman" pitchFamily="18" charset="0"/>
                    </a:rPr>
                    <a:t>C)</a:t>
                  </a:r>
                  <a:endParaRPr lang="en-US" sz="1800">
                    <a:cs typeface="Times New Roman" pitchFamily="18" charset="0"/>
                  </a:endParaRPr>
                </a:p>
                <a:p>
                  <a:pPr algn="ctr" eaLnBrk="0" hangingPunct="0"/>
                  <a:endParaRPr lang="en-US" sz="3600"/>
                </a:p>
              </p:txBody>
            </p:sp>
            <p:sp>
              <p:nvSpPr>
                <p:cNvPr id="46115" name="Rectangle 22"/>
                <p:cNvSpPr>
                  <a:spLocks noChangeArrowheads="1"/>
                </p:cNvSpPr>
                <p:nvPr/>
              </p:nvSpPr>
              <p:spPr bwMode="auto">
                <a:xfrm>
                  <a:off x="1857" y="384"/>
                  <a:ext cx="1857" cy="51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0" name="Group 25"/>
              <p:cNvGrpSpPr>
                <a:grpSpLocks/>
              </p:cNvGrpSpPr>
              <p:nvPr/>
            </p:nvGrpSpPr>
            <p:grpSpPr bwMode="auto">
              <a:xfrm>
                <a:off x="0" y="902"/>
                <a:ext cx="1857" cy="403"/>
                <a:chOff x="0" y="902"/>
                <a:chExt cx="1857" cy="403"/>
              </a:xfrm>
            </p:grpSpPr>
            <p:sp>
              <p:nvSpPr>
                <p:cNvPr id="46112" name="Rectangle 8"/>
                <p:cNvSpPr>
                  <a:spLocks noChangeArrowheads="1"/>
                </p:cNvSpPr>
                <p:nvPr/>
              </p:nvSpPr>
              <p:spPr bwMode="auto">
                <a:xfrm>
                  <a:off x="43" y="90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25</a:t>
                  </a:r>
                </a:p>
                <a:p>
                  <a:pPr algn="ctr" eaLnBrk="0" hangingPunct="0"/>
                  <a:endParaRPr lang="en-US" sz="3600"/>
                </a:p>
              </p:txBody>
            </p:sp>
            <p:sp>
              <p:nvSpPr>
                <p:cNvPr id="46113" name="Rectangle 24"/>
                <p:cNvSpPr>
                  <a:spLocks noChangeArrowheads="1"/>
                </p:cNvSpPr>
                <p:nvPr/>
              </p:nvSpPr>
              <p:spPr bwMode="auto">
                <a:xfrm>
                  <a:off x="0" y="902"/>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1" name="Group 27"/>
              <p:cNvGrpSpPr>
                <a:grpSpLocks/>
              </p:cNvGrpSpPr>
              <p:nvPr/>
            </p:nvGrpSpPr>
            <p:grpSpPr bwMode="auto">
              <a:xfrm>
                <a:off x="1857" y="902"/>
                <a:ext cx="1857" cy="403"/>
                <a:chOff x="1857" y="902"/>
                <a:chExt cx="1857" cy="403"/>
              </a:xfrm>
            </p:grpSpPr>
            <p:sp>
              <p:nvSpPr>
                <p:cNvPr id="46110" name="Rectangle 9"/>
                <p:cNvSpPr>
                  <a:spLocks noChangeArrowheads="1"/>
                </p:cNvSpPr>
                <p:nvPr/>
              </p:nvSpPr>
              <p:spPr bwMode="auto">
                <a:xfrm>
                  <a:off x="1900" y="902"/>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48</a:t>
                  </a:r>
                </a:p>
                <a:p>
                  <a:pPr algn="ctr" eaLnBrk="0" hangingPunct="0"/>
                  <a:endParaRPr lang="en-US" sz="3600"/>
                </a:p>
              </p:txBody>
            </p:sp>
            <p:sp>
              <p:nvSpPr>
                <p:cNvPr id="46111" name="Rectangle 26"/>
                <p:cNvSpPr>
                  <a:spLocks noChangeArrowheads="1"/>
                </p:cNvSpPr>
                <p:nvPr/>
              </p:nvSpPr>
              <p:spPr bwMode="auto">
                <a:xfrm>
                  <a:off x="1857" y="902"/>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2" name="Group 29"/>
              <p:cNvGrpSpPr>
                <a:grpSpLocks/>
              </p:cNvGrpSpPr>
              <p:nvPr/>
            </p:nvGrpSpPr>
            <p:grpSpPr bwMode="auto">
              <a:xfrm>
                <a:off x="0" y="1305"/>
                <a:ext cx="1857" cy="403"/>
                <a:chOff x="0" y="1305"/>
                <a:chExt cx="1857" cy="403"/>
              </a:xfrm>
            </p:grpSpPr>
            <p:sp>
              <p:nvSpPr>
                <p:cNvPr id="46108" name="Rectangle 10"/>
                <p:cNvSpPr>
                  <a:spLocks noChangeArrowheads="1"/>
                </p:cNvSpPr>
                <p:nvPr/>
              </p:nvSpPr>
              <p:spPr bwMode="auto">
                <a:xfrm>
                  <a:off x="43" y="130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50</a:t>
                  </a:r>
                </a:p>
                <a:p>
                  <a:pPr algn="ctr" eaLnBrk="0" hangingPunct="0"/>
                  <a:endParaRPr lang="en-US" sz="3600"/>
                </a:p>
              </p:txBody>
            </p:sp>
            <p:sp>
              <p:nvSpPr>
                <p:cNvPr id="46109" name="Rectangle 28"/>
                <p:cNvSpPr>
                  <a:spLocks noChangeArrowheads="1"/>
                </p:cNvSpPr>
                <p:nvPr/>
              </p:nvSpPr>
              <p:spPr bwMode="auto">
                <a:xfrm>
                  <a:off x="0" y="1305"/>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3" name="Group 31"/>
              <p:cNvGrpSpPr>
                <a:grpSpLocks/>
              </p:cNvGrpSpPr>
              <p:nvPr/>
            </p:nvGrpSpPr>
            <p:grpSpPr bwMode="auto">
              <a:xfrm>
                <a:off x="1857" y="1305"/>
                <a:ext cx="1857" cy="403"/>
                <a:chOff x="1857" y="1305"/>
                <a:chExt cx="1857" cy="403"/>
              </a:xfrm>
            </p:grpSpPr>
            <p:sp>
              <p:nvSpPr>
                <p:cNvPr id="46106" name="Rectangle 11"/>
                <p:cNvSpPr>
                  <a:spLocks noChangeArrowheads="1"/>
                </p:cNvSpPr>
                <p:nvPr/>
              </p:nvSpPr>
              <p:spPr bwMode="auto">
                <a:xfrm>
                  <a:off x="1900" y="1305"/>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55</a:t>
                  </a:r>
                </a:p>
                <a:p>
                  <a:pPr algn="ctr" eaLnBrk="0" hangingPunct="0"/>
                  <a:endParaRPr lang="en-US" sz="3600"/>
                </a:p>
              </p:txBody>
            </p:sp>
            <p:sp>
              <p:nvSpPr>
                <p:cNvPr id="46107" name="Rectangle 30"/>
                <p:cNvSpPr>
                  <a:spLocks noChangeArrowheads="1"/>
                </p:cNvSpPr>
                <p:nvPr/>
              </p:nvSpPr>
              <p:spPr bwMode="auto">
                <a:xfrm>
                  <a:off x="1857" y="1305"/>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4" name="Group 33"/>
              <p:cNvGrpSpPr>
                <a:grpSpLocks/>
              </p:cNvGrpSpPr>
              <p:nvPr/>
            </p:nvGrpSpPr>
            <p:grpSpPr bwMode="auto">
              <a:xfrm>
                <a:off x="0" y="1708"/>
                <a:ext cx="1857" cy="403"/>
                <a:chOff x="0" y="1708"/>
                <a:chExt cx="1857" cy="403"/>
              </a:xfrm>
            </p:grpSpPr>
            <p:sp>
              <p:nvSpPr>
                <p:cNvPr id="46104" name="Rectangle 12"/>
                <p:cNvSpPr>
                  <a:spLocks noChangeArrowheads="1"/>
                </p:cNvSpPr>
                <p:nvPr/>
              </p:nvSpPr>
              <p:spPr bwMode="auto">
                <a:xfrm>
                  <a:off x="43" y="170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75</a:t>
                  </a:r>
                </a:p>
                <a:p>
                  <a:pPr algn="ctr" eaLnBrk="0" hangingPunct="0"/>
                  <a:endParaRPr lang="en-US" sz="3600"/>
                </a:p>
              </p:txBody>
            </p:sp>
            <p:sp>
              <p:nvSpPr>
                <p:cNvPr id="46105" name="Rectangle 32"/>
                <p:cNvSpPr>
                  <a:spLocks noChangeArrowheads="1"/>
                </p:cNvSpPr>
                <p:nvPr/>
              </p:nvSpPr>
              <p:spPr bwMode="auto">
                <a:xfrm>
                  <a:off x="0" y="1708"/>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5" name="Group 35"/>
              <p:cNvGrpSpPr>
                <a:grpSpLocks/>
              </p:cNvGrpSpPr>
              <p:nvPr/>
            </p:nvGrpSpPr>
            <p:grpSpPr bwMode="auto">
              <a:xfrm>
                <a:off x="1857" y="1708"/>
                <a:ext cx="1857" cy="403"/>
                <a:chOff x="1857" y="1708"/>
                <a:chExt cx="1857" cy="403"/>
              </a:xfrm>
            </p:grpSpPr>
            <p:sp>
              <p:nvSpPr>
                <p:cNvPr id="46102" name="Rectangle 13"/>
                <p:cNvSpPr>
                  <a:spLocks noChangeArrowheads="1"/>
                </p:cNvSpPr>
                <p:nvPr/>
              </p:nvSpPr>
              <p:spPr bwMode="auto">
                <a:xfrm>
                  <a:off x="1900" y="1708"/>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63</a:t>
                  </a:r>
                </a:p>
                <a:p>
                  <a:pPr algn="ctr" eaLnBrk="0" hangingPunct="0"/>
                  <a:endParaRPr lang="en-US" sz="3600"/>
                </a:p>
              </p:txBody>
            </p:sp>
            <p:sp>
              <p:nvSpPr>
                <p:cNvPr id="46103" name="Rectangle 34"/>
                <p:cNvSpPr>
                  <a:spLocks noChangeArrowheads="1"/>
                </p:cNvSpPr>
                <p:nvPr/>
              </p:nvSpPr>
              <p:spPr bwMode="auto">
                <a:xfrm>
                  <a:off x="1857" y="1708"/>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6" name="Group 37"/>
              <p:cNvGrpSpPr>
                <a:grpSpLocks/>
              </p:cNvGrpSpPr>
              <p:nvPr/>
            </p:nvGrpSpPr>
            <p:grpSpPr bwMode="auto">
              <a:xfrm>
                <a:off x="0" y="2111"/>
                <a:ext cx="1857" cy="403"/>
                <a:chOff x="0" y="2111"/>
                <a:chExt cx="1857" cy="403"/>
              </a:xfrm>
            </p:grpSpPr>
            <p:sp>
              <p:nvSpPr>
                <p:cNvPr id="46100" name="Rectangle 14"/>
                <p:cNvSpPr>
                  <a:spLocks noChangeArrowheads="1"/>
                </p:cNvSpPr>
                <p:nvPr/>
              </p:nvSpPr>
              <p:spPr bwMode="auto">
                <a:xfrm>
                  <a:off x="43" y="2111"/>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100</a:t>
                  </a:r>
                </a:p>
                <a:p>
                  <a:pPr algn="ctr" eaLnBrk="0" hangingPunct="0"/>
                  <a:endParaRPr lang="en-US" sz="3600"/>
                </a:p>
              </p:txBody>
            </p:sp>
            <p:sp>
              <p:nvSpPr>
                <p:cNvPr id="46101" name="Rectangle 36"/>
                <p:cNvSpPr>
                  <a:spLocks noChangeArrowheads="1"/>
                </p:cNvSpPr>
                <p:nvPr/>
              </p:nvSpPr>
              <p:spPr bwMode="auto">
                <a:xfrm>
                  <a:off x="0" y="2111"/>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6097" name="Group 39"/>
              <p:cNvGrpSpPr>
                <a:grpSpLocks/>
              </p:cNvGrpSpPr>
              <p:nvPr/>
            </p:nvGrpSpPr>
            <p:grpSpPr bwMode="auto">
              <a:xfrm>
                <a:off x="1857" y="2111"/>
                <a:ext cx="1857" cy="403"/>
                <a:chOff x="1857" y="2111"/>
                <a:chExt cx="1857" cy="403"/>
              </a:xfrm>
            </p:grpSpPr>
            <p:sp>
              <p:nvSpPr>
                <p:cNvPr id="46098" name="Rectangle 15"/>
                <p:cNvSpPr>
                  <a:spLocks noChangeArrowheads="1"/>
                </p:cNvSpPr>
                <p:nvPr/>
              </p:nvSpPr>
              <p:spPr bwMode="auto">
                <a:xfrm>
                  <a:off x="1900" y="2111"/>
                  <a:ext cx="177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800">
                      <a:cs typeface="Times New Roman" pitchFamily="18" charset="0"/>
                    </a:rPr>
                    <a:t>71</a:t>
                  </a:r>
                </a:p>
                <a:p>
                  <a:pPr algn="ctr" eaLnBrk="0" hangingPunct="0"/>
                  <a:endParaRPr lang="en-US" sz="3600"/>
                </a:p>
              </p:txBody>
            </p:sp>
            <p:sp>
              <p:nvSpPr>
                <p:cNvPr id="46099" name="Rectangle 38"/>
                <p:cNvSpPr>
                  <a:spLocks noChangeArrowheads="1"/>
                </p:cNvSpPr>
                <p:nvPr/>
              </p:nvSpPr>
              <p:spPr bwMode="auto">
                <a:xfrm>
                  <a:off x="1857" y="2111"/>
                  <a:ext cx="185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46086" name="Rectangle 41"/>
            <p:cNvSpPr>
              <a:spLocks noChangeArrowheads="1"/>
            </p:cNvSpPr>
            <p:nvPr/>
          </p:nvSpPr>
          <p:spPr bwMode="auto">
            <a:xfrm>
              <a:off x="-3" y="-3"/>
              <a:ext cx="3720" cy="2520"/>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3875026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762000"/>
          </a:xfrm>
          <a:solidFill>
            <a:schemeClr val="accent1">
              <a:lumMod val="60000"/>
              <a:lumOff val="40000"/>
            </a:schemeClr>
          </a:solidFill>
        </p:spPr>
        <p:txBody>
          <a:bodyPr/>
          <a:lstStyle/>
          <a:p>
            <a:pPr eaLnBrk="1" hangingPunct="1"/>
            <a:r>
              <a:rPr lang="en-US" sz="3600" b="1" dirty="0" smtClean="0">
                <a:latin typeface="Arial" pitchFamily="34" charset="0"/>
              </a:rPr>
              <a:t>2) Correct Heat Distribution</a:t>
            </a:r>
          </a:p>
        </p:txBody>
      </p:sp>
      <p:pic>
        <p:nvPicPr>
          <p:cNvPr id="47107" name="Picture 3" descr="C:\Documents and Settings\administrator.NPC_INSTRUCTER\Desktop\drafting\pictures of boiler steam furnace\CORRECT\Slide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4800" y="1346200"/>
            <a:ext cx="571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C:\Documents and Settings\administrator.NPC_INSTRUCTER\Desktop\drafting\pictures of boiler steam furnace\BURNER ARRANG\Slide1.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0" y="3810000"/>
            <a:ext cx="64770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914400" y="3260725"/>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000" b="1">
                <a:cs typeface="Times New Roman" pitchFamily="18" charset="0"/>
              </a:rPr>
              <a:t>Heat distribution in furnace</a:t>
            </a:r>
            <a:r>
              <a:rPr lang="en-US" sz="2000"/>
              <a:t> </a:t>
            </a:r>
          </a:p>
        </p:txBody>
      </p:sp>
      <p:sp>
        <p:nvSpPr>
          <p:cNvPr id="47110" name="Text Box 6"/>
          <p:cNvSpPr txBox="1">
            <a:spLocks noChangeArrowheads="1"/>
          </p:cNvSpPr>
          <p:nvPr/>
        </p:nvSpPr>
        <p:spPr bwMode="auto">
          <a:xfrm>
            <a:off x="1143000" y="6262688"/>
            <a:ext cx="335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b="1">
                <a:cs typeface="Times New Roman" pitchFamily="18" charset="0"/>
              </a:rPr>
              <a:t>Alignment of burners in furnace</a:t>
            </a:r>
            <a:r>
              <a:rPr lang="en-US" sz="1800"/>
              <a:t> </a:t>
            </a:r>
          </a:p>
        </p:txBody>
      </p:sp>
      <p:sp>
        <p:nvSpPr>
          <p:cNvPr id="47111" name="Text Box 7"/>
          <p:cNvSpPr txBox="1">
            <a:spLocks noChangeArrowheads="1"/>
          </p:cNvSpPr>
          <p:nvPr/>
        </p:nvSpPr>
        <p:spPr bwMode="auto">
          <a:xfrm>
            <a:off x="6324600" y="1447800"/>
            <a:ext cx="2667000" cy="1676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latin typeface="Arial" pitchFamily="34" charset="0"/>
              </a:rPr>
              <a:t>Prevent flame impingement. </a:t>
            </a:r>
          </a:p>
          <a:p>
            <a:r>
              <a:rPr lang="en-US" sz="1800" b="1" dirty="0">
                <a:latin typeface="Arial" pitchFamily="34" charset="0"/>
              </a:rPr>
              <a:t>To avoid high flame temperature</a:t>
            </a:r>
            <a:r>
              <a:rPr lang="en-US" sz="1800" b="1" dirty="0" smtClean="0">
                <a:latin typeface="Arial" pitchFamily="34" charset="0"/>
              </a:rPr>
              <a:t>, damage </a:t>
            </a:r>
            <a:r>
              <a:rPr lang="en-US" sz="1800" b="1" dirty="0">
                <a:latin typeface="Arial" pitchFamily="34" charset="0"/>
              </a:rPr>
              <a:t>of refractory  and for better atomization</a:t>
            </a:r>
          </a:p>
        </p:txBody>
      </p:sp>
      <p:sp>
        <p:nvSpPr>
          <p:cNvPr id="47112" name="Rectangle 8"/>
          <p:cNvSpPr>
            <a:spLocks noChangeArrowheads="1"/>
          </p:cNvSpPr>
          <p:nvPr/>
        </p:nvSpPr>
        <p:spPr bwMode="auto">
          <a:xfrm>
            <a:off x="6629400" y="3962400"/>
            <a:ext cx="2209800" cy="1739900"/>
          </a:xfrm>
          <a:prstGeom prst="rect">
            <a:avLst/>
          </a:prstGeom>
          <a:solidFill>
            <a:schemeClr val="bg1">
              <a:lumMod val="95000"/>
            </a:schemeClr>
          </a:solidFill>
          <a:ln>
            <a:noFill/>
          </a:ln>
        </p:spPr>
        <p:txBody>
          <a:bodyPr>
            <a:spAutoFit/>
          </a:bodyPr>
          <a:lstStyle/>
          <a:p>
            <a:r>
              <a:rPr lang="en-US" sz="1800" b="1" dirty="0">
                <a:latin typeface="Arial" pitchFamily="34" charset="0"/>
              </a:rPr>
              <a:t>Align burner properly to avoid touching the material</a:t>
            </a:r>
          </a:p>
          <a:p>
            <a:r>
              <a:rPr lang="en-US" b="1" dirty="0" smtClean="0">
                <a:latin typeface="Arial" pitchFamily="34" charset="0"/>
              </a:rPr>
              <a:t>t</a:t>
            </a:r>
            <a:r>
              <a:rPr lang="en-US" sz="1800" b="1" dirty="0" smtClean="0">
                <a:latin typeface="Arial" pitchFamily="34" charset="0"/>
              </a:rPr>
              <a:t>o </a:t>
            </a:r>
            <a:r>
              <a:rPr lang="en-US" sz="1800" b="1" dirty="0">
                <a:latin typeface="Arial" pitchFamily="34" charset="0"/>
              </a:rPr>
              <a:t>reduce scale loss</a:t>
            </a:r>
            <a:endParaRPr lang="en-GB" sz="1800" b="1" dirty="0">
              <a:latin typeface="Arial" pitchFamily="34" charset="0"/>
            </a:endParaRPr>
          </a:p>
        </p:txBody>
      </p:sp>
    </p:spTree>
    <p:extLst>
      <p:ext uri="{BB962C8B-B14F-4D97-AF65-F5344CB8AC3E}">
        <p14:creationId xmlns:p14="http://schemas.microsoft.com/office/powerpoint/2010/main" val="712909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9144000" cy="838200"/>
          </a:xfrm>
          <a:solidFill>
            <a:schemeClr val="accent1">
              <a:lumMod val="40000"/>
              <a:lumOff val="60000"/>
            </a:schemeClr>
          </a:solidFill>
        </p:spPr>
        <p:txBody>
          <a:bodyPr>
            <a:normAutofit fontScale="90000"/>
          </a:bodyPr>
          <a:lstStyle/>
          <a:p>
            <a:pPr eaLnBrk="1" hangingPunct="1"/>
            <a:r>
              <a:rPr lang="en-US" sz="3600" b="1" dirty="0" smtClean="0">
                <a:latin typeface="Arial" pitchFamily="34" charset="0"/>
              </a:rPr>
              <a:t/>
            </a:r>
            <a:br>
              <a:rPr lang="en-US" sz="3600" b="1" dirty="0" smtClean="0">
                <a:latin typeface="Arial" pitchFamily="34" charset="0"/>
              </a:rPr>
            </a:br>
            <a:r>
              <a:rPr lang="en-US" sz="3600" b="1" dirty="0" smtClean="0">
                <a:latin typeface="Arial" pitchFamily="34" charset="0"/>
              </a:rPr>
              <a:t>3) Operating at Desired Temperature</a:t>
            </a:r>
            <a:br>
              <a:rPr lang="en-US" sz="3600" b="1" dirty="0" smtClean="0">
                <a:latin typeface="Arial" pitchFamily="34" charset="0"/>
              </a:rPr>
            </a:br>
            <a:endParaRPr lang="en-US" sz="3600" b="1" dirty="0" smtClean="0">
              <a:latin typeface="Arial" pitchFamily="34" charset="0"/>
            </a:endParaRPr>
          </a:p>
        </p:txBody>
      </p:sp>
      <p:sp>
        <p:nvSpPr>
          <p:cNvPr id="48131" name="Text Box 3"/>
          <p:cNvSpPr txBox="1">
            <a:spLocks noChangeArrowheads="1"/>
          </p:cNvSpPr>
          <p:nvPr/>
        </p:nvSpPr>
        <p:spPr bwMode="auto">
          <a:xfrm>
            <a:off x="457200" y="2514600"/>
            <a:ext cx="5943600" cy="2100263"/>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n-US">
                <a:ea typeface="Arial Unicode MS" pitchFamily="34" charset="-128"/>
                <a:cs typeface="Arial Unicode MS" pitchFamily="34" charset="-128"/>
              </a:rPr>
              <a:t>Slab Reheating furnaces		1200</a:t>
            </a:r>
            <a:r>
              <a:rPr lang="en-US" baseline="30000">
                <a:ea typeface="Arial Unicode MS" pitchFamily="34" charset="-128"/>
                <a:cs typeface="Arial Unicode MS" pitchFamily="34" charset="-128"/>
              </a:rPr>
              <a:t>o</a:t>
            </a:r>
            <a:r>
              <a:rPr lang="en-US">
                <a:ea typeface="Arial Unicode MS" pitchFamily="34" charset="-128"/>
                <a:cs typeface="Arial Unicode MS" pitchFamily="34" charset="-128"/>
              </a:rPr>
              <a:t>C</a:t>
            </a:r>
          </a:p>
          <a:p>
            <a:pPr algn="just" eaLnBrk="1" hangingPunct="1">
              <a:spcBef>
                <a:spcPct val="50000"/>
              </a:spcBef>
            </a:pPr>
            <a:r>
              <a:rPr lang="en-US">
                <a:ea typeface="Arial Unicode MS" pitchFamily="34" charset="-128"/>
                <a:cs typeface="Arial Unicode MS" pitchFamily="34" charset="-128"/>
              </a:rPr>
              <a:t>Rolling Mill furnaces			1200</a:t>
            </a:r>
            <a:r>
              <a:rPr lang="en-US" baseline="30000">
                <a:ea typeface="Arial Unicode MS" pitchFamily="34" charset="-128"/>
                <a:cs typeface="Arial Unicode MS" pitchFamily="34" charset="-128"/>
              </a:rPr>
              <a:t>o</a:t>
            </a:r>
            <a:r>
              <a:rPr lang="en-US">
                <a:ea typeface="Arial Unicode MS" pitchFamily="34" charset="-128"/>
                <a:cs typeface="Arial Unicode MS" pitchFamily="34" charset="-128"/>
              </a:rPr>
              <a:t>C</a:t>
            </a:r>
          </a:p>
          <a:p>
            <a:pPr algn="just" eaLnBrk="1" hangingPunct="1">
              <a:spcBef>
                <a:spcPct val="50000"/>
              </a:spcBef>
            </a:pPr>
            <a:r>
              <a:rPr lang="en-US">
                <a:ea typeface="Arial Unicode MS" pitchFamily="34" charset="-128"/>
                <a:cs typeface="Arial Unicode MS" pitchFamily="34" charset="-128"/>
              </a:rPr>
              <a:t>Bar furnace for Sheet Mill	 	 800</a:t>
            </a:r>
            <a:r>
              <a:rPr lang="en-US" baseline="30000">
                <a:ea typeface="Arial Unicode MS" pitchFamily="34" charset="-128"/>
                <a:cs typeface="Arial Unicode MS" pitchFamily="34" charset="-128"/>
              </a:rPr>
              <a:t>o</a:t>
            </a:r>
            <a:r>
              <a:rPr lang="en-US">
                <a:ea typeface="Arial Unicode MS" pitchFamily="34" charset="-128"/>
                <a:cs typeface="Arial Unicode MS" pitchFamily="34" charset="-128"/>
              </a:rPr>
              <a:t>C</a:t>
            </a:r>
          </a:p>
          <a:p>
            <a:pPr eaLnBrk="1" hangingPunct="1">
              <a:spcBef>
                <a:spcPct val="50000"/>
              </a:spcBef>
            </a:pPr>
            <a:r>
              <a:rPr lang="en-US">
                <a:cs typeface="Times New Roman" pitchFamily="18" charset="0"/>
              </a:rPr>
              <a:t>Bogey type annealing furnaces- 650</a:t>
            </a:r>
            <a:r>
              <a:rPr lang="en-US" baseline="30000">
                <a:cs typeface="Times New Roman" pitchFamily="18" charset="0"/>
              </a:rPr>
              <a:t>o</a:t>
            </a:r>
            <a:r>
              <a:rPr lang="en-US">
                <a:cs typeface="Times New Roman" pitchFamily="18" charset="0"/>
              </a:rPr>
              <a:t>C -750</a:t>
            </a:r>
            <a:r>
              <a:rPr lang="en-US" baseline="30000">
                <a:cs typeface="Times New Roman" pitchFamily="18" charset="0"/>
              </a:rPr>
              <a:t>o</a:t>
            </a:r>
            <a:r>
              <a:rPr lang="en-US">
                <a:cs typeface="Times New Roman" pitchFamily="18" charset="0"/>
              </a:rPr>
              <a:t>C</a:t>
            </a:r>
            <a:r>
              <a:rPr lang="en-US"/>
              <a:t> </a:t>
            </a:r>
          </a:p>
        </p:txBody>
      </p:sp>
      <p:sp>
        <p:nvSpPr>
          <p:cNvPr id="48132" name="Text Box 4"/>
          <p:cNvSpPr txBox="1">
            <a:spLocks noChangeArrowheads="1"/>
          </p:cNvSpPr>
          <p:nvPr/>
        </p:nvSpPr>
        <p:spPr bwMode="auto">
          <a:xfrm>
            <a:off x="6629400" y="2133600"/>
            <a:ext cx="2209800" cy="3810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a:latin typeface="Arial" pitchFamily="34" charset="0"/>
              </a:rPr>
              <a:t>CORRECT TEMPERATURE ENSURES GOOD </a:t>
            </a:r>
            <a:r>
              <a:rPr lang="en-US" sz="1800" b="1">
                <a:solidFill>
                  <a:schemeClr val="accent2"/>
                </a:solidFill>
                <a:latin typeface="Arial" pitchFamily="34" charset="0"/>
              </a:rPr>
              <a:t>QUALITY PRODUCTS.</a:t>
            </a:r>
          </a:p>
          <a:p>
            <a:endParaRPr lang="en-US" sz="1800" b="1">
              <a:latin typeface="Arial" pitchFamily="34" charset="0"/>
            </a:endParaRPr>
          </a:p>
          <a:p>
            <a:r>
              <a:rPr lang="en-US" sz="1800" b="1">
                <a:latin typeface="Arial" pitchFamily="34" charset="0"/>
              </a:rPr>
              <a:t>TEMPERATURE  HIGHER THAN REQUIRED WOULD ONLY </a:t>
            </a:r>
            <a:r>
              <a:rPr lang="en-US" sz="1800" b="1">
                <a:solidFill>
                  <a:schemeClr val="accent2"/>
                </a:solidFill>
                <a:latin typeface="Arial" pitchFamily="34" charset="0"/>
              </a:rPr>
              <a:t>USE UP MORE FUEL</a:t>
            </a:r>
          </a:p>
          <a:p>
            <a:endParaRPr lang="en-US" sz="1800">
              <a:solidFill>
                <a:schemeClr val="accent2"/>
              </a:solidFill>
              <a:latin typeface="Arial" pitchFamily="34" charset="0"/>
            </a:endParaRPr>
          </a:p>
        </p:txBody>
      </p:sp>
      <p:sp>
        <p:nvSpPr>
          <p:cNvPr id="48133" name="Text Box 5"/>
          <p:cNvSpPr txBox="1">
            <a:spLocks noChangeArrowheads="1"/>
          </p:cNvSpPr>
          <p:nvPr/>
        </p:nvSpPr>
        <p:spPr bwMode="auto">
          <a:xfrm>
            <a:off x="381000" y="1828800"/>
            <a:ext cx="609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dirty="0">
                <a:solidFill>
                  <a:schemeClr val="tx2"/>
                </a:solidFill>
                <a:latin typeface="Arial" pitchFamily="34" charset="0"/>
              </a:rPr>
              <a:t>Temperature for Different Furnaces</a:t>
            </a:r>
          </a:p>
        </p:txBody>
      </p:sp>
      <p:sp>
        <p:nvSpPr>
          <p:cNvPr id="48134" name="Text Box 7"/>
          <p:cNvSpPr txBox="1">
            <a:spLocks noChangeArrowheads="1"/>
          </p:cNvSpPr>
          <p:nvPr/>
        </p:nvSpPr>
        <p:spPr bwMode="auto">
          <a:xfrm>
            <a:off x="457200" y="5562600"/>
            <a:ext cx="5562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For maintaining temperature, do not leave it to operator judgment, Use ON/OFF controls</a:t>
            </a:r>
          </a:p>
        </p:txBody>
      </p:sp>
    </p:spTree>
    <p:extLst>
      <p:ext uri="{BB962C8B-B14F-4D97-AF65-F5344CB8AC3E}">
        <p14:creationId xmlns:p14="http://schemas.microsoft.com/office/powerpoint/2010/main" val="296030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143000"/>
          </a:xfrm>
          <a:solidFill>
            <a:schemeClr val="tx2">
              <a:lumMod val="20000"/>
              <a:lumOff val="80000"/>
            </a:schemeClr>
          </a:solidFill>
        </p:spPr>
        <p:txBody>
          <a:bodyPr/>
          <a:lstStyle/>
          <a:p>
            <a:pPr eaLnBrk="1" hangingPunct="1"/>
            <a:r>
              <a:rPr lang="en-US" sz="3200" b="1" dirty="0" smtClean="0">
                <a:latin typeface="Arial" pitchFamily="34" charset="0"/>
              </a:rPr>
              <a:t>4) Reducing Heat Loss from Furnace Openings</a:t>
            </a:r>
          </a:p>
        </p:txBody>
      </p:sp>
      <p:sp>
        <p:nvSpPr>
          <p:cNvPr id="49155" name="Rectangle 4"/>
          <p:cNvSpPr>
            <a:spLocks noChangeArrowheads="1"/>
          </p:cNvSpPr>
          <p:nvPr/>
        </p:nvSpPr>
        <p:spPr bwMode="auto">
          <a:xfrm>
            <a:off x="0" y="4114800"/>
            <a:ext cx="9144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en-US" dirty="0">
                <a:cs typeface="Times New Roman" pitchFamily="18" charset="0"/>
              </a:rPr>
              <a:t>The heat loss from an opening can  be calculated using the formula: </a:t>
            </a:r>
          </a:p>
          <a:p>
            <a:pPr indent="457200" algn="just" eaLnBrk="0" hangingPunct="0"/>
            <a:r>
              <a:rPr lang="en-US" b="1" dirty="0">
                <a:solidFill>
                  <a:schemeClr val="accent2"/>
                </a:solidFill>
                <a:cs typeface="Times New Roman" pitchFamily="18" charset="0"/>
              </a:rPr>
              <a:t>Q</a:t>
            </a:r>
            <a:r>
              <a:rPr lang="en-US" b="1" dirty="0">
                <a:cs typeface="Times New Roman" pitchFamily="18" charset="0"/>
              </a:rPr>
              <a:t>=</a:t>
            </a:r>
            <a:r>
              <a:rPr lang="en-US" b="1" dirty="0">
                <a:solidFill>
                  <a:schemeClr val="accent2"/>
                </a:solidFill>
                <a:cs typeface="Times New Roman" pitchFamily="18" charset="0"/>
              </a:rPr>
              <a:t>4.88 </a:t>
            </a:r>
            <a:r>
              <a:rPr lang="en-US" b="1" dirty="0">
                <a:cs typeface="Times New Roman" pitchFamily="18" charset="0"/>
              </a:rPr>
              <a:t>x</a:t>
            </a:r>
            <a:r>
              <a:rPr lang="en-US" b="1" dirty="0">
                <a:solidFill>
                  <a:schemeClr val="accent2"/>
                </a:solidFill>
                <a:cs typeface="Times New Roman" pitchFamily="18" charset="0"/>
              </a:rPr>
              <a:t>    </a:t>
            </a:r>
            <a:r>
              <a:rPr lang="en-US" b="1" u="sng" dirty="0">
                <a:solidFill>
                  <a:schemeClr val="accent2"/>
                </a:solidFill>
                <a:cs typeface="Times New Roman" pitchFamily="18" charset="0"/>
              </a:rPr>
              <a:t>  T  </a:t>
            </a:r>
            <a:r>
              <a:rPr lang="en-US" b="1" dirty="0">
                <a:solidFill>
                  <a:schemeClr val="accent2"/>
                </a:solidFill>
                <a:cs typeface="Times New Roman" pitchFamily="18" charset="0"/>
              </a:rPr>
              <a:t> </a:t>
            </a:r>
            <a:r>
              <a:rPr lang="en-US" b="1" baseline="30000" dirty="0">
                <a:solidFill>
                  <a:schemeClr val="accent2"/>
                </a:solidFill>
                <a:cs typeface="Times New Roman" pitchFamily="18" charset="0"/>
              </a:rPr>
              <a:t>4</a:t>
            </a:r>
            <a:r>
              <a:rPr lang="en-US" b="1" dirty="0">
                <a:solidFill>
                  <a:schemeClr val="accent2"/>
                </a:solidFill>
                <a:cs typeface="Times New Roman" pitchFamily="18" charset="0"/>
              </a:rPr>
              <a:t> </a:t>
            </a:r>
            <a:r>
              <a:rPr lang="en-US" b="1" dirty="0">
                <a:cs typeface="Times New Roman" pitchFamily="18" charset="0"/>
              </a:rPr>
              <a:t>x</a:t>
            </a:r>
            <a:r>
              <a:rPr lang="en-US" b="1" dirty="0">
                <a:solidFill>
                  <a:schemeClr val="accent2"/>
                </a:solidFill>
                <a:cs typeface="Times New Roman" pitchFamily="18" charset="0"/>
              </a:rPr>
              <a:t>  a </a:t>
            </a:r>
            <a:r>
              <a:rPr lang="en-US" b="1" dirty="0">
                <a:cs typeface="Times New Roman" pitchFamily="18" charset="0"/>
              </a:rPr>
              <a:t>x</a:t>
            </a:r>
            <a:r>
              <a:rPr lang="en-US" b="1" dirty="0">
                <a:solidFill>
                  <a:schemeClr val="accent2"/>
                </a:solidFill>
                <a:cs typeface="Times New Roman" pitchFamily="18" charset="0"/>
              </a:rPr>
              <a:t> A </a:t>
            </a:r>
            <a:r>
              <a:rPr lang="en-US" b="1" dirty="0">
                <a:cs typeface="Times New Roman" pitchFamily="18" charset="0"/>
              </a:rPr>
              <a:t>x</a:t>
            </a:r>
            <a:r>
              <a:rPr lang="en-US" b="1" dirty="0">
                <a:solidFill>
                  <a:schemeClr val="accent2"/>
                </a:solidFill>
                <a:cs typeface="Times New Roman" pitchFamily="18" charset="0"/>
              </a:rPr>
              <a:t> H  … </a:t>
            </a:r>
            <a:r>
              <a:rPr lang="en-US" b="1" dirty="0" err="1">
                <a:cs typeface="Times New Roman" pitchFamily="18" charset="0"/>
              </a:rPr>
              <a:t>k.Cal</a:t>
            </a:r>
            <a:r>
              <a:rPr lang="en-US" b="1" dirty="0">
                <a:cs typeface="Times New Roman" pitchFamily="18" charset="0"/>
              </a:rPr>
              <a:t>/hr</a:t>
            </a:r>
          </a:p>
          <a:p>
            <a:pPr indent="457200" algn="just" eaLnBrk="0" hangingPunct="0"/>
            <a:r>
              <a:rPr lang="en-US" b="1" dirty="0">
                <a:solidFill>
                  <a:schemeClr val="accent2"/>
                </a:solidFill>
                <a:cs typeface="Times New Roman" pitchFamily="18" charset="0"/>
              </a:rPr>
              <a:t>                    100</a:t>
            </a:r>
          </a:p>
          <a:p>
            <a:pPr indent="457200" algn="just" eaLnBrk="0" hangingPunct="0"/>
            <a:r>
              <a:rPr lang="en-US" dirty="0">
                <a:cs typeface="Times New Roman" pitchFamily="18" charset="0"/>
              </a:rPr>
              <a:t>T: absolute temperature (K),</a:t>
            </a:r>
          </a:p>
          <a:p>
            <a:pPr indent="457200" algn="just" eaLnBrk="0" hangingPunct="0"/>
            <a:r>
              <a:rPr lang="en-US" dirty="0">
                <a:cs typeface="Times New Roman" pitchFamily="18" charset="0"/>
              </a:rPr>
              <a:t> a: factor for total radiation</a:t>
            </a:r>
          </a:p>
          <a:p>
            <a:pPr indent="457200" algn="just" eaLnBrk="0" hangingPunct="0"/>
            <a:r>
              <a:rPr lang="en-US" dirty="0">
                <a:cs typeface="Times New Roman" pitchFamily="18" charset="0"/>
              </a:rPr>
              <a:t>A: area of opening, </a:t>
            </a:r>
          </a:p>
          <a:p>
            <a:pPr indent="457200" algn="just" eaLnBrk="0" hangingPunct="0"/>
            <a:r>
              <a:rPr lang="en-US" dirty="0">
                <a:cs typeface="Times New Roman" pitchFamily="18" charset="0"/>
              </a:rPr>
              <a:t>H: time (Hr)</a:t>
            </a:r>
            <a:r>
              <a:rPr lang="en-GB" sz="2800" dirty="0"/>
              <a:t> </a:t>
            </a:r>
          </a:p>
        </p:txBody>
      </p:sp>
      <p:sp>
        <p:nvSpPr>
          <p:cNvPr id="49156" name="Text Box 3"/>
          <p:cNvSpPr txBox="1">
            <a:spLocks noChangeArrowheads="1"/>
          </p:cNvSpPr>
          <p:nvPr/>
        </p:nvSpPr>
        <p:spPr bwMode="auto">
          <a:xfrm>
            <a:off x="0" y="1219200"/>
            <a:ext cx="9144000" cy="28194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cs typeface="Times New Roman" pitchFamily="18" charset="0"/>
              </a:rPr>
              <a:t>Heat loss through openings consists of  </a:t>
            </a:r>
            <a:r>
              <a:rPr lang="en-US" sz="2800">
                <a:solidFill>
                  <a:schemeClr val="accent2"/>
                </a:solidFill>
                <a:cs typeface="Times New Roman" pitchFamily="18" charset="0"/>
              </a:rPr>
              <a:t>direct radiation</a:t>
            </a:r>
            <a:r>
              <a:rPr lang="en-US" sz="2800">
                <a:cs typeface="Times New Roman" pitchFamily="18" charset="0"/>
              </a:rPr>
              <a:t> and </a:t>
            </a:r>
            <a:r>
              <a:rPr lang="en-US" sz="2800">
                <a:solidFill>
                  <a:schemeClr val="accent2"/>
                </a:solidFill>
                <a:cs typeface="Times New Roman" pitchFamily="18" charset="0"/>
              </a:rPr>
              <a:t>combustion gas that leaks</a:t>
            </a:r>
            <a:r>
              <a:rPr lang="en-US" sz="2800">
                <a:cs typeface="Times New Roman" pitchFamily="18" charset="0"/>
              </a:rPr>
              <a:t> through openings. </a:t>
            </a:r>
          </a:p>
          <a:p>
            <a:endParaRPr lang="en-US" sz="2800">
              <a:cs typeface="Times New Roman" pitchFamily="18" charset="0"/>
            </a:endParaRPr>
          </a:p>
          <a:p>
            <a:r>
              <a:rPr lang="en-US" sz="2800"/>
              <a:t>Keeping the doors unnecessarily open leads to wastage of fuel</a:t>
            </a:r>
          </a:p>
          <a:p>
            <a:r>
              <a:rPr lang="en-US" sz="2800"/>
              <a:t>Inspection doors should not kept open during operation</a:t>
            </a:r>
          </a:p>
          <a:p>
            <a:r>
              <a:rPr lang="en-US" sz="2800"/>
              <a:t>Broken and damaged doors should be repaired </a:t>
            </a:r>
          </a:p>
        </p:txBody>
      </p:sp>
      <p:sp>
        <p:nvSpPr>
          <p:cNvPr id="49157" name="AutoShape 5"/>
          <p:cNvSpPr>
            <a:spLocks/>
          </p:cNvSpPr>
          <p:nvPr/>
        </p:nvSpPr>
        <p:spPr bwMode="auto">
          <a:xfrm>
            <a:off x="1905000" y="4419600"/>
            <a:ext cx="76200" cy="685800"/>
          </a:xfrm>
          <a:prstGeom prst="rightBracket">
            <a:avLst>
              <a:gd name="adj" fmla="val 7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58" name="AutoShape 6"/>
          <p:cNvSpPr>
            <a:spLocks/>
          </p:cNvSpPr>
          <p:nvPr/>
        </p:nvSpPr>
        <p:spPr bwMode="auto">
          <a:xfrm>
            <a:off x="1600200" y="4419600"/>
            <a:ext cx="76200" cy="609600"/>
          </a:xfrm>
          <a:prstGeom prst="leftBracket">
            <a:avLst>
              <a:gd name="adj" fmla="val 6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56618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9144000" cy="1143000"/>
          </a:xfrm>
          <a:solidFill>
            <a:schemeClr val="tx2">
              <a:lumMod val="20000"/>
              <a:lumOff val="80000"/>
            </a:schemeClr>
          </a:solidFill>
        </p:spPr>
        <p:txBody>
          <a:bodyPr>
            <a:normAutofit fontScale="90000"/>
          </a:bodyPr>
          <a:lstStyle/>
          <a:p>
            <a:pPr eaLnBrk="1" hangingPunct="1"/>
            <a:r>
              <a:rPr lang="en-US" b="1" dirty="0" smtClean="0">
                <a:solidFill>
                  <a:schemeClr val="tx1"/>
                </a:solidFill>
                <a:cs typeface="Times New Roman" pitchFamily="18" charset="0"/>
              </a:rPr>
              <a:t>5) Maintaining correct amount of furnace draught</a:t>
            </a:r>
          </a:p>
        </p:txBody>
      </p:sp>
      <p:pic>
        <p:nvPicPr>
          <p:cNvPr id="50179" name="Picture 4" descr="C:\Documents and Settings\administrator.NPC_INSTRUCTER\Desktop\drafting\pictures of boiler steam furnace\FUR WALL\Slide1.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90600" y="1314450"/>
            <a:ext cx="7010400" cy="356235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5"/>
          <p:cNvSpPr>
            <a:spLocks noChangeArrowheads="1"/>
          </p:cNvSpPr>
          <p:nvPr/>
        </p:nvSpPr>
        <p:spPr bwMode="auto">
          <a:xfrm>
            <a:off x="0" y="4940300"/>
            <a:ext cx="883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CC6600"/>
                </a:solidFill>
                <a:cs typeface="Times New Roman" pitchFamily="18" charset="0"/>
              </a:rPr>
              <a:t>Negative pressures :</a:t>
            </a:r>
            <a:r>
              <a:rPr lang="en-US">
                <a:cs typeface="Times New Roman" pitchFamily="18" charset="0"/>
              </a:rPr>
              <a:t> air infiltration- affecting air-fuel ratio control,    problems of cold metal and non-uniform metal temperatures, </a:t>
            </a:r>
            <a:endParaRPr lang="en-US" sz="4400"/>
          </a:p>
        </p:txBody>
      </p:sp>
      <p:sp>
        <p:nvSpPr>
          <p:cNvPr id="50181" name="Rectangle 6"/>
          <p:cNvSpPr>
            <a:spLocks noChangeArrowheads="1"/>
          </p:cNvSpPr>
          <p:nvPr/>
        </p:nvSpPr>
        <p:spPr bwMode="auto">
          <a:xfrm>
            <a:off x="0" y="588327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8000"/>
                </a:solidFill>
                <a:cs typeface="Times New Roman" pitchFamily="18" charset="0"/>
              </a:rPr>
              <a:t>Positive Pressure:</a:t>
            </a:r>
            <a:r>
              <a:rPr lang="en-US" dirty="0">
                <a:cs typeface="Times New Roman" pitchFamily="18" charset="0"/>
              </a:rPr>
              <a:t> Ex-filtration -Problems of leaping out of flames, overheating of  refractories</a:t>
            </a:r>
            <a:r>
              <a:rPr lang="en-US" dirty="0" smtClean="0">
                <a:cs typeface="Times New Roman" pitchFamily="18" charset="0"/>
              </a:rPr>
              <a:t>, burning </a:t>
            </a:r>
            <a:r>
              <a:rPr lang="en-US" dirty="0">
                <a:cs typeface="Times New Roman" pitchFamily="18" charset="0"/>
              </a:rPr>
              <a:t>out of ducts etc.  </a:t>
            </a:r>
            <a:endParaRPr lang="en-US" sz="4400" dirty="0"/>
          </a:p>
        </p:txBody>
      </p:sp>
    </p:spTree>
    <p:extLst>
      <p:ext uri="{BB962C8B-B14F-4D97-AF65-F5344CB8AC3E}">
        <p14:creationId xmlns:p14="http://schemas.microsoft.com/office/powerpoint/2010/main" val="180791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0" y="0"/>
            <a:ext cx="9144000" cy="914400"/>
          </a:xfrm>
          <a:solidFill>
            <a:schemeClr val="bg1">
              <a:lumMod val="95000"/>
            </a:schemeClr>
          </a:solidFill>
        </p:spPr>
        <p:txBody>
          <a:bodyPr>
            <a:normAutofit/>
          </a:bodyPr>
          <a:lstStyle/>
          <a:p>
            <a:pPr eaLnBrk="1" hangingPunct="1"/>
            <a:r>
              <a:rPr lang="en-US" sz="4000" b="1" dirty="0" smtClean="0">
                <a:solidFill>
                  <a:srgbClr val="002060"/>
                </a:solidFill>
              </a:rPr>
              <a:t>Pusher Type Furnaces</a:t>
            </a:r>
            <a:endParaRPr lang="en-GB" sz="4000" b="1" dirty="0" smtClean="0">
              <a:solidFill>
                <a:srgbClr val="002060"/>
              </a:solidFill>
            </a:endParaRPr>
          </a:p>
        </p:txBody>
      </p:sp>
      <p:sp>
        <p:nvSpPr>
          <p:cNvPr id="14339" name="Rectangle 1028"/>
          <p:cNvSpPr>
            <a:spLocks noChangeArrowheads="1"/>
          </p:cNvSpPr>
          <p:nvPr/>
        </p:nvSpPr>
        <p:spPr bwMode="auto">
          <a:xfrm>
            <a:off x="1814513" y="170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340"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333500"/>
            <a:ext cx="9158288"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587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685800"/>
          </a:xfrm>
          <a:solidFill>
            <a:schemeClr val="accent1">
              <a:lumMod val="40000"/>
              <a:lumOff val="60000"/>
            </a:schemeClr>
          </a:solidFill>
        </p:spPr>
        <p:txBody>
          <a:bodyPr>
            <a:normAutofit fontScale="90000"/>
          </a:bodyPr>
          <a:lstStyle/>
          <a:p>
            <a:pPr eaLnBrk="1" hangingPunct="1"/>
            <a:r>
              <a:rPr lang="en-US" sz="4800" b="1" dirty="0" smtClean="0">
                <a:cs typeface="Times New Roman" pitchFamily="18" charset="0"/>
              </a:rPr>
              <a:t/>
            </a:r>
            <a:br>
              <a:rPr lang="en-US" sz="4800" b="1" dirty="0" smtClean="0">
                <a:cs typeface="Times New Roman" pitchFamily="18" charset="0"/>
              </a:rPr>
            </a:br>
            <a:r>
              <a:rPr lang="en-US" sz="4800" b="1" dirty="0" smtClean="0">
                <a:cs typeface="Times New Roman" pitchFamily="18" charset="0"/>
              </a:rPr>
              <a:t>6) Optimum capacity utilization</a:t>
            </a:r>
            <a:br>
              <a:rPr lang="en-US" sz="4800" b="1" dirty="0" smtClean="0">
                <a:cs typeface="Times New Roman" pitchFamily="18" charset="0"/>
              </a:rPr>
            </a:br>
            <a:endParaRPr lang="en-US" sz="4800" b="1" dirty="0" smtClean="0">
              <a:cs typeface="Times New Roman" pitchFamily="18" charset="0"/>
            </a:endParaRPr>
          </a:p>
        </p:txBody>
      </p:sp>
      <p:sp>
        <p:nvSpPr>
          <p:cNvPr id="51203" name="Rectangle 6"/>
          <p:cNvSpPr>
            <a:spLocks noChangeArrowheads="1"/>
          </p:cNvSpPr>
          <p:nvPr/>
        </p:nvSpPr>
        <p:spPr bwMode="auto">
          <a:xfrm>
            <a:off x="0" y="990600"/>
            <a:ext cx="9144000" cy="2308324"/>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sz="2400" dirty="0">
                <a:cs typeface="Times New Roman" pitchFamily="18" charset="0"/>
              </a:rPr>
              <a:t>There is a particular loading at which the furnace will operate at maximum thermal efficiency</a:t>
            </a:r>
            <a:r>
              <a:rPr lang="en-US" sz="2400" dirty="0" smtClean="0">
                <a:cs typeface="Times New Roman" pitchFamily="18" charset="0"/>
              </a:rPr>
              <a:t>.</a:t>
            </a:r>
          </a:p>
          <a:p>
            <a:pPr algn="just"/>
            <a:r>
              <a:rPr lang="en-US" sz="2400" dirty="0" smtClean="0">
                <a:cs typeface="Times New Roman" pitchFamily="18" charset="0"/>
              </a:rPr>
              <a:t> </a:t>
            </a:r>
            <a:r>
              <a:rPr lang="en-US" sz="2400" dirty="0">
                <a:cs typeface="Times New Roman" pitchFamily="18" charset="0"/>
              </a:rPr>
              <a:t> </a:t>
            </a:r>
          </a:p>
          <a:p>
            <a:pPr eaLnBrk="0" hangingPunct="0"/>
            <a:r>
              <a:rPr lang="en-US" sz="2400" dirty="0">
                <a:solidFill>
                  <a:srgbClr val="C00000"/>
                </a:solidFill>
                <a:cs typeface="Times New Roman" pitchFamily="18" charset="0"/>
              </a:rPr>
              <a:t>Best method of loading is generally obtained by trial-noting the weight of material put in at each charge, the time it takes to reach temperature and the amount of fuel used.  </a:t>
            </a:r>
            <a:endParaRPr lang="en-US" sz="2400" dirty="0">
              <a:solidFill>
                <a:srgbClr val="C00000"/>
              </a:solidFill>
            </a:endParaRPr>
          </a:p>
        </p:txBody>
      </p:sp>
      <p:sp>
        <p:nvSpPr>
          <p:cNvPr id="51204" name="Rectangle 7"/>
          <p:cNvSpPr>
            <a:spLocks noChangeArrowheads="1"/>
          </p:cNvSpPr>
          <p:nvPr/>
        </p:nvSpPr>
        <p:spPr bwMode="auto">
          <a:xfrm>
            <a:off x="0" y="38100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dirty="0">
                <a:solidFill>
                  <a:srgbClr val="002060"/>
                </a:solidFill>
                <a:cs typeface="Times New Roman" pitchFamily="18" charset="0"/>
              </a:rPr>
              <a:t>Mismatching of furnace dimension with respect to charge and production schedule. </a:t>
            </a:r>
            <a:endParaRPr lang="en-US" sz="2200" dirty="0">
              <a:solidFill>
                <a:srgbClr val="002060"/>
              </a:solidFill>
            </a:endParaRPr>
          </a:p>
        </p:txBody>
      </p:sp>
      <p:sp>
        <p:nvSpPr>
          <p:cNvPr id="51205" name="Rectangle 8"/>
          <p:cNvSpPr>
            <a:spLocks noChangeArrowheads="1"/>
          </p:cNvSpPr>
          <p:nvPr/>
        </p:nvSpPr>
        <p:spPr bwMode="auto">
          <a:xfrm>
            <a:off x="0" y="51054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dirty="0">
                <a:solidFill>
                  <a:srgbClr val="CC6600"/>
                </a:solidFill>
                <a:cs typeface="Times New Roman" pitchFamily="18" charset="0"/>
              </a:rPr>
              <a:t>Coordination between the furnace operator, production and planning personnel is needed.</a:t>
            </a:r>
            <a:endParaRPr lang="en-US" sz="2200" dirty="0"/>
          </a:p>
        </p:txBody>
      </p:sp>
    </p:spTree>
    <p:extLst>
      <p:ext uri="{BB962C8B-B14F-4D97-AF65-F5344CB8AC3E}">
        <p14:creationId xmlns:p14="http://schemas.microsoft.com/office/powerpoint/2010/main" val="144207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762000"/>
          </a:xfrm>
          <a:solidFill>
            <a:schemeClr val="accent1">
              <a:lumMod val="40000"/>
              <a:lumOff val="60000"/>
            </a:schemeClr>
          </a:solidFill>
        </p:spPr>
        <p:txBody>
          <a:bodyPr>
            <a:normAutofit fontScale="90000"/>
          </a:bodyPr>
          <a:lstStyle/>
          <a:p>
            <a:pPr eaLnBrk="1" hangingPunct="1"/>
            <a:r>
              <a:rPr lang="en-US" sz="4000" b="1" dirty="0" smtClean="0">
                <a:cs typeface="Times New Roman" pitchFamily="18" charset="0"/>
              </a:rPr>
              <a:t/>
            </a:r>
            <a:br>
              <a:rPr lang="en-US" sz="4000" b="1" dirty="0" smtClean="0">
                <a:cs typeface="Times New Roman" pitchFamily="18" charset="0"/>
              </a:rPr>
            </a:br>
            <a:r>
              <a:rPr lang="en-US" sz="4000" b="1" dirty="0" smtClean="0">
                <a:cs typeface="Times New Roman" pitchFamily="18" charset="0"/>
              </a:rPr>
              <a:t>7) Waste heat recovery from the flue gases</a:t>
            </a:r>
            <a:br>
              <a:rPr lang="en-US" sz="4000" b="1" dirty="0" smtClean="0">
                <a:cs typeface="Times New Roman" pitchFamily="18" charset="0"/>
              </a:rPr>
            </a:br>
            <a:endParaRPr lang="en-US" sz="4000" b="1" dirty="0" smtClean="0">
              <a:cs typeface="Times New Roman" pitchFamily="18" charset="0"/>
            </a:endParaRPr>
          </a:p>
        </p:txBody>
      </p:sp>
      <p:graphicFrame>
        <p:nvGraphicFramePr>
          <p:cNvPr id="52227" name="Object 10"/>
          <p:cNvGraphicFramePr>
            <a:graphicFrameLocks noChangeAspect="1"/>
          </p:cNvGraphicFramePr>
          <p:nvPr>
            <p:extLst>
              <p:ext uri="{D42A27DB-BD31-4B8C-83A1-F6EECF244321}">
                <p14:modId xmlns:p14="http://schemas.microsoft.com/office/powerpoint/2010/main" val="1131529283"/>
              </p:ext>
            </p:extLst>
          </p:nvPr>
        </p:nvGraphicFramePr>
        <p:xfrm>
          <a:off x="3886200" y="2658299"/>
          <a:ext cx="5105400" cy="4047301"/>
        </p:xfrm>
        <a:graphic>
          <a:graphicData uri="http://schemas.openxmlformats.org/presentationml/2006/ole">
            <mc:AlternateContent xmlns:mc="http://schemas.openxmlformats.org/markup-compatibility/2006">
              <mc:Choice xmlns:v="urn:schemas-microsoft-com:vml" Requires="v">
                <p:oleObj spid="_x0000_s22540" name="Bitmap Image" r:id="rId4" imgW="3086280" imgH="2924280" progId="Paint.Picture">
                  <p:embed/>
                </p:oleObj>
              </mc:Choice>
              <mc:Fallback>
                <p:oleObj name="Bitmap Image" r:id="rId4" imgW="3086280" imgH="2924280" progId="Paint.Picture">
                  <p:embed/>
                  <p:pic>
                    <p:nvPicPr>
                      <p:cNvPr id="0" name=""/>
                      <p:cNvPicPr>
                        <a:picLocks noChangeAspect="1" noChangeArrowheads="1"/>
                      </p:cNvPicPr>
                      <p:nvPr/>
                    </p:nvPicPr>
                    <p:blipFill>
                      <a:blip r:embed="rId5"/>
                      <a:srcRect t="6253" r="2963" b="12506"/>
                      <a:stretch>
                        <a:fillRect/>
                      </a:stretch>
                    </p:blipFill>
                    <p:spPr bwMode="auto">
                      <a:xfrm>
                        <a:off x="3886200" y="2658299"/>
                        <a:ext cx="5105400" cy="4047301"/>
                      </a:xfrm>
                      <a:prstGeom prst="rect">
                        <a:avLst/>
                      </a:prstGeom>
                      <a:noFill/>
                      <a:ln>
                        <a:noFill/>
                      </a:ln>
                    </p:spPr>
                  </p:pic>
                </p:oleObj>
              </mc:Fallback>
            </mc:AlternateContent>
          </a:graphicData>
        </a:graphic>
      </p:graphicFrame>
      <p:sp>
        <p:nvSpPr>
          <p:cNvPr id="52228" name="Text Box 11"/>
          <p:cNvSpPr txBox="1">
            <a:spLocks noChangeArrowheads="1"/>
          </p:cNvSpPr>
          <p:nvPr/>
        </p:nvSpPr>
        <p:spPr bwMode="auto">
          <a:xfrm>
            <a:off x="152400" y="838200"/>
            <a:ext cx="469231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en-US" dirty="0">
                <a:solidFill>
                  <a:srgbClr val="FF0000"/>
                </a:solidFill>
                <a:cs typeface="Times New Roman" pitchFamily="18" charset="0"/>
              </a:rPr>
              <a:t> Stock preheating</a:t>
            </a:r>
          </a:p>
          <a:p>
            <a:pPr eaLnBrk="1" hangingPunct="1">
              <a:buFontTx/>
              <a:buChar char="•"/>
            </a:pPr>
            <a:endParaRPr lang="en-US" dirty="0">
              <a:solidFill>
                <a:srgbClr val="FF0000"/>
              </a:solidFill>
              <a:cs typeface="Times New Roman" pitchFamily="18" charset="0"/>
            </a:endParaRPr>
          </a:p>
          <a:p>
            <a:pPr eaLnBrk="1" hangingPunct="1">
              <a:buFontTx/>
              <a:buChar char="•"/>
            </a:pPr>
            <a:r>
              <a:rPr lang="en-US" dirty="0">
                <a:solidFill>
                  <a:srgbClr val="FF0000"/>
                </a:solidFill>
                <a:cs typeface="Times New Roman" pitchFamily="18" charset="0"/>
              </a:rPr>
              <a:t> Combustion air preheating</a:t>
            </a:r>
          </a:p>
          <a:p>
            <a:pPr eaLnBrk="1" hangingPunct="1">
              <a:buFontTx/>
              <a:buChar char="•"/>
            </a:pPr>
            <a:endParaRPr lang="en-US" dirty="0">
              <a:solidFill>
                <a:srgbClr val="FF0000"/>
              </a:solidFill>
              <a:cs typeface="Times New Roman" pitchFamily="18" charset="0"/>
            </a:endParaRPr>
          </a:p>
          <a:p>
            <a:pPr eaLnBrk="1" hangingPunct="1">
              <a:buFontTx/>
              <a:buChar char="•"/>
            </a:pPr>
            <a:r>
              <a:rPr lang="en-US" dirty="0">
                <a:solidFill>
                  <a:srgbClr val="FF0000"/>
                </a:solidFill>
                <a:cs typeface="Times New Roman" pitchFamily="18" charset="0"/>
              </a:rPr>
              <a:t> Using waste heat for other process </a:t>
            </a:r>
          </a:p>
          <a:p>
            <a:pPr eaLnBrk="1" hangingPunct="1"/>
            <a:endParaRPr lang="en-US" dirty="0">
              <a:solidFill>
                <a:srgbClr val="FF0000"/>
              </a:solidFill>
              <a:cs typeface="Times New Roman" pitchFamily="18" charset="0"/>
            </a:endParaRPr>
          </a:p>
        </p:txBody>
      </p:sp>
    </p:spTree>
    <p:extLst>
      <p:ext uri="{BB962C8B-B14F-4D97-AF65-F5344CB8AC3E}">
        <p14:creationId xmlns:p14="http://schemas.microsoft.com/office/powerpoint/2010/main" val="101608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990600"/>
          </a:xfrm>
          <a:solidFill>
            <a:schemeClr val="accent1">
              <a:lumMod val="40000"/>
              <a:lumOff val="60000"/>
            </a:schemeClr>
          </a:solidFill>
        </p:spPr>
        <p:txBody>
          <a:bodyPr/>
          <a:lstStyle/>
          <a:p>
            <a:pPr eaLnBrk="1" hangingPunct="1"/>
            <a:r>
              <a:rPr lang="en-US" sz="4000" b="1" smtClean="0"/>
              <a:t>8. Minimizing Wall Losses</a:t>
            </a:r>
          </a:p>
        </p:txBody>
      </p:sp>
      <p:sp>
        <p:nvSpPr>
          <p:cNvPr id="53251" name="Rectangle 4"/>
          <p:cNvSpPr>
            <a:spLocks noChangeArrowheads="1"/>
          </p:cNvSpPr>
          <p:nvPr/>
        </p:nvSpPr>
        <p:spPr bwMode="auto">
          <a:xfrm>
            <a:off x="381000" y="1295400"/>
            <a:ext cx="82296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28600" algn="just">
              <a:tabLst>
                <a:tab pos="457200" algn="l"/>
              </a:tabLst>
            </a:pPr>
            <a:r>
              <a:rPr lang="en-US" dirty="0">
                <a:solidFill>
                  <a:srgbClr val="00B050"/>
                </a:solidFill>
                <a:cs typeface="Times New Roman" pitchFamily="18" charset="0"/>
              </a:rPr>
              <a:t> </a:t>
            </a:r>
            <a:r>
              <a:rPr lang="en-US" sz="2400" dirty="0" smtClean="0">
                <a:solidFill>
                  <a:srgbClr val="00B050"/>
                </a:solidFill>
                <a:cs typeface="Times New Roman" pitchFamily="18" charset="0"/>
              </a:rPr>
              <a:t>About </a:t>
            </a:r>
            <a:r>
              <a:rPr lang="en-US" sz="2400" dirty="0">
                <a:solidFill>
                  <a:srgbClr val="00B050"/>
                </a:solidFill>
                <a:cs typeface="Times New Roman" pitchFamily="18" charset="0"/>
              </a:rPr>
              <a:t>30% of the fuel input to the furnace generally goes to make up for heat losses in intermittent or continuous furnaces. The appropriate choice of refractory and insulation materials  is needed for  high fuel savings in industrial furnaces.</a:t>
            </a:r>
          </a:p>
          <a:p>
            <a:pPr indent="-228600" algn="just">
              <a:tabLst>
                <a:tab pos="457200" algn="l"/>
              </a:tabLst>
            </a:pPr>
            <a:endParaRPr lang="en-US" dirty="0">
              <a:cs typeface="Times New Roman" pitchFamily="18" charset="0"/>
            </a:endParaRPr>
          </a:p>
          <a:p>
            <a:pPr indent="-228600" algn="just">
              <a:tabLst>
                <a:tab pos="457200" algn="l"/>
              </a:tabLst>
            </a:pPr>
            <a:r>
              <a:rPr lang="en-US" dirty="0">
                <a:cs typeface="Times New Roman" pitchFamily="18" charset="0"/>
              </a:rPr>
              <a:t>	</a:t>
            </a:r>
            <a:r>
              <a:rPr lang="en-US" sz="2400" dirty="0">
                <a:cs typeface="Times New Roman" pitchFamily="18" charset="0"/>
              </a:rPr>
              <a:t>The extent of wall losses depend on</a:t>
            </a:r>
            <a:r>
              <a:rPr lang="en-US" sz="2400" dirty="0" smtClean="0">
                <a:cs typeface="Times New Roman" pitchFamily="18" charset="0"/>
              </a:rPr>
              <a:t>:</a:t>
            </a:r>
          </a:p>
          <a:p>
            <a:pPr indent="-228600" algn="just">
              <a:tabLst>
                <a:tab pos="457200" algn="l"/>
              </a:tabLst>
            </a:pPr>
            <a:endParaRPr lang="en-US" sz="2400" dirty="0">
              <a:cs typeface="Times New Roman" pitchFamily="18" charset="0"/>
            </a:endParaRPr>
          </a:p>
          <a:p>
            <a:pPr indent="-228600" algn="just" eaLnBrk="0" hangingPunct="0">
              <a:tabLst>
                <a:tab pos="457200" algn="l"/>
              </a:tabLst>
            </a:pPr>
            <a:r>
              <a:rPr lang="en-US" dirty="0">
                <a:cs typeface="Times New Roman" pitchFamily="18" charset="0"/>
              </a:rPr>
              <a:t> 	</a:t>
            </a:r>
            <a:r>
              <a:rPr lang="en-US" sz="2400" b="1" dirty="0">
                <a:solidFill>
                  <a:srgbClr val="0070C0"/>
                </a:solidFill>
                <a:cs typeface="Times New Roman" pitchFamily="18" charset="0"/>
              </a:rPr>
              <a:t>Emissivity of wall</a:t>
            </a:r>
          </a:p>
          <a:p>
            <a:pPr lvl="1" algn="just" eaLnBrk="0" hangingPunct="0">
              <a:tabLst>
                <a:tab pos="457200" algn="l"/>
              </a:tabLst>
            </a:pPr>
            <a:r>
              <a:rPr lang="en-US" sz="2400" b="1" dirty="0">
                <a:solidFill>
                  <a:srgbClr val="0070C0"/>
                </a:solidFill>
                <a:cs typeface="Times New Roman" pitchFamily="18" charset="0"/>
              </a:rPr>
              <a:t>Thermal conductivity of refractories</a:t>
            </a:r>
          </a:p>
          <a:p>
            <a:pPr lvl="1" algn="just" eaLnBrk="0" hangingPunct="0">
              <a:tabLst>
                <a:tab pos="457200" algn="l"/>
              </a:tabLst>
            </a:pPr>
            <a:r>
              <a:rPr lang="en-US" sz="2400" b="1" dirty="0">
                <a:solidFill>
                  <a:srgbClr val="0070C0"/>
                </a:solidFill>
                <a:cs typeface="Times New Roman" pitchFamily="18" charset="0"/>
              </a:rPr>
              <a:t>Wall thickness</a:t>
            </a:r>
          </a:p>
          <a:p>
            <a:pPr lvl="1" algn="just" eaLnBrk="0" hangingPunct="0">
              <a:tabLst>
                <a:tab pos="457200" algn="l"/>
              </a:tabLst>
            </a:pPr>
            <a:r>
              <a:rPr lang="en-US" sz="2400" b="1" dirty="0">
                <a:solidFill>
                  <a:srgbClr val="0070C0"/>
                </a:solidFill>
                <a:cs typeface="Times New Roman" pitchFamily="18" charset="0"/>
              </a:rPr>
              <a:t>Whether furnace is operated continuously or  intermittently</a:t>
            </a:r>
            <a:endParaRPr lang="en-US" sz="2400" dirty="0">
              <a:solidFill>
                <a:srgbClr val="0070C0"/>
              </a:solidFill>
            </a:endParaRPr>
          </a:p>
        </p:txBody>
      </p:sp>
    </p:spTree>
    <p:extLst>
      <p:ext uri="{BB962C8B-B14F-4D97-AF65-F5344CB8AC3E}">
        <p14:creationId xmlns:p14="http://schemas.microsoft.com/office/powerpoint/2010/main" val="1022611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76200"/>
            <a:ext cx="9144000" cy="914400"/>
          </a:xfrm>
          <a:solidFill>
            <a:schemeClr val="accent1">
              <a:lumMod val="40000"/>
              <a:lumOff val="60000"/>
            </a:schemeClr>
          </a:solidFill>
        </p:spPr>
        <p:txBody>
          <a:bodyPr/>
          <a:lstStyle/>
          <a:p>
            <a:pPr eaLnBrk="1" hangingPunct="1"/>
            <a:r>
              <a:rPr lang="en-US" sz="3600" b="1" dirty="0" smtClean="0">
                <a:solidFill>
                  <a:srgbClr val="002060"/>
                </a:solidFill>
                <a:cs typeface="Times New Roman" pitchFamily="18" charset="0"/>
              </a:rPr>
              <a:t>Radiation Heat Loss from Surface of Furnace</a:t>
            </a:r>
            <a:endParaRPr lang="en-GB" sz="3600" dirty="0" smtClean="0">
              <a:solidFill>
                <a:srgbClr val="002060"/>
              </a:solidFill>
              <a:cs typeface="Times New Roman" pitchFamily="18" charset="0"/>
            </a:endParaRPr>
          </a:p>
        </p:txBody>
      </p:sp>
      <p:sp>
        <p:nvSpPr>
          <p:cNvPr id="54275" name="Rectangle 3"/>
          <p:cNvSpPr>
            <a:spLocks noChangeArrowheads="1"/>
          </p:cNvSpPr>
          <p:nvPr/>
        </p:nvSpPr>
        <p:spPr bwMode="auto">
          <a:xfrm>
            <a:off x="76200" y="1393825"/>
            <a:ext cx="8915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en-US" dirty="0">
                <a:cs typeface="Times New Roman" pitchFamily="18" charset="0"/>
              </a:rPr>
              <a:t>The quantity (Q) of heat release from a reheating furnace is calculated with the following formula:</a:t>
            </a:r>
          </a:p>
          <a:p>
            <a:pPr indent="457200" algn="just" eaLnBrk="0" hangingPunct="0"/>
            <a:r>
              <a:rPr lang="en-US" dirty="0">
                <a:cs typeface="Times New Roman" pitchFamily="18" charset="0"/>
              </a:rPr>
              <a:t> </a:t>
            </a:r>
          </a:p>
          <a:p>
            <a:pPr indent="457200" algn="just" eaLnBrk="0" hangingPunct="0"/>
            <a:endParaRPr lang="en-US" b="1" dirty="0">
              <a:cs typeface="Times New Roman" pitchFamily="18" charset="0"/>
            </a:endParaRPr>
          </a:p>
          <a:p>
            <a:pPr indent="457200" algn="just" eaLnBrk="0" hangingPunct="0"/>
            <a:r>
              <a:rPr lang="en-US" b="1" dirty="0">
                <a:cs typeface="Times New Roman" pitchFamily="18" charset="0"/>
              </a:rPr>
              <a:t>		</a:t>
            </a:r>
          </a:p>
          <a:p>
            <a:pPr indent="457200" algn="just" eaLnBrk="0" hangingPunct="0"/>
            <a:endParaRPr lang="en-US" dirty="0">
              <a:cs typeface="Times New Roman" pitchFamily="18" charset="0"/>
            </a:endParaRPr>
          </a:p>
          <a:p>
            <a:pPr indent="457200" algn="just" eaLnBrk="0" hangingPunct="0"/>
            <a:endParaRPr lang="en-US" dirty="0">
              <a:cs typeface="Times New Roman" pitchFamily="18" charset="0"/>
            </a:endParaRPr>
          </a:p>
          <a:p>
            <a:pPr indent="457200" algn="just" eaLnBrk="0" hangingPunct="0"/>
            <a:r>
              <a:rPr lang="en-US" dirty="0">
                <a:cs typeface="Times New Roman" pitchFamily="18" charset="0"/>
              </a:rPr>
              <a:t>where</a:t>
            </a:r>
          </a:p>
          <a:p>
            <a:pPr indent="457200" algn="just" eaLnBrk="0" hangingPunct="0"/>
            <a:r>
              <a:rPr lang="en-US" dirty="0">
                <a:cs typeface="Times New Roman" pitchFamily="18" charset="0"/>
              </a:rPr>
              <a:t>a : factor regarding direction of the surface of natural convection ceiling = 2.8,   </a:t>
            </a:r>
            <a:endParaRPr lang="en-US" dirty="0" smtClean="0">
              <a:cs typeface="Times New Roman" pitchFamily="18" charset="0"/>
            </a:endParaRPr>
          </a:p>
          <a:p>
            <a:pPr indent="457200" algn="just" eaLnBrk="0" hangingPunct="0"/>
            <a:r>
              <a:rPr lang="en-US" dirty="0" smtClean="0">
                <a:cs typeface="Times New Roman" pitchFamily="18" charset="0"/>
              </a:rPr>
              <a:t>side </a:t>
            </a:r>
            <a:r>
              <a:rPr lang="en-US" dirty="0">
                <a:cs typeface="Times New Roman" pitchFamily="18" charset="0"/>
              </a:rPr>
              <a:t>walls = 2.2, hearth = 1.5</a:t>
            </a:r>
          </a:p>
          <a:p>
            <a:pPr indent="457200" algn="just" eaLnBrk="0" hangingPunct="0"/>
            <a:r>
              <a:rPr lang="en-US" dirty="0" err="1">
                <a:cs typeface="Times New Roman" pitchFamily="18" charset="0"/>
              </a:rPr>
              <a:t>t</a:t>
            </a:r>
            <a:r>
              <a:rPr lang="en-US" baseline="-30000" dirty="0" err="1">
                <a:cs typeface="Times New Roman" pitchFamily="18" charset="0"/>
              </a:rPr>
              <a:t>l</a:t>
            </a:r>
            <a:r>
              <a:rPr lang="en-US" dirty="0">
                <a:cs typeface="Times New Roman" pitchFamily="18" charset="0"/>
              </a:rPr>
              <a:t> : temperature of external wall surface of the furnace (°C)</a:t>
            </a:r>
          </a:p>
          <a:p>
            <a:pPr indent="457200" algn="just" eaLnBrk="0" hangingPunct="0"/>
            <a:r>
              <a:rPr lang="en-US" dirty="0">
                <a:cs typeface="Times New Roman" pitchFamily="18" charset="0"/>
              </a:rPr>
              <a:t>t</a:t>
            </a:r>
            <a:r>
              <a:rPr lang="en-US" baseline="-30000" dirty="0">
                <a:cs typeface="Times New Roman" pitchFamily="18" charset="0"/>
              </a:rPr>
              <a:t>2</a:t>
            </a:r>
            <a:r>
              <a:rPr lang="en-US" dirty="0">
                <a:cs typeface="Times New Roman" pitchFamily="18" charset="0"/>
              </a:rPr>
              <a:t> : temperature of air around the furnace (°C)</a:t>
            </a:r>
          </a:p>
          <a:p>
            <a:pPr indent="457200" algn="just" eaLnBrk="0" hangingPunct="0"/>
            <a:r>
              <a:rPr lang="en-US" dirty="0">
                <a:cs typeface="Times New Roman" pitchFamily="18" charset="0"/>
              </a:rPr>
              <a:t>E: emissivity of external wall surface of the furnace</a:t>
            </a:r>
            <a:endParaRPr lang="en-US" sz="4400" dirty="0"/>
          </a:p>
        </p:txBody>
      </p:sp>
      <p:sp>
        <p:nvSpPr>
          <p:cNvPr id="54276" name="Rectangle 5"/>
          <p:cNvSpPr>
            <a:spLocks noChangeArrowheads="1"/>
          </p:cNvSpPr>
          <p:nvPr/>
        </p:nvSpPr>
        <p:spPr bwMode="auto">
          <a:xfrm>
            <a:off x="2890838"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54277" name="Object 4"/>
          <p:cNvGraphicFramePr>
            <a:graphicFrameLocks noChangeAspect="1"/>
          </p:cNvGraphicFramePr>
          <p:nvPr>
            <p:extLst>
              <p:ext uri="{D42A27DB-BD31-4B8C-83A1-F6EECF244321}">
                <p14:modId xmlns:p14="http://schemas.microsoft.com/office/powerpoint/2010/main" val="2820335661"/>
              </p:ext>
            </p:extLst>
          </p:nvPr>
        </p:nvGraphicFramePr>
        <p:xfrm>
          <a:off x="457200" y="2006600"/>
          <a:ext cx="8001000" cy="1270000"/>
        </p:xfrm>
        <a:graphic>
          <a:graphicData uri="http://schemas.openxmlformats.org/presentationml/2006/ole">
            <mc:AlternateContent xmlns:mc="http://schemas.openxmlformats.org/markup-compatibility/2006">
              <mc:Choice xmlns:v="urn:schemas-microsoft-com:vml" Requires="v">
                <p:oleObj spid="_x0000_s23564" r:id="rId3" imgW="3365500" imgH="533400" progId="Equation.3">
                  <p:embed/>
                </p:oleObj>
              </mc:Choice>
              <mc:Fallback>
                <p:oleObj r:id="rId3" imgW="33655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006600"/>
                        <a:ext cx="8001000" cy="127000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6080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914400"/>
          </a:xfrm>
          <a:solidFill>
            <a:schemeClr val="accent1">
              <a:lumMod val="20000"/>
              <a:lumOff val="80000"/>
            </a:schemeClr>
          </a:solidFill>
        </p:spPr>
        <p:txBody>
          <a:bodyPr>
            <a:normAutofit/>
          </a:bodyPr>
          <a:lstStyle/>
          <a:p>
            <a:pPr eaLnBrk="1" hangingPunct="1"/>
            <a:r>
              <a:rPr lang="en-US" sz="4000" b="1" smtClean="0">
                <a:latin typeface="Arial" pitchFamily="34" charset="0"/>
              </a:rPr>
              <a:t>9.Use of Ceramic Coatings</a:t>
            </a:r>
          </a:p>
        </p:txBody>
      </p:sp>
      <p:sp>
        <p:nvSpPr>
          <p:cNvPr id="55299" name="Text Box 3"/>
          <p:cNvSpPr txBox="1">
            <a:spLocks noChangeArrowheads="1"/>
          </p:cNvSpPr>
          <p:nvPr/>
        </p:nvSpPr>
        <p:spPr bwMode="auto">
          <a:xfrm>
            <a:off x="457200" y="2133600"/>
            <a:ext cx="8382000" cy="37338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800">
                <a:latin typeface="Arial" pitchFamily="34" charset="0"/>
              </a:rPr>
              <a:t>    The </a:t>
            </a:r>
            <a:r>
              <a:rPr lang="en-US" sz="2800" b="1">
                <a:latin typeface="Arial" pitchFamily="34" charset="0"/>
              </a:rPr>
              <a:t>benefits </a:t>
            </a:r>
            <a:r>
              <a:rPr lang="en-US" sz="2800">
                <a:latin typeface="Arial" pitchFamily="34" charset="0"/>
              </a:rPr>
              <a:t>of applying a high-emissivity ceramic coating:-</a:t>
            </a:r>
          </a:p>
          <a:p>
            <a:endParaRPr lang="en-US" sz="2800">
              <a:latin typeface="Arial" pitchFamily="34" charset="0"/>
            </a:endParaRPr>
          </a:p>
          <a:p>
            <a:pPr>
              <a:buFont typeface="Wingdings" pitchFamily="2" charset="2"/>
              <a:buChar char="ü"/>
            </a:pPr>
            <a:r>
              <a:rPr lang="en-US" sz="2800">
                <a:latin typeface="Arial" pitchFamily="34" charset="0"/>
              </a:rPr>
              <a:t>Rapid heat-up</a:t>
            </a:r>
          </a:p>
          <a:p>
            <a:pPr>
              <a:buFont typeface="Wingdings" pitchFamily="2" charset="2"/>
              <a:buChar char="ü"/>
            </a:pPr>
            <a:r>
              <a:rPr lang="en-US" sz="2800">
                <a:latin typeface="Arial" pitchFamily="34" charset="0"/>
              </a:rPr>
              <a:t>Increased heat transfer at steady state</a:t>
            </a:r>
          </a:p>
          <a:p>
            <a:pPr>
              <a:buFont typeface="Wingdings" pitchFamily="2" charset="2"/>
              <a:buChar char="ü"/>
            </a:pPr>
            <a:r>
              <a:rPr lang="en-US" sz="2800">
                <a:latin typeface="Arial" pitchFamily="34" charset="0"/>
              </a:rPr>
              <a:t>Improved temperature uniformity</a:t>
            </a:r>
          </a:p>
          <a:p>
            <a:pPr>
              <a:buFont typeface="Wingdings" pitchFamily="2" charset="2"/>
              <a:buChar char="ü"/>
            </a:pPr>
            <a:r>
              <a:rPr lang="en-US" sz="2800">
                <a:latin typeface="Arial" pitchFamily="34" charset="0"/>
              </a:rPr>
              <a:t>Increased refractory life</a:t>
            </a:r>
          </a:p>
          <a:p>
            <a:pPr>
              <a:buFont typeface="Wingdings" pitchFamily="2" charset="2"/>
              <a:buChar char="ü"/>
            </a:pPr>
            <a:r>
              <a:rPr lang="en-US" sz="2800">
                <a:latin typeface="Arial" pitchFamily="34" charset="0"/>
              </a:rPr>
              <a:t>Elimination of refractory dust.</a:t>
            </a:r>
            <a:endParaRPr lang="en-US" sz="2800"/>
          </a:p>
        </p:txBody>
      </p:sp>
    </p:spTree>
    <p:extLst>
      <p:ext uri="{BB962C8B-B14F-4D97-AF65-F5344CB8AC3E}">
        <p14:creationId xmlns:p14="http://schemas.microsoft.com/office/powerpoint/2010/main" val="3118417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8313" y="692150"/>
          <a:ext cx="8280399" cy="5761040"/>
        </p:xfrm>
        <a:graphic>
          <a:graphicData uri="http://schemas.openxmlformats.org/drawingml/2006/table">
            <a:tbl>
              <a:tblPr/>
              <a:tblGrid>
                <a:gridCol w="554270"/>
                <a:gridCol w="2074072"/>
                <a:gridCol w="1847878"/>
                <a:gridCol w="2006774"/>
                <a:gridCol w="1797405"/>
              </a:tblGrid>
              <a:tr h="312817">
                <a:tc gridSpan="5">
                  <a:txBody>
                    <a:bodyPr/>
                    <a:lstStyle/>
                    <a:p>
                      <a:pPr algn="ctr">
                        <a:spcAft>
                          <a:spcPts val="0"/>
                        </a:spcAft>
                      </a:pPr>
                      <a:r>
                        <a:rPr lang="en-US" sz="2000" b="1" dirty="0" smtClean="0">
                          <a:latin typeface="Times New Roman"/>
                          <a:ea typeface="Times New Roman"/>
                        </a:rPr>
                        <a:t>Furnace </a:t>
                      </a:r>
                      <a:r>
                        <a:rPr lang="en-US" sz="2000" b="1" dirty="0">
                          <a:latin typeface="Times New Roman"/>
                          <a:ea typeface="Times New Roman"/>
                        </a:rPr>
                        <a:t>Instrumentation</a:t>
                      </a:r>
                      <a:endParaRPr lang="en-GB" sz="2000" dirty="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73497">
                <a:tc>
                  <a:txBody>
                    <a:bodyPr/>
                    <a:lstStyle/>
                    <a:p>
                      <a:pPr algn="just">
                        <a:spcAft>
                          <a:spcPts val="0"/>
                        </a:spcAft>
                      </a:pPr>
                      <a:r>
                        <a:rPr lang="en-US" sz="1800" b="1">
                          <a:latin typeface="Times New Roman"/>
                          <a:ea typeface="Times New Roman"/>
                        </a:rPr>
                        <a:t>Sl.</a:t>
                      </a:r>
                      <a:endParaRPr lang="en-GB" sz="2000">
                        <a:latin typeface="Times New Roman"/>
                        <a:ea typeface="Times New Roman"/>
                      </a:endParaRPr>
                    </a:p>
                    <a:p>
                      <a:pPr algn="just">
                        <a:spcAft>
                          <a:spcPts val="0"/>
                        </a:spcAft>
                      </a:pPr>
                      <a:r>
                        <a:rPr lang="en-US" sz="1800" b="1">
                          <a:latin typeface="Times New Roman"/>
                          <a:ea typeface="Times New Roman"/>
                        </a:rPr>
                        <a:t>No.</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ea typeface="Times New Roman"/>
                        </a:rPr>
                        <a:t>Parameters</a:t>
                      </a:r>
                      <a:endParaRPr lang="en-GB" sz="2000">
                        <a:latin typeface="Times New Roman"/>
                        <a:ea typeface="Times New Roman"/>
                      </a:endParaRPr>
                    </a:p>
                    <a:p>
                      <a:pPr algn="ctr">
                        <a:spcAft>
                          <a:spcPts val="0"/>
                        </a:spcAft>
                      </a:pPr>
                      <a:r>
                        <a:rPr lang="en-US" sz="1800" b="1">
                          <a:latin typeface="Times New Roman"/>
                          <a:ea typeface="Times New Roman"/>
                        </a:rPr>
                        <a:t>to be measured</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ea typeface="Times New Roman"/>
                        </a:rPr>
                        <a:t>Location of</a:t>
                      </a:r>
                      <a:endParaRPr lang="en-GB" sz="2000">
                        <a:latin typeface="Times New Roman"/>
                        <a:ea typeface="Times New Roman"/>
                      </a:endParaRPr>
                    </a:p>
                    <a:p>
                      <a:pPr algn="ctr">
                        <a:spcAft>
                          <a:spcPts val="0"/>
                        </a:spcAft>
                      </a:pPr>
                      <a:r>
                        <a:rPr lang="en-US" sz="1800" b="1">
                          <a:latin typeface="Times New Roman"/>
                          <a:ea typeface="Times New Roman"/>
                        </a:rPr>
                        <a:t>Measurement</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ea typeface="Times New Roman"/>
                        </a:rPr>
                        <a:t>Instrument</a:t>
                      </a:r>
                      <a:endParaRPr lang="en-GB" sz="2000">
                        <a:latin typeface="Times New Roman"/>
                        <a:ea typeface="Times New Roman"/>
                      </a:endParaRPr>
                    </a:p>
                    <a:p>
                      <a:pPr algn="ctr">
                        <a:spcAft>
                          <a:spcPts val="0"/>
                        </a:spcAft>
                      </a:pPr>
                      <a:r>
                        <a:rPr lang="en-US" sz="1800" b="1">
                          <a:latin typeface="Times New Roman"/>
                          <a:ea typeface="Times New Roman"/>
                        </a:rPr>
                        <a:t>Required</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latin typeface="Times New Roman"/>
                          <a:ea typeface="Times New Roman"/>
                        </a:rPr>
                        <a:t>Required</a:t>
                      </a:r>
                      <a:endParaRPr lang="en-GB" sz="2000">
                        <a:latin typeface="Times New Roman"/>
                        <a:ea typeface="Times New Roman"/>
                      </a:endParaRPr>
                    </a:p>
                    <a:p>
                      <a:pPr algn="ctr">
                        <a:spcAft>
                          <a:spcPts val="0"/>
                        </a:spcAft>
                      </a:pPr>
                      <a:r>
                        <a:rPr lang="en-US" sz="1800" b="1">
                          <a:latin typeface="Times New Roman"/>
                          <a:ea typeface="Times New Roman"/>
                        </a:rPr>
                        <a:t>Value</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6994">
                <a:tc>
                  <a:txBody>
                    <a:bodyPr/>
                    <a:lstStyle/>
                    <a:p>
                      <a:pPr algn="ctr">
                        <a:spcAft>
                          <a:spcPts val="0"/>
                        </a:spcAft>
                      </a:pPr>
                      <a:r>
                        <a:rPr lang="en-US" sz="1800">
                          <a:latin typeface="Times New Roman"/>
                          <a:ea typeface="Times New Roman"/>
                        </a:rPr>
                        <a:t>1.</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Furnace soaking zone temperature (reheating furnaces)</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Soaking zone side wall</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Pt/Pt-Rh thermocouple with indicator and recorder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a:latin typeface="Times New Roman"/>
                          <a:ea typeface="Times New Roman"/>
                        </a:rPr>
                        <a:t>1200-1300</a:t>
                      </a:r>
                      <a:r>
                        <a:rPr lang="en-US" sz="1800" baseline="30000">
                          <a:latin typeface="Times New Roman"/>
                          <a:ea typeface="Times New Roman"/>
                        </a:rPr>
                        <a:t>o</a:t>
                      </a:r>
                      <a:r>
                        <a:rPr lang="en-US" sz="1800">
                          <a:latin typeface="Times New Roman"/>
                          <a:ea typeface="Times New Roman"/>
                        </a:rPr>
                        <a:t>C</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246">
                <a:tc>
                  <a:txBody>
                    <a:bodyPr/>
                    <a:lstStyle/>
                    <a:p>
                      <a:pPr algn="ctr">
                        <a:spcAft>
                          <a:spcPts val="0"/>
                        </a:spcAft>
                      </a:pPr>
                      <a:r>
                        <a:rPr lang="en-US" sz="1800">
                          <a:latin typeface="Times New Roman"/>
                          <a:ea typeface="Times New Roman"/>
                        </a:rPr>
                        <a:t>2.</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Flue gas</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Flue gas exit from furnace and entry to re-cuperator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Chromel Alummel Thermocouple with indicator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a:latin typeface="Times New Roman"/>
                          <a:ea typeface="Times New Roman"/>
                        </a:rPr>
                        <a:t>700</a:t>
                      </a:r>
                      <a:r>
                        <a:rPr lang="en-US" sz="1800" baseline="30000">
                          <a:latin typeface="Times New Roman"/>
                          <a:ea typeface="Times New Roman"/>
                        </a:rPr>
                        <a:t>o</a:t>
                      </a:r>
                      <a:r>
                        <a:rPr lang="en-US" sz="1800">
                          <a:latin typeface="Times New Roman"/>
                          <a:ea typeface="Times New Roman"/>
                        </a:rPr>
                        <a:t>C</a:t>
                      </a:r>
                      <a:endParaRPr lang="en-GB" sz="2000">
                        <a:latin typeface="Times New Roman"/>
                        <a:ea typeface="Times New Roman"/>
                      </a:endParaRPr>
                    </a:p>
                    <a:p>
                      <a:pPr algn="just">
                        <a:spcAft>
                          <a:spcPts val="0"/>
                        </a:spcAft>
                      </a:pPr>
                      <a:r>
                        <a:rPr lang="en-US" sz="1800">
                          <a:latin typeface="Times New Roman"/>
                          <a:ea typeface="Times New Roman"/>
                        </a:rPr>
                        <a:t>max.</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497">
                <a:tc>
                  <a:txBody>
                    <a:bodyPr/>
                    <a:lstStyle/>
                    <a:p>
                      <a:pPr algn="ctr">
                        <a:spcAft>
                          <a:spcPts val="0"/>
                        </a:spcAft>
                      </a:pPr>
                      <a:r>
                        <a:rPr lang="en-US" sz="1800">
                          <a:latin typeface="Times New Roman"/>
                          <a:ea typeface="Times New Roman"/>
                        </a:rPr>
                        <a:t>3.</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Flue gas</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After recuperator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Hg  in steel thermometer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a:latin typeface="Times New Roman"/>
                          <a:ea typeface="Times New Roman"/>
                        </a:rPr>
                        <a:t>300</a:t>
                      </a:r>
                      <a:r>
                        <a:rPr lang="en-US" sz="1800" baseline="30000">
                          <a:latin typeface="Times New Roman"/>
                          <a:ea typeface="Times New Roman"/>
                        </a:rPr>
                        <a:t>o</a:t>
                      </a:r>
                      <a:r>
                        <a:rPr lang="en-US" sz="1800">
                          <a:latin typeface="Times New Roman"/>
                          <a:ea typeface="Times New Roman"/>
                        </a:rPr>
                        <a:t>C (max)</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246">
                <a:tc>
                  <a:txBody>
                    <a:bodyPr/>
                    <a:lstStyle/>
                    <a:p>
                      <a:pPr algn="ctr">
                        <a:spcAft>
                          <a:spcPts val="0"/>
                        </a:spcAft>
                      </a:pPr>
                      <a:r>
                        <a:rPr lang="en-US" sz="1800">
                          <a:latin typeface="Times New Roman"/>
                          <a:ea typeface="Times New Roman"/>
                        </a:rPr>
                        <a:t>4.</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Furnace hearth pressure in the heating zone </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Near charging end side wall over hearth level</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Low pressure ring  gauge</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a:latin typeface="Times New Roman"/>
                          <a:ea typeface="Times New Roman"/>
                        </a:rPr>
                        <a:t>+0.1 mm. of Wg</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0246">
                <a:tc>
                  <a:txBody>
                    <a:bodyPr/>
                    <a:lstStyle/>
                    <a:p>
                      <a:pPr algn="ctr">
                        <a:spcAft>
                          <a:spcPts val="0"/>
                        </a:spcAft>
                      </a:pPr>
                      <a:r>
                        <a:rPr lang="en-US" sz="1800">
                          <a:latin typeface="Times New Roman"/>
                          <a:ea typeface="Times New Roman"/>
                        </a:rPr>
                        <a:t>5.</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Flue gas analyser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Near charging</a:t>
                      </a:r>
                      <a:endParaRPr lang="en-GB" sz="2000">
                        <a:latin typeface="Times New Roman"/>
                        <a:ea typeface="Times New Roman"/>
                      </a:endParaRPr>
                    </a:p>
                    <a:p>
                      <a:pPr>
                        <a:spcAft>
                          <a:spcPts val="0"/>
                        </a:spcAft>
                      </a:pPr>
                      <a:r>
                        <a:rPr lang="en-US" sz="1800">
                          <a:latin typeface="Times New Roman"/>
                          <a:ea typeface="Times New Roman"/>
                        </a:rPr>
                        <a:t>end side wall end side</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Fuel efficiency monitor for oxygen &amp; temperature. </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a:latin typeface="Times New Roman"/>
                          <a:ea typeface="Times New Roman"/>
                        </a:rPr>
                        <a:t>O</a:t>
                      </a:r>
                      <a:r>
                        <a:rPr lang="en-US" sz="1800" baseline="-25000">
                          <a:latin typeface="Times New Roman"/>
                          <a:ea typeface="Times New Roman"/>
                        </a:rPr>
                        <a:t>2</a:t>
                      </a:r>
                      <a:r>
                        <a:rPr lang="en-US" sz="1800">
                          <a:latin typeface="Times New Roman"/>
                          <a:ea typeface="Times New Roman"/>
                        </a:rPr>
                        <a:t>% = 5</a:t>
                      </a:r>
                      <a:endParaRPr lang="en-GB" sz="2000">
                        <a:latin typeface="Times New Roman"/>
                        <a:ea typeface="Times New Roman"/>
                      </a:endParaRPr>
                    </a:p>
                    <a:p>
                      <a:pPr algn="just">
                        <a:spcAft>
                          <a:spcPts val="0"/>
                        </a:spcAft>
                      </a:pPr>
                      <a:r>
                        <a:rPr lang="en-US" sz="1800">
                          <a:latin typeface="Times New Roman"/>
                          <a:ea typeface="Times New Roman"/>
                        </a:rPr>
                        <a:t>t = 700</a:t>
                      </a:r>
                      <a:r>
                        <a:rPr lang="en-US" sz="1800" baseline="30000">
                          <a:latin typeface="Times New Roman"/>
                          <a:ea typeface="Times New Roman"/>
                        </a:rPr>
                        <a:t>o</a:t>
                      </a:r>
                      <a:r>
                        <a:rPr lang="en-US" sz="1800">
                          <a:latin typeface="Times New Roman"/>
                          <a:ea typeface="Times New Roman"/>
                        </a:rPr>
                        <a:t>C</a:t>
                      </a:r>
                      <a:endParaRPr lang="en-GB" sz="2000">
                        <a:latin typeface="Times New Roman"/>
                        <a:ea typeface="Times New Roman"/>
                      </a:endParaRPr>
                    </a:p>
                    <a:p>
                      <a:pPr algn="just">
                        <a:spcAft>
                          <a:spcPts val="0"/>
                        </a:spcAft>
                      </a:pPr>
                      <a:r>
                        <a:rPr lang="en-US" sz="1800">
                          <a:latin typeface="Times New Roman"/>
                          <a:ea typeface="Times New Roman"/>
                        </a:rPr>
                        <a:t>(max)</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497">
                <a:tc>
                  <a:txBody>
                    <a:bodyPr/>
                    <a:lstStyle/>
                    <a:p>
                      <a:pPr algn="ctr">
                        <a:spcAft>
                          <a:spcPts val="0"/>
                        </a:spcAft>
                      </a:pPr>
                      <a:r>
                        <a:rPr lang="en-US" sz="1800">
                          <a:latin typeface="Times New Roman"/>
                          <a:ea typeface="Times New Roman"/>
                        </a:rPr>
                        <a:t>6.</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Billet temperature</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Portable</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a:ea typeface="Times New Roman"/>
                        </a:rPr>
                        <a:t>Infrared Pyrometer or optical pyrometer</a:t>
                      </a:r>
                      <a:endParaRPr lang="en-GB" sz="200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a:latin typeface="Times New Roman"/>
                          <a:ea typeface="Times New Roman"/>
                        </a:rPr>
                        <a:t>----</a:t>
                      </a:r>
                      <a:endParaRPr lang="en-GB" sz="2000" dirty="0">
                        <a:latin typeface="Times New Roman"/>
                        <a:ea typeface="Times New Roman"/>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133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5400" dirty="0" smtClean="0"/>
              <a:t>Thank you</a:t>
            </a:r>
            <a:endParaRPr lang="en-IN" sz="5400" dirty="0"/>
          </a:p>
        </p:txBody>
      </p:sp>
    </p:spTree>
    <p:extLst>
      <p:ext uri="{BB962C8B-B14F-4D97-AF65-F5344CB8AC3E}">
        <p14:creationId xmlns:p14="http://schemas.microsoft.com/office/powerpoint/2010/main" val="1663864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838200"/>
          </a:xfrm>
          <a:solidFill>
            <a:schemeClr val="tx2">
              <a:lumMod val="20000"/>
              <a:lumOff val="80000"/>
            </a:schemeClr>
          </a:solidFill>
        </p:spPr>
        <p:txBody>
          <a:bodyPr>
            <a:normAutofit/>
          </a:bodyPr>
          <a:lstStyle/>
          <a:p>
            <a:pPr eaLnBrk="1" hangingPunct="1"/>
            <a:r>
              <a:rPr lang="en-US" sz="4800" b="1" dirty="0" smtClean="0">
                <a:solidFill>
                  <a:srgbClr val="002060"/>
                </a:solidFill>
                <a:cs typeface="Times New Roman" pitchFamily="18" charset="0"/>
              </a:rPr>
              <a:t>Forging Furnaces</a:t>
            </a:r>
            <a:endParaRPr lang="en-GB" sz="4800" dirty="0" smtClean="0">
              <a:solidFill>
                <a:srgbClr val="002060"/>
              </a:solidFill>
              <a:cs typeface="Times New Roman" pitchFamily="18" charset="0"/>
            </a:endParaRPr>
          </a:p>
        </p:txBody>
      </p:sp>
      <p:sp>
        <p:nvSpPr>
          <p:cNvPr id="7171" name="Rectangle 3"/>
          <p:cNvSpPr>
            <a:spLocks noGrp="1" noChangeArrowheads="1"/>
          </p:cNvSpPr>
          <p:nvPr>
            <p:ph type="body" idx="1"/>
          </p:nvPr>
        </p:nvSpPr>
        <p:spPr>
          <a:xfrm>
            <a:off x="0" y="1295400"/>
            <a:ext cx="8839200" cy="5257800"/>
          </a:xfrm>
        </p:spPr>
        <p:txBody>
          <a:bodyPr>
            <a:normAutofit lnSpcReduction="10000"/>
          </a:bodyPr>
          <a:lstStyle/>
          <a:p>
            <a:pPr algn="just" eaLnBrk="1" hangingPunct="1">
              <a:buFont typeface="Wingdings" pitchFamily="2" charset="2"/>
              <a:buChar char="ü"/>
            </a:pPr>
            <a:r>
              <a:rPr lang="en-US" sz="2800" smtClean="0">
                <a:cs typeface="Times New Roman" pitchFamily="18" charset="0"/>
              </a:rPr>
              <a:t>Used for </a:t>
            </a:r>
            <a:r>
              <a:rPr lang="en-US" sz="2800" smtClean="0">
                <a:solidFill>
                  <a:srgbClr val="CC6600"/>
                </a:solidFill>
                <a:cs typeface="Times New Roman" pitchFamily="18" charset="0"/>
              </a:rPr>
              <a:t>preheating billets and ingots</a:t>
            </a:r>
            <a:r>
              <a:rPr lang="en-US" sz="2800" smtClean="0">
                <a:cs typeface="Times New Roman" pitchFamily="18" charset="0"/>
              </a:rPr>
              <a:t> to attain a ‘forge’ temperature.  </a:t>
            </a:r>
          </a:p>
          <a:p>
            <a:pPr algn="just" eaLnBrk="1" hangingPunct="1">
              <a:buFont typeface="Wingdings" pitchFamily="2" charset="2"/>
              <a:buChar char="ü"/>
            </a:pPr>
            <a:r>
              <a:rPr lang="en-US" sz="2800" smtClean="0">
                <a:cs typeface="Times New Roman" pitchFamily="18" charset="0"/>
              </a:rPr>
              <a:t>The furnace temperature is maintained at </a:t>
            </a:r>
            <a:r>
              <a:rPr lang="en-US" sz="2800" smtClean="0">
                <a:solidFill>
                  <a:srgbClr val="CC6600"/>
                </a:solidFill>
                <a:cs typeface="Times New Roman" pitchFamily="18" charset="0"/>
              </a:rPr>
              <a:t>1200 to 1250</a:t>
            </a:r>
            <a:r>
              <a:rPr lang="en-US" sz="2800" baseline="30000" smtClean="0">
                <a:solidFill>
                  <a:srgbClr val="CC6600"/>
                </a:solidFill>
                <a:cs typeface="Times New Roman" pitchFamily="18" charset="0"/>
              </a:rPr>
              <a:t>o</a:t>
            </a:r>
            <a:r>
              <a:rPr lang="en-US" sz="2800" smtClean="0">
                <a:solidFill>
                  <a:srgbClr val="CC6600"/>
                </a:solidFill>
                <a:cs typeface="Times New Roman" pitchFamily="18" charset="0"/>
              </a:rPr>
              <a:t>C</a:t>
            </a:r>
            <a:r>
              <a:rPr lang="en-US" sz="2800" smtClean="0">
                <a:cs typeface="Times New Roman" pitchFamily="18" charset="0"/>
              </a:rPr>
              <a:t>.</a:t>
            </a:r>
          </a:p>
          <a:p>
            <a:pPr algn="just" eaLnBrk="1" hangingPunct="1">
              <a:buFont typeface="Wingdings" pitchFamily="2" charset="2"/>
              <a:buChar char="ü"/>
            </a:pPr>
            <a:r>
              <a:rPr lang="en-US" sz="2800" smtClean="0">
                <a:cs typeface="Times New Roman" pitchFamily="18" charset="0"/>
              </a:rPr>
              <a:t>Forging furnaces, use an open fireplace system and most of the </a:t>
            </a:r>
            <a:r>
              <a:rPr lang="en-US" sz="2800" smtClean="0">
                <a:solidFill>
                  <a:srgbClr val="CC6600"/>
                </a:solidFill>
                <a:cs typeface="Times New Roman" pitchFamily="18" charset="0"/>
              </a:rPr>
              <a:t>heat is transmitted by radiation</a:t>
            </a:r>
            <a:r>
              <a:rPr lang="en-US" sz="2800" smtClean="0">
                <a:cs typeface="Times New Roman" pitchFamily="18" charset="0"/>
              </a:rPr>
              <a:t>.  </a:t>
            </a:r>
          </a:p>
          <a:p>
            <a:pPr algn="just" eaLnBrk="1" hangingPunct="1">
              <a:buFont typeface="Wingdings" pitchFamily="2" charset="2"/>
              <a:buChar char="ü"/>
            </a:pPr>
            <a:r>
              <a:rPr lang="en-US" sz="2800" smtClean="0">
                <a:cs typeface="Times New Roman" pitchFamily="18" charset="0"/>
              </a:rPr>
              <a:t>The typical loading in a forging furnace is 5 to 6 tones with the furnace operating for 16 to 18 hours daily.  </a:t>
            </a:r>
          </a:p>
          <a:p>
            <a:pPr algn="just" eaLnBrk="1" hangingPunct="1">
              <a:buFont typeface="Wingdings" pitchFamily="2" charset="2"/>
              <a:buChar char="ü"/>
            </a:pPr>
            <a:r>
              <a:rPr lang="en-US" sz="2800" smtClean="0">
                <a:cs typeface="Times New Roman" pitchFamily="18" charset="0"/>
              </a:rPr>
              <a:t>The total operating cycle can be divided into (</a:t>
            </a:r>
            <a:r>
              <a:rPr lang="en-US" sz="2800" smtClean="0">
                <a:solidFill>
                  <a:schemeClr val="accent2"/>
                </a:solidFill>
                <a:cs typeface="Times New Roman" pitchFamily="18" charset="0"/>
              </a:rPr>
              <a:t>i) heat-up time (ii) soaking time and (iii) forging time. </a:t>
            </a:r>
          </a:p>
          <a:p>
            <a:pPr algn="just" eaLnBrk="1" hangingPunct="1">
              <a:buFont typeface="Wingdings" pitchFamily="2" charset="2"/>
              <a:buChar char="ü"/>
            </a:pPr>
            <a:r>
              <a:rPr lang="en-US" sz="2800" smtClean="0">
                <a:solidFill>
                  <a:srgbClr val="008000"/>
                </a:solidFill>
                <a:cs typeface="Times New Roman" pitchFamily="18" charset="0"/>
              </a:rPr>
              <a:t>Specific fuel consumption depends upon the type of material and number of ‘reheats’ required.</a:t>
            </a:r>
            <a:r>
              <a:rPr lang="en-US" sz="2800" smtClean="0">
                <a:cs typeface="Times New Roman" pitchFamily="18" charset="0"/>
              </a:rPr>
              <a:t> </a:t>
            </a:r>
            <a:endParaRPr lang="en-GB" sz="2800" smtClean="0">
              <a:cs typeface="Times New Roman" pitchFamily="18" charset="0"/>
            </a:endParaRPr>
          </a:p>
        </p:txBody>
      </p:sp>
    </p:spTree>
    <p:extLst>
      <p:ext uri="{BB962C8B-B14F-4D97-AF65-F5344CB8AC3E}">
        <p14:creationId xmlns:p14="http://schemas.microsoft.com/office/powerpoint/2010/main" val="3345271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13838"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3187700" y="6107113"/>
            <a:ext cx="276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sz="2800" b="1">
                <a:cs typeface="Times New Roman" pitchFamily="18" charset="0"/>
              </a:rPr>
              <a:t>Forging Furnace</a:t>
            </a:r>
            <a:endParaRPr lang="en-US"/>
          </a:p>
        </p:txBody>
      </p:sp>
    </p:spTree>
    <p:extLst>
      <p:ext uri="{BB962C8B-B14F-4D97-AF65-F5344CB8AC3E}">
        <p14:creationId xmlns:p14="http://schemas.microsoft.com/office/powerpoint/2010/main" val="4104238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76200" y="76200"/>
            <a:ext cx="8915400" cy="838200"/>
          </a:xfrm>
          <a:solidFill>
            <a:schemeClr val="bg1">
              <a:lumMod val="95000"/>
            </a:schemeClr>
          </a:solidFill>
        </p:spPr>
        <p:txBody>
          <a:bodyPr>
            <a:normAutofit fontScale="90000"/>
          </a:bodyPr>
          <a:lstStyle/>
          <a:p>
            <a:pPr eaLnBrk="1" hangingPunct="1"/>
            <a:r>
              <a:rPr lang="en-US" b="1" dirty="0" smtClean="0">
                <a:solidFill>
                  <a:srgbClr val="002060"/>
                </a:solidFill>
                <a:cs typeface="Times New Roman" pitchFamily="18" charset="0"/>
              </a:rPr>
              <a:t/>
            </a:r>
            <a:br>
              <a:rPr lang="en-US" b="1" dirty="0" smtClean="0">
                <a:solidFill>
                  <a:srgbClr val="002060"/>
                </a:solidFill>
                <a:cs typeface="Times New Roman" pitchFamily="18" charset="0"/>
              </a:rPr>
            </a:br>
            <a:r>
              <a:rPr lang="en-US" b="1" dirty="0" smtClean="0">
                <a:solidFill>
                  <a:srgbClr val="002060"/>
                </a:solidFill>
                <a:cs typeface="Times New Roman" pitchFamily="18" charset="0"/>
              </a:rPr>
              <a:t>Heat Transfer in Furnaces</a:t>
            </a:r>
            <a:r>
              <a:rPr lang="en-US" dirty="0" smtClean="0">
                <a:solidFill>
                  <a:srgbClr val="002060"/>
                </a:solidFill>
                <a:cs typeface="Times New Roman" pitchFamily="18" charset="0"/>
              </a:rPr>
              <a:t/>
            </a:r>
            <a:br>
              <a:rPr lang="en-US" dirty="0" smtClean="0">
                <a:solidFill>
                  <a:srgbClr val="002060"/>
                </a:solidFill>
                <a:cs typeface="Times New Roman" pitchFamily="18" charset="0"/>
              </a:rPr>
            </a:br>
            <a:endParaRPr lang="en-US" dirty="0" smtClean="0">
              <a:solidFill>
                <a:srgbClr val="002060"/>
              </a:solidFill>
              <a:cs typeface="Times New Roman" pitchFamily="18" charset="0"/>
            </a:endParaRPr>
          </a:p>
        </p:txBody>
      </p:sp>
      <p:graphicFrame>
        <p:nvGraphicFramePr>
          <p:cNvPr id="12293" name="Object 1024"/>
          <p:cNvGraphicFramePr>
            <a:graphicFrameLocks noChangeAspect="1"/>
          </p:cNvGraphicFramePr>
          <p:nvPr/>
        </p:nvGraphicFramePr>
        <p:xfrm>
          <a:off x="4876800" y="1371600"/>
          <a:ext cx="4038600" cy="4754457"/>
        </p:xfrm>
        <a:graphic>
          <a:graphicData uri="http://schemas.openxmlformats.org/presentationml/2006/ole">
            <mc:AlternateContent xmlns:mc="http://schemas.openxmlformats.org/markup-compatibility/2006">
              <mc:Choice xmlns:v="urn:schemas-microsoft-com:vml" Requires="v">
                <p:oleObj spid="_x0000_s16401" name="Bitmap Image" r:id="rId3" imgW="3877216" imgH="3790476" progId="Paint.Picture">
                  <p:embed/>
                </p:oleObj>
              </mc:Choice>
              <mc:Fallback>
                <p:oleObj name="Bitmap Image" r:id="rId3" imgW="3877216" imgH="379047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1600"/>
                        <a:ext cx="4038600" cy="475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1030"/>
          <p:cNvSpPr>
            <a:spLocks noChangeArrowheads="1"/>
          </p:cNvSpPr>
          <p:nvPr/>
        </p:nvSpPr>
        <p:spPr bwMode="auto">
          <a:xfrm>
            <a:off x="304800" y="1776948"/>
            <a:ext cx="441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7013" indent="-227013" algn="just">
              <a:spcBef>
                <a:spcPct val="25000"/>
              </a:spcBef>
              <a:spcAft>
                <a:spcPct val="25000"/>
              </a:spcAft>
              <a:buFontTx/>
              <a:buChar char="•"/>
              <a:tabLst>
                <a:tab pos="228600" algn="l"/>
              </a:tabLst>
            </a:pPr>
            <a:r>
              <a:rPr lang="en-GB" sz="3200" dirty="0">
                <a:solidFill>
                  <a:schemeClr val="bg2">
                    <a:lumMod val="10000"/>
                  </a:schemeClr>
                </a:solidFill>
                <a:cs typeface="Times New Roman" pitchFamily="18" charset="0"/>
              </a:rPr>
              <a:t>Radiation from the flame, hot combustion products and the furnace walls and roof</a:t>
            </a:r>
          </a:p>
          <a:p>
            <a:pPr marL="227013" indent="-227013" algn="just" eaLnBrk="0" hangingPunct="0">
              <a:spcBef>
                <a:spcPct val="25000"/>
              </a:spcBef>
              <a:spcAft>
                <a:spcPct val="25000"/>
              </a:spcAft>
              <a:buFontTx/>
              <a:buChar char="•"/>
              <a:tabLst>
                <a:tab pos="228600" algn="l"/>
              </a:tabLst>
            </a:pPr>
            <a:r>
              <a:rPr lang="en-US" sz="3200" dirty="0">
                <a:solidFill>
                  <a:schemeClr val="bg2">
                    <a:lumMod val="10000"/>
                  </a:schemeClr>
                </a:solidFill>
                <a:cs typeface="Times New Roman" pitchFamily="18" charset="0"/>
              </a:rPr>
              <a:t>Convection due to the movement of hot gases over the stock surface.</a:t>
            </a:r>
            <a:r>
              <a:rPr lang="en-GB" sz="3200" dirty="0">
                <a:solidFill>
                  <a:schemeClr val="bg2">
                    <a:lumMod val="10000"/>
                  </a:schemeClr>
                </a:solidFill>
              </a:rPr>
              <a:t> </a:t>
            </a:r>
          </a:p>
        </p:txBody>
      </p:sp>
    </p:spTree>
    <p:extLst>
      <p:ext uri="{BB962C8B-B14F-4D97-AF65-F5344CB8AC3E}">
        <p14:creationId xmlns:p14="http://schemas.microsoft.com/office/powerpoint/2010/main" val="86897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a:solidFill>
            <a:schemeClr val="tx2">
              <a:lumMod val="20000"/>
              <a:lumOff val="80000"/>
            </a:schemeClr>
          </a:solidFill>
        </p:spPr>
        <p:txBody>
          <a:bodyPr rtlCol="0">
            <a:normAutofit/>
          </a:bodyPr>
          <a:lstStyle/>
          <a:p>
            <a:pPr eaLnBrk="1" fontAlgn="auto" hangingPunct="1">
              <a:spcAft>
                <a:spcPts val="0"/>
              </a:spcAft>
              <a:defRPr/>
            </a:pPr>
            <a:r>
              <a:rPr lang="en-US" sz="4000" b="1" dirty="0" smtClean="0">
                <a:solidFill>
                  <a:srgbClr val="002060"/>
                </a:solidFill>
              </a:rPr>
              <a:t>Performance Terms and Definitions</a:t>
            </a:r>
            <a:endParaRPr lang="en-GB" sz="4000" dirty="0" smtClean="0">
              <a:solidFill>
                <a:srgbClr val="002060"/>
              </a:solidFill>
            </a:endParaRPr>
          </a:p>
        </p:txBody>
      </p:sp>
      <p:sp>
        <p:nvSpPr>
          <p:cNvPr id="3" name="Content Placeholder 2"/>
          <p:cNvSpPr>
            <a:spLocks noGrp="1"/>
          </p:cNvSpPr>
          <p:nvPr>
            <p:ph idx="1"/>
          </p:nvPr>
        </p:nvSpPr>
        <p:spPr/>
        <p:txBody>
          <a:bodyPr rtlCol="0">
            <a:normAutofit/>
          </a:bodyPr>
          <a:lstStyle/>
          <a:p>
            <a:pPr marL="514350" indent="-514350" eaLnBrk="1" fontAlgn="auto" hangingPunct="1">
              <a:spcAft>
                <a:spcPts val="0"/>
              </a:spcAft>
              <a:buFont typeface="Arial" pitchFamily="34" charset="0"/>
              <a:buAutoNum type="arabicPeriod"/>
              <a:defRPr/>
            </a:pPr>
            <a:r>
              <a:rPr lang="en-GB" dirty="0" smtClean="0"/>
              <a:t>Furnace Efficiency, </a:t>
            </a:r>
            <a:r>
              <a:rPr lang="el-GR" dirty="0" smtClean="0"/>
              <a:t>η </a:t>
            </a:r>
            <a:r>
              <a:rPr lang="en-US" dirty="0" smtClean="0"/>
              <a:t>=</a:t>
            </a:r>
          </a:p>
          <a:p>
            <a:pPr marL="514350" indent="-514350" eaLnBrk="1" fontAlgn="auto" hangingPunct="1">
              <a:spcAft>
                <a:spcPts val="0"/>
              </a:spcAft>
              <a:buFont typeface="Arial" pitchFamily="34" charset="0"/>
              <a:buNone/>
              <a:defRPr/>
            </a:pPr>
            <a:r>
              <a:rPr lang="en-US" dirty="0" smtClean="0"/>
              <a:t>				</a:t>
            </a:r>
          </a:p>
          <a:p>
            <a:pPr marL="514350" indent="-514350" eaLnBrk="1" fontAlgn="auto" hangingPunct="1">
              <a:spcAft>
                <a:spcPts val="0"/>
              </a:spcAft>
              <a:buFont typeface="Arial" pitchFamily="34" charset="0"/>
              <a:buNone/>
              <a:defRPr/>
            </a:pPr>
            <a:r>
              <a:rPr lang="en-US" dirty="0"/>
              <a:t>	</a:t>
            </a:r>
            <a:r>
              <a:rPr lang="en-US" dirty="0" smtClean="0"/>
              <a:t>				    = </a:t>
            </a:r>
          </a:p>
          <a:p>
            <a:pPr marL="0" indent="0" eaLnBrk="1" fontAlgn="auto" hangingPunct="1">
              <a:spcAft>
                <a:spcPts val="0"/>
              </a:spcAft>
              <a:buNone/>
              <a:defRPr/>
            </a:pPr>
            <a:endParaRPr lang="en-US" dirty="0" smtClean="0"/>
          </a:p>
          <a:p>
            <a:pPr eaLnBrk="1" fontAlgn="auto" hangingPunct="1">
              <a:spcAft>
                <a:spcPts val="0"/>
              </a:spcAft>
              <a:buFont typeface="Arial" pitchFamily="34" charset="0"/>
              <a:buNone/>
              <a:defRPr/>
            </a:pPr>
            <a:r>
              <a:rPr lang="en-GB" dirty="0" smtClean="0"/>
              <a:t>2. Specific Energy Consumption =</a:t>
            </a: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557338"/>
            <a:ext cx="1733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62250"/>
            <a:ext cx="34099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4781550"/>
            <a:ext cx="3619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314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0" y="0"/>
            <a:ext cx="9144000" cy="838200"/>
          </a:xfrm>
          <a:solidFill>
            <a:schemeClr val="tx2">
              <a:lumMod val="40000"/>
              <a:lumOff val="60000"/>
            </a:schemeClr>
          </a:solidFill>
        </p:spPr>
        <p:txBody>
          <a:bodyPr>
            <a:normAutofit/>
          </a:bodyPr>
          <a:lstStyle/>
          <a:p>
            <a:r>
              <a:rPr lang="en-US" sz="4000" b="1" dirty="0" smtClean="0"/>
              <a:t>Measurement Parameters</a:t>
            </a:r>
            <a:endParaRPr lang="en-GB" sz="4000" b="1" dirty="0" smtClean="0"/>
          </a:p>
        </p:txBody>
      </p:sp>
      <p:sp>
        <p:nvSpPr>
          <p:cNvPr id="5123" name="Content Placeholder 4"/>
          <p:cNvSpPr>
            <a:spLocks noGrp="1"/>
          </p:cNvSpPr>
          <p:nvPr>
            <p:ph idx="1"/>
          </p:nvPr>
        </p:nvSpPr>
        <p:spPr/>
        <p:txBody>
          <a:bodyPr/>
          <a:lstStyle/>
          <a:p>
            <a:r>
              <a:rPr lang="en-US" dirty="0" smtClean="0">
                <a:solidFill>
                  <a:srgbClr val="FF0000"/>
                </a:solidFill>
              </a:rPr>
              <a:t>Weight of stock / Number of billets heated</a:t>
            </a:r>
            <a:endParaRPr lang="en-GB" dirty="0" smtClean="0">
              <a:solidFill>
                <a:srgbClr val="FF0000"/>
              </a:solidFill>
            </a:endParaRPr>
          </a:p>
          <a:p>
            <a:r>
              <a:rPr lang="en-US" dirty="0" smtClean="0"/>
              <a:t>Temperature of the stocks/billets </a:t>
            </a:r>
            <a:endParaRPr lang="en-GB" dirty="0" smtClean="0"/>
          </a:p>
          <a:p>
            <a:r>
              <a:rPr lang="en-US" dirty="0" smtClean="0">
                <a:solidFill>
                  <a:srgbClr val="FF0000"/>
                </a:solidFill>
              </a:rPr>
              <a:t>Temperature of furnace walls, roof </a:t>
            </a:r>
            <a:r>
              <a:rPr lang="en-US" dirty="0" err="1" smtClean="0">
                <a:solidFill>
                  <a:srgbClr val="FF0000"/>
                </a:solidFill>
              </a:rPr>
              <a:t>etc</a:t>
            </a:r>
            <a:endParaRPr lang="en-GB" dirty="0" smtClean="0">
              <a:solidFill>
                <a:srgbClr val="FF0000"/>
              </a:solidFill>
            </a:endParaRPr>
          </a:p>
          <a:p>
            <a:r>
              <a:rPr lang="en-US" dirty="0" smtClean="0"/>
              <a:t>Area of furnace walls, roof </a:t>
            </a:r>
            <a:r>
              <a:rPr lang="en-US" dirty="0" err="1" smtClean="0"/>
              <a:t>etc</a:t>
            </a:r>
            <a:endParaRPr lang="en-GB" dirty="0" smtClean="0"/>
          </a:p>
          <a:p>
            <a:r>
              <a:rPr lang="en-US" dirty="0" smtClean="0">
                <a:solidFill>
                  <a:srgbClr val="FF0000"/>
                </a:solidFill>
              </a:rPr>
              <a:t>Flue gas temperature</a:t>
            </a:r>
            <a:endParaRPr lang="en-GB" dirty="0" smtClean="0">
              <a:solidFill>
                <a:srgbClr val="FF0000"/>
              </a:solidFill>
            </a:endParaRPr>
          </a:p>
          <a:p>
            <a:r>
              <a:rPr lang="en-US" dirty="0" smtClean="0"/>
              <a:t>Flue gas analysis</a:t>
            </a:r>
            <a:endParaRPr lang="en-GB" dirty="0" smtClean="0"/>
          </a:p>
          <a:p>
            <a:r>
              <a:rPr lang="en-US" dirty="0" smtClean="0">
                <a:solidFill>
                  <a:srgbClr val="FF0000"/>
                </a:solidFill>
              </a:rPr>
              <a:t>Fuel oil consumption </a:t>
            </a:r>
            <a:endParaRPr lang="en-GB" dirty="0" smtClean="0">
              <a:solidFill>
                <a:srgbClr val="FF0000"/>
              </a:solidFill>
            </a:endParaRPr>
          </a:p>
        </p:txBody>
      </p:sp>
    </p:spTree>
    <p:extLst>
      <p:ext uri="{BB962C8B-B14F-4D97-AF65-F5344CB8AC3E}">
        <p14:creationId xmlns:p14="http://schemas.microsoft.com/office/powerpoint/2010/main" val="956909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3412"/>
          </a:xfrm>
        </p:spPr>
        <p:txBody>
          <a:bodyPr>
            <a:normAutofit fontScale="90000"/>
          </a:bodyPr>
          <a:lstStyle/>
          <a:p>
            <a:pPr eaLnBrk="1" hangingPunct="1"/>
            <a:r>
              <a:rPr lang="en-US" sz="4000" b="1" smtClean="0">
                <a:solidFill>
                  <a:srgbClr val="7030A0"/>
                </a:solidFill>
              </a:rPr>
              <a:t>Furnace Efficiency</a:t>
            </a:r>
            <a:endParaRPr lang="en-GB" sz="4000" smtClean="0">
              <a:solidFill>
                <a:srgbClr val="7030A0"/>
              </a:solidFill>
            </a:endParaRPr>
          </a:p>
        </p:txBody>
      </p:sp>
      <p:sp>
        <p:nvSpPr>
          <p:cNvPr id="5123" name="Rectangle 2"/>
          <p:cNvSpPr>
            <a:spLocks noChangeArrowheads="1"/>
          </p:cNvSpPr>
          <p:nvPr/>
        </p:nvSpPr>
        <p:spPr bwMode="auto">
          <a:xfrm>
            <a:off x="755650" y="1414463"/>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GB" sz="2000">
                <a:solidFill>
                  <a:srgbClr val="00B050"/>
                </a:solidFill>
                <a:latin typeface="Times New Roman" pitchFamily="18" charset="0"/>
                <a:ea typeface="Arial Unicode MS" pitchFamily="34" charset="-128"/>
                <a:cs typeface="Times New Roman" pitchFamily="18" charset="0"/>
              </a:rPr>
              <a:t>The efficiency of a furnace is the ratio of useful heat output to heat input. The direct determination of furnace efficiency is carried out as follows.</a:t>
            </a:r>
            <a:endParaRPr lang="en-GB" sz="2000">
              <a:solidFill>
                <a:srgbClr val="00B050"/>
              </a:solidFill>
              <a:ea typeface="Arial Unicode MS" pitchFamily="34" charset="-128"/>
              <a:cs typeface="Times New Roman" pitchFamily="18" charset="0"/>
            </a:endParaRPr>
          </a:p>
        </p:txBody>
      </p:sp>
      <p:graphicFrame>
        <p:nvGraphicFramePr>
          <p:cNvPr id="5124" name="Object 1"/>
          <p:cNvGraphicFramePr>
            <a:graphicFrameLocks noChangeAspect="1"/>
          </p:cNvGraphicFramePr>
          <p:nvPr>
            <p:extLst>
              <p:ext uri="{D42A27DB-BD31-4B8C-83A1-F6EECF244321}">
                <p14:modId xmlns:p14="http://schemas.microsoft.com/office/powerpoint/2010/main" val="3897653444"/>
              </p:ext>
            </p:extLst>
          </p:nvPr>
        </p:nvGraphicFramePr>
        <p:xfrm>
          <a:off x="1476375" y="2403475"/>
          <a:ext cx="5800725" cy="644525"/>
        </p:xfrm>
        <a:graphic>
          <a:graphicData uri="http://schemas.openxmlformats.org/presentationml/2006/ole">
            <mc:AlternateContent xmlns:mc="http://schemas.openxmlformats.org/markup-compatibility/2006">
              <mc:Choice xmlns:v="urn:schemas-microsoft-com:vml" Requires="v">
                <p:oleObj spid="_x0000_s21526" name="Equation" r:id="rId3" imgW="3860640" imgH="431640" progId="Equation.3">
                  <p:embed/>
                </p:oleObj>
              </mc:Choice>
              <mc:Fallback>
                <p:oleObj name="Equation" r:id="rId3" imgW="3860640" imgH="431640" progId="Equation.3">
                  <p:embed/>
                  <p:pic>
                    <p:nvPicPr>
                      <p:cNvPr id="0" name=""/>
                      <p:cNvPicPr>
                        <a:picLocks noChangeAspect="1" noChangeArrowheads="1"/>
                      </p:cNvPicPr>
                      <p:nvPr/>
                    </p:nvPicPr>
                    <p:blipFill>
                      <a:blip r:embed="rId4"/>
                      <a:srcRect/>
                      <a:stretch>
                        <a:fillRect/>
                      </a:stretch>
                    </p:blipFill>
                    <p:spPr bwMode="auto">
                      <a:xfrm>
                        <a:off x="1476375" y="2403475"/>
                        <a:ext cx="5800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2" name="Rectangle 4"/>
          <p:cNvSpPr>
            <a:spLocks noChangeArrowheads="1"/>
          </p:cNvSpPr>
          <p:nvPr/>
        </p:nvSpPr>
        <p:spPr bwMode="auto">
          <a:xfrm>
            <a:off x="284163" y="3300413"/>
            <a:ext cx="8575675" cy="569912"/>
          </a:xfrm>
          <a:prstGeom prst="rect">
            <a:avLst/>
          </a:prstGeom>
          <a:noFill/>
          <a:ln w="9525">
            <a:noFill/>
            <a:miter lim="800000"/>
            <a:headEnd/>
            <a:tailEnd/>
          </a:ln>
          <a:effectLst/>
        </p:spPr>
        <p:txBody>
          <a:bodyPr wrap="none" bIns="0" anchor="ctr">
            <a:spAutoFit/>
          </a:bodyPr>
          <a:lstStyle/>
          <a:p>
            <a:pPr algn="ctr">
              <a:defRPr/>
            </a:pPr>
            <a:r>
              <a:rPr lang="en-US" dirty="0">
                <a:solidFill>
                  <a:schemeClr val="tx2">
                    <a:lumMod val="60000"/>
                    <a:lumOff val="40000"/>
                  </a:schemeClr>
                </a:solidFill>
                <a:latin typeface="Times New Roman" pitchFamily="18" charset="0"/>
                <a:cs typeface="Times New Roman" pitchFamily="18" charset="0"/>
              </a:rPr>
              <a:t>The quantity of heat to be imparted (Q) to the stock can be found from the formula</a:t>
            </a:r>
            <a:r>
              <a:rPr lang="en-US" dirty="0">
                <a:solidFill>
                  <a:schemeClr val="tx2">
                    <a:lumMod val="60000"/>
                    <a:lumOff val="40000"/>
                  </a:schemeClr>
                </a:solidFill>
                <a:latin typeface="Arial" pitchFamily="34" charset="0"/>
                <a:ea typeface="Times New Roman" pitchFamily="18" charset="0"/>
                <a:cs typeface="Arial" pitchFamily="34" charset="0"/>
              </a:rPr>
              <a:t> </a:t>
            </a:r>
            <a:r>
              <a:rPr lang="en-US" sz="1600" dirty="0">
                <a:latin typeface="Arial" pitchFamily="34" charset="0"/>
                <a:ea typeface="Times New Roman" pitchFamily="18" charset="0"/>
                <a:cs typeface="Arial" pitchFamily="34" charset="0"/>
              </a:rPr>
              <a:t>		</a:t>
            </a:r>
            <a:endParaRPr lang="en-GB" sz="1050" dirty="0">
              <a:latin typeface="Arial" pitchFamily="34" charset="0"/>
              <a:cs typeface="Arial" pitchFamily="34" charset="0"/>
            </a:endParaRPr>
          </a:p>
          <a:p>
            <a:pPr algn="just" eaLnBrk="0" hangingPunct="0">
              <a:defRPr/>
            </a:pPr>
            <a:r>
              <a:rPr lang="en-US" sz="1600" b="1" dirty="0">
                <a:latin typeface="Arial" pitchFamily="34" charset="0"/>
                <a:ea typeface="Times New Roman" pitchFamily="18" charset="0"/>
                <a:cs typeface="Arial" pitchFamily="34" charset="0"/>
              </a:rPr>
              <a:t>                    </a:t>
            </a:r>
            <a:endParaRPr lang="en-US" sz="2400" dirty="0">
              <a:latin typeface="Arial" pitchFamily="34" charset="0"/>
              <a:cs typeface="Arial" pitchFamily="34" charset="0"/>
            </a:endParaRPr>
          </a:p>
        </p:txBody>
      </p:sp>
      <p:graphicFrame>
        <p:nvGraphicFramePr>
          <p:cNvPr id="5126" name="Object 3"/>
          <p:cNvGraphicFramePr>
            <a:graphicFrameLocks noChangeAspect="1"/>
          </p:cNvGraphicFramePr>
          <p:nvPr/>
        </p:nvGraphicFramePr>
        <p:xfrm>
          <a:off x="4083050" y="3813175"/>
          <a:ext cx="2433638" cy="479425"/>
        </p:xfrm>
        <a:graphic>
          <a:graphicData uri="http://schemas.openxmlformats.org/presentationml/2006/ole">
            <mc:AlternateContent xmlns:mc="http://schemas.openxmlformats.org/markup-compatibility/2006">
              <mc:Choice xmlns:v="urn:schemas-microsoft-com:vml" Requires="v">
                <p:oleObj spid="_x0000_s21527" name="Equation" r:id="rId5" imgW="1206500" imgH="241300" progId="Equation.3">
                  <p:embed/>
                </p:oleObj>
              </mc:Choice>
              <mc:Fallback>
                <p:oleObj name="Equation" r:id="rId5" imgW="12065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3813175"/>
                        <a:ext cx="24336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7" name="Rectangle 5"/>
          <p:cNvSpPr>
            <a:spLocks noChangeArrowheads="1"/>
          </p:cNvSpPr>
          <p:nvPr/>
        </p:nvSpPr>
        <p:spPr bwMode="auto">
          <a:xfrm>
            <a:off x="250825" y="4411663"/>
            <a:ext cx="88439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solidFill>
                  <a:srgbClr val="C00000"/>
                </a:solidFill>
                <a:latin typeface="Times New Roman" pitchFamily="18" charset="0"/>
                <a:cs typeface="Times New Roman" pitchFamily="18" charset="0"/>
              </a:rPr>
              <a:t>Where</a:t>
            </a:r>
            <a:endParaRPr lang="en-GB">
              <a:solidFill>
                <a:srgbClr val="C00000"/>
              </a:solidFill>
              <a:latin typeface="Times New Roman" pitchFamily="18" charset="0"/>
              <a:cs typeface="Times New Roman" pitchFamily="18" charset="0"/>
            </a:endParaRPr>
          </a:p>
          <a:p>
            <a:pPr eaLnBrk="0" hangingPunct="0"/>
            <a:r>
              <a:rPr lang="en-US">
                <a:solidFill>
                  <a:srgbClr val="C00000"/>
                </a:solidFill>
                <a:latin typeface="Times New Roman" pitchFamily="18" charset="0"/>
                <a:cs typeface="Times New Roman" pitchFamily="18" charset="0"/>
              </a:rPr>
              <a:t>	Q	=	Quantity of heat in kCal</a:t>
            </a:r>
            <a:endParaRPr lang="en-GB">
              <a:solidFill>
                <a:srgbClr val="C00000"/>
              </a:solidFill>
              <a:latin typeface="Times New Roman" pitchFamily="18" charset="0"/>
              <a:cs typeface="Times New Roman" pitchFamily="18" charset="0"/>
            </a:endParaRPr>
          </a:p>
          <a:p>
            <a:pPr eaLnBrk="0" hangingPunct="0"/>
            <a:r>
              <a:rPr lang="en-US">
                <a:solidFill>
                  <a:srgbClr val="C00000"/>
                </a:solidFill>
                <a:latin typeface="Times New Roman" pitchFamily="18" charset="0"/>
                <a:cs typeface="Times New Roman" pitchFamily="18" charset="0"/>
              </a:rPr>
              <a:t>	m	=	Weight of the material in kg</a:t>
            </a:r>
            <a:endParaRPr lang="en-GB">
              <a:solidFill>
                <a:srgbClr val="C00000"/>
              </a:solidFill>
              <a:latin typeface="Times New Roman" pitchFamily="18" charset="0"/>
              <a:cs typeface="Times New Roman" pitchFamily="18" charset="0"/>
            </a:endParaRPr>
          </a:p>
          <a:p>
            <a:pPr eaLnBrk="0" hangingPunct="0"/>
            <a:r>
              <a:rPr lang="en-US">
                <a:solidFill>
                  <a:srgbClr val="C00000"/>
                </a:solidFill>
                <a:latin typeface="Times New Roman" pitchFamily="18" charset="0"/>
                <a:cs typeface="Times New Roman" pitchFamily="18" charset="0"/>
              </a:rPr>
              <a:t>	C</a:t>
            </a:r>
            <a:r>
              <a:rPr lang="en-US" baseline="-30000">
                <a:solidFill>
                  <a:srgbClr val="C00000"/>
                </a:solidFill>
                <a:latin typeface="Times New Roman" pitchFamily="18" charset="0"/>
                <a:cs typeface="Times New Roman" pitchFamily="18" charset="0"/>
              </a:rPr>
              <a:t>p</a:t>
            </a:r>
            <a:r>
              <a:rPr lang="en-US">
                <a:solidFill>
                  <a:srgbClr val="C00000"/>
                </a:solidFill>
                <a:latin typeface="Times New Roman" pitchFamily="18" charset="0"/>
                <a:cs typeface="Times New Roman" pitchFamily="18" charset="0"/>
              </a:rPr>
              <a:t>	=	Mean specific heat, kCal/kg </a:t>
            </a:r>
            <a:r>
              <a:rPr lang="en-US" baseline="30000">
                <a:solidFill>
                  <a:srgbClr val="C00000"/>
                </a:solidFill>
                <a:latin typeface="Times New Roman" pitchFamily="18" charset="0"/>
                <a:cs typeface="Times New Roman" pitchFamily="18" charset="0"/>
              </a:rPr>
              <a:t>o</a:t>
            </a:r>
            <a:r>
              <a:rPr lang="en-US">
                <a:solidFill>
                  <a:srgbClr val="C00000"/>
                </a:solidFill>
                <a:latin typeface="Times New Roman" pitchFamily="18" charset="0"/>
                <a:cs typeface="Times New Roman" pitchFamily="18" charset="0"/>
              </a:rPr>
              <a:t>C</a:t>
            </a:r>
            <a:endParaRPr lang="en-GB">
              <a:solidFill>
                <a:srgbClr val="C00000"/>
              </a:solidFill>
              <a:latin typeface="Times New Roman" pitchFamily="18" charset="0"/>
              <a:cs typeface="Times New Roman" pitchFamily="18" charset="0"/>
            </a:endParaRPr>
          </a:p>
          <a:p>
            <a:pPr eaLnBrk="0" hangingPunct="0"/>
            <a:r>
              <a:rPr lang="en-US">
                <a:solidFill>
                  <a:srgbClr val="C00000"/>
                </a:solidFill>
                <a:latin typeface="Times New Roman" pitchFamily="18" charset="0"/>
                <a:cs typeface="Times New Roman" pitchFamily="18" charset="0"/>
              </a:rPr>
              <a:t>	t</a:t>
            </a:r>
            <a:r>
              <a:rPr lang="en-US" baseline="-30000">
                <a:solidFill>
                  <a:srgbClr val="C00000"/>
                </a:solidFill>
                <a:latin typeface="Times New Roman" pitchFamily="18" charset="0"/>
                <a:cs typeface="Times New Roman" pitchFamily="18" charset="0"/>
              </a:rPr>
              <a:t>2</a:t>
            </a:r>
            <a:r>
              <a:rPr lang="en-US">
                <a:solidFill>
                  <a:srgbClr val="C00000"/>
                </a:solidFill>
                <a:latin typeface="Times New Roman" pitchFamily="18" charset="0"/>
                <a:cs typeface="Times New Roman" pitchFamily="18" charset="0"/>
              </a:rPr>
              <a:t>	= 	Final temperature desired, </a:t>
            </a:r>
            <a:r>
              <a:rPr lang="en-US" baseline="30000">
                <a:solidFill>
                  <a:srgbClr val="C00000"/>
                </a:solidFill>
                <a:latin typeface="Times New Roman" pitchFamily="18" charset="0"/>
                <a:cs typeface="Times New Roman" pitchFamily="18" charset="0"/>
              </a:rPr>
              <a:t>o</a:t>
            </a:r>
            <a:r>
              <a:rPr lang="en-US">
                <a:solidFill>
                  <a:srgbClr val="C00000"/>
                </a:solidFill>
                <a:latin typeface="Times New Roman" pitchFamily="18" charset="0"/>
                <a:cs typeface="Times New Roman" pitchFamily="18" charset="0"/>
              </a:rPr>
              <a:t>C</a:t>
            </a:r>
          </a:p>
          <a:p>
            <a:pPr eaLnBrk="0" hangingPunct="0"/>
            <a:r>
              <a:rPr lang="en-US">
                <a:solidFill>
                  <a:srgbClr val="C00000"/>
                </a:solidFill>
                <a:latin typeface="Times New Roman" pitchFamily="18" charset="0"/>
                <a:cs typeface="Times New Roman" pitchFamily="18" charset="0"/>
              </a:rPr>
              <a:t>	t</a:t>
            </a:r>
            <a:r>
              <a:rPr lang="en-US" baseline="-30000">
                <a:solidFill>
                  <a:srgbClr val="C00000"/>
                </a:solidFill>
                <a:latin typeface="Times New Roman" pitchFamily="18" charset="0"/>
                <a:cs typeface="Times New Roman" pitchFamily="18" charset="0"/>
              </a:rPr>
              <a:t>1	=    	</a:t>
            </a:r>
            <a:r>
              <a:rPr lang="en-US">
                <a:solidFill>
                  <a:srgbClr val="C00000"/>
                </a:solidFill>
                <a:latin typeface="Times New Roman" pitchFamily="18" charset="0"/>
                <a:cs typeface="Times New Roman" pitchFamily="18" charset="0"/>
              </a:rPr>
              <a:t>Initial</a:t>
            </a:r>
            <a:r>
              <a:rPr lang="en-US" baseline="-30000">
                <a:solidFill>
                  <a:srgbClr val="C00000"/>
                </a:solidFill>
                <a:latin typeface="Times New Roman" pitchFamily="18" charset="0"/>
                <a:cs typeface="Times New Roman" pitchFamily="18" charset="0"/>
              </a:rPr>
              <a:t> </a:t>
            </a:r>
            <a:r>
              <a:rPr lang="en-US">
                <a:solidFill>
                  <a:srgbClr val="C00000"/>
                </a:solidFill>
                <a:latin typeface="Times New Roman" pitchFamily="18" charset="0"/>
                <a:cs typeface="Times New Roman" pitchFamily="18" charset="0"/>
              </a:rPr>
              <a:t>temperature of the charge before it enters the furnace, </a:t>
            </a:r>
            <a:r>
              <a:rPr lang="en-US" baseline="30000">
                <a:solidFill>
                  <a:srgbClr val="C00000"/>
                </a:solidFill>
                <a:latin typeface="Times New Roman" pitchFamily="18" charset="0"/>
                <a:cs typeface="Times New Roman" pitchFamily="18" charset="0"/>
              </a:rPr>
              <a:t>o</a:t>
            </a:r>
            <a:r>
              <a:rPr lang="en-US">
                <a:solidFill>
                  <a:srgbClr val="C00000"/>
                </a:solidFill>
                <a:latin typeface="Times New Roman" pitchFamily="18" charset="0"/>
                <a:cs typeface="Times New Roman" pitchFamily="18" charset="0"/>
              </a:rPr>
              <a:t>C</a:t>
            </a:r>
            <a:r>
              <a:rPr lang="en-GB">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43363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1558</Words>
  <Application>Microsoft Office PowerPoint</Application>
  <PresentationFormat>On-screen Show (4:3)</PresentationFormat>
  <Paragraphs>375</Paragraphs>
  <Slides>36</Slides>
  <Notes>8</Notes>
  <HiddenSlides>0</HiddenSlides>
  <MMClips>0</MMClips>
  <ScaleCrop>false</ScaleCrop>
  <HeadingPairs>
    <vt:vector size="6" baseType="variant">
      <vt:variant>
        <vt:lpstr>Theme</vt:lpstr>
      </vt:variant>
      <vt:variant>
        <vt:i4>2</vt:i4>
      </vt:variant>
      <vt:variant>
        <vt:lpstr>Embedded OLE Servers</vt:lpstr>
      </vt:variant>
      <vt:variant>
        <vt:i4>6</vt:i4>
      </vt:variant>
      <vt:variant>
        <vt:lpstr>Slide Titles</vt:lpstr>
      </vt:variant>
      <vt:variant>
        <vt:i4>36</vt:i4>
      </vt:variant>
    </vt:vector>
  </HeadingPairs>
  <TitlesOfParts>
    <vt:vector size="44" baseType="lpstr">
      <vt:lpstr>Office Theme</vt:lpstr>
      <vt:lpstr>1_Office Theme</vt:lpstr>
      <vt:lpstr>Picture</vt:lpstr>
      <vt:lpstr>Bitmap Image</vt:lpstr>
      <vt:lpstr>Microsoft Equation 3.0</vt:lpstr>
      <vt:lpstr>Equation</vt:lpstr>
      <vt:lpstr>Document</vt:lpstr>
      <vt:lpstr>Equation.DSMT4</vt:lpstr>
      <vt:lpstr>Performance Assessment of Furnace</vt:lpstr>
      <vt:lpstr>PowerPoint Presentation</vt:lpstr>
      <vt:lpstr>Pusher Type Furnaces</vt:lpstr>
      <vt:lpstr>Forging Furnaces</vt:lpstr>
      <vt:lpstr>PowerPoint Presentation</vt:lpstr>
      <vt:lpstr> Heat Transfer in Furnaces </vt:lpstr>
      <vt:lpstr>Performance Terms and Definitions</vt:lpstr>
      <vt:lpstr>Measurement Parameters</vt:lpstr>
      <vt:lpstr>Furnace Efficiency</vt:lpstr>
      <vt:lpstr>PowerPoint Presentation</vt:lpstr>
      <vt:lpstr>Performance Evaluation of a Typical Furnace </vt:lpstr>
      <vt:lpstr>What are the furnace losses ?</vt:lpstr>
      <vt:lpstr>Furnace Efficiency Calculation</vt:lpstr>
      <vt:lpstr>Trial Data</vt:lpstr>
      <vt:lpstr>Furnace Efficiency (Direct Method) </vt:lpstr>
      <vt:lpstr> Furnace Efficiency (Indirect Method) </vt:lpstr>
      <vt:lpstr>PowerPoint Presentation</vt:lpstr>
      <vt:lpstr> 4.   Heat Loss due to Openings: </vt:lpstr>
      <vt:lpstr>PowerPoint Presentation</vt:lpstr>
      <vt:lpstr>PowerPoint Presentation</vt:lpstr>
      <vt:lpstr> 5. Heat Loss through Skin: </vt:lpstr>
      <vt:lpstr> Quantity of Heat Release at Various Temperatures </vt:lpstr>
      <vt:lpstr>PowerPoint Presentation</vt:lpstr>
      <vt:lpstr> General Fuel Economy Measures in Furnaces </vt:lpstr>
      <vt:lpstr> 1)  Complete Combustion with Minimum Excess Air </vt:lpstr>
      <vt:lpstr>2) Correct Heat Distribution</vt:lpstr>
      <vt:lpstr> 3) Operating at Desired Temperature </vt:lpstr>
      <vt:lpstr>4) Reducing Heat Loss from Furnace Openings</vt:lpstr>
      <vt:lpstr>5) Maintaining correct amount of furnace draught</vt:lpstr>
      <vt:lpstr> 6) Optimum capacity utilization </vt:lpstr>
      <vt:lpstr> 7) Waste heat recovery from the flue gases </vt:lpstr>
      <vt:lpstr>8. Minimizing Wall Losses</vt:lpstr>
      <vt:lpstr>Radiation Heat Loss from Surface of Furnace</vt:lpstr>
      <vt:lpstr>9.Use of Ceramic Coatings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Assessment in Foundry</dc:title>
  <dc:creator>JOEL</dc:creator>
  <cp:lastModifiedBy>Shivakumar</cp:lastModifiedBy>
  <cp:revision>97</cp:revision>
  <dcterms:created xsi:type="dcterms:W3CDTF">2006-08-16T00:00:00Z</dcterms:created>
  <dcterms:modified xsi:type="dcterms:W3CDTF">2018-05-30T01:24:34Z</dcterms:modified>
</cp:coreProperties>
</file>