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442" r:id="rId2"/>
    <p:sldId id="443" r:id="rId3"/>
    <p:sldId id="514" r:id="rId4"/>
    <p:sldId id="444" r:id="rId5"/>
    <p:sldId id="479" r:id="rId6"/>
    <p:sldId id="445" r:id="rId7"/>
    <p:sldId id="515" r:id="rId8"/>
    <p:sldId id="516" r:id="rId9"/>
    <p:sldId id="446" r:id="rId10"/>
    <p:sldId id="447" r:id="rId11"/>
    <p:sldId id="511" r:id="rId12"/>
    <p:sldId id="528" r:id="rId13"/>
    <p:sldId id="529" r:id="rId14"/>
    <p:sldId id="530" r:id="rId15"/>
    <p:sldId id="533" r:id="rId16"/>
    <p:sldId id="531" r:id="rId17"/>
    <p:sldId id="532" r:id="rId18"/>
    <p:sldId id="448" r:id="rId19"/>
    <p:sldId id="449" r:id="rId20"/>
    <p:sldId id="517" r:id="rId21"/>
    <p:sldId id="540" r:id="rId22"/>
    <p:sldId id="518" r:id="rId23"/>
    <p:sldId id="519" r:id="rId24"/>
    <p:sldId id="520" r:id="rId25"/>
    <p:sldId id="521" r:id="rId26"/>
    <p:sldId id="534" r:id="rId27"/>
    <p:sldId id="535" r:id="rId28"/>
    <p:sldId id="536" r:id="rId29"/>
    <p:sldId id="542" r:id="rId30"/>
    <p:sldId id="522" r:id="rId31"/>
    <p:sldId id="541" r:id="rId32"/>
    <p:sldId id="543" r:id="rId33"/>
    <p:sldId id="544" r:id="rId34"/>
    <p:sldId id="524" r:id="rId35"/>
    <p:sldId id="537" r:id="rId36"/>
    <p:sldId id="538" r:id="rId37"/>
    <p:sldId id="525" r:id="rId38"/>
    <p:sldId id="539" r:id="rId39"/>
    <p:sldId id="526" r:id="rId40"/>
    <p:sldId id="545" r:id="rId41"/>
    <p:sldId id="546" r:id="rId42"/>
    <p:sldId id="527" r:id="rId43"/>
    <p:sldId id="464" r:id="rId44"/>
    <p:sldId id="467" r:id="rId45"/>
    <p:sldId id="468" r:id="rId46"/>
    <p:sldId id="469" r:id="rId47"/>
    <p:sldId id="470" r:id="rId48"/>
    <p:sldId id="471" r:id="rId49"/>
    <p:sldId id="476" r:id="rId50"/>
    <p:sldId id="477" r:id="rId51"/>
    <p:sldId id="478" r:id="rId52"/>
    <p:sldId id="480" r:id="rId53"/>
    <p:sldId id="482" r:id="rId54"/>
    <p:sldId id="483" r:id="rId55"/>
    <p:sldId id="50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8000"/>
    <a:srgbClr val="003300"/>
    <a:srgbClr val="666699"/>
    <a:srgbClr val="FF5050"/>
    <a:srgbClr val="CC0000"/>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82" autoAdjust="0"/>
    <p:restoredTop sz="81673" autoAdjust="0"/>
  </p:normalViewPr>
  <p:slideViewPr>
    <p:cSldViewPr>
      <p:cViewPr>
        <p:scale>
          <a:sx n="60" d="100"/>
          <a:sy n="60" d="100"/>
        </p:scale>
        <p:origin x="-714" y="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4A6D6-0F6F-41AC-8FDD-89FB62A1E6DC}" type="datetimeFigureOut">
              <a:rPr lang="en-US" smtClean="0"/>
              <a:pPr/>
              <a:t>19/12/2018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BD6D7-FA42-44B1-9F12-6743ED139065}" type="slidenum">
              <a:rPr lang="en-US" smtClean="0"/>
              <a:pPr/>
              <a:t>‹#›</a:t>
            </a:fld>
            <a:endParaRPr lang="en-US"/>
          </a:p>
        </p:txBody>
      </p:sp>
    </p:spTree>
    <p:extLst>
      <p:ext uri="{BB962C8B-B14F-4D97-AF65-F5344CB8AC3E}">
        <p14:creationId xmlns:p14="http://schemas.microsoft.com/office/powerpoint/2010/main" xmlns="" val="6767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a:t>
            </a:r>
            <a:r>
              <a:rPr lang="en-US" baseline="0" dirty="0" smtClean="0"/>
              <a:t> </a:t>
            </a:r>
            <a:r>
              <a:rPr lang="en-US" baseline="0" dirty="0" err="1" smtClean="0"/>
              <a:t>litres</a:t>
            </a:r>
            <a:endParaRPr lang="en-US"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2</a:t>
            </a:fld>
            <a:endParaRPr lang="en-US"/>
          </a:p>
        </p:txBody>
      </p:sp>
    </p:spTree>
    <p:extLst>
      <p:ext uri="{BB962C8B-B14F-4D97-AF65-F5344CB8AC3E}">
        <p14:creationId xmlns:p14="http://schemas.microsoft.com/office/powerpoint/2010/main" xmlns="" val="82222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31</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32</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38</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40</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41</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44</a:t>
            </a:fld>
            <a:endParaRPr lang="en-US"/>
          </a:p>
        </p:txBody>
      </p:sp>
    </p:spTree>
    <p:extLst>
      <p:ext uri="{BB962C8B-B14F-4D97-AF65-F5344CB8AC3E}">
        <p14:creationId xmlns:p14="http://schemas.microsoft.com/office/powerpoint/2010/main" xmlns="" val="89518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45</a:t>
            </a:fld>
            <a:endParaRPr lang="en-US"/>
          </a:p>
        </p:txBody>
      </p:sp>
    </p:spTree>
    <p:extLst>
      <p:ext uri="{BB962C8B-B14F-4D97-AF65-F5344CB8AC3E}">
        <p14:creationId xmlns:p14="http://schemas.microsoft.com/office/powerpoint/2010/main" xmlns="" val="89518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46</a:t>
            </a:fld>
            <a:endParaRPr lang="en-US"/>
          </a:p>
        </p:txBody>
      </p:sp>
    </p:spTree>
    <p:extLst>
      <p:ext uri="{BB962C8B-B14F-4D97-AF65-F5344CB8AC3E}">
        <p14:creationId xmlns:p14="http://schemas.microsoft.com/office/powerpoint/2010/main" xmlns="" val="895189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47</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48</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3</a:t>
            </a:fld>
            <a:endParaRPr lang="en-US"/>
          </a:p>
        </p:txBody>
      </p:sp>
    </p:spTree>
    <p:extLst>
      <p:ext uri="{BB962C8B-B14F-4D97-AF65-F5344CB8AC3E}">
        <p14:creationId xmlns:p14="http://schemas.microsoft.com/office/powerpoint/2010/main" xmlns="" val="3478927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49</a:t>
            </a:fld>
            <a:endParaRPr lang="en-US"/>
          </a:p>
        </p:txBody>
      </p:sp>
    </p:spTree>
    <p:extLst>
      <p:ext uri="{BB962C8B-B14F-4D97-AF65-F5344CB8AC3E}">
        <p14:creationId xmlns:p14="http://schemas.microsoft.com/office/powerpoint/2010/main" xmlns="" val="89518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50</a:t>
            </a:fld>
            <a:endParaRPr lang="en-US"/>
          </a:p>
        </p:txBody>
      </p:sp>
    </p:spTree>
    <p:extLst>
      <p:ext uri="{BB962C8B-B14F-4D97-AF65-F5344CB8AC3E}">
        <p14:creationId xmlns:p14="http://schemas.microsoft.com/office/powerpoint/2010/main" xmlns="" val="895189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51</a:t>
            </a:fld>
            <a:endParaRPr lang="en-US"/>
          </a:p>
        </p:txBody>
      </p:sp>
    </p:spTree>
    <p:extLst>
      <p:ext uri="{BB962C8B-B14F-4D97-AF65-F5344CB8AC3E}">
        <p14:creationId xmlns:p14="http://schemas.microsoft.com/office/powerpoint/2010/main" xmlns="" val="895189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0FEC1ED-6156-44AA-A2D9-0DAF14BF3E9D}" type="slidenum">
              <a:rPr lang="en-US" sz="1200"/>
              <a:pPr eaLnBrk="1" hangingPunct="1"/>
              <a:t>53</a:t>
            </a:fld>
            <a:endParaRPr lang="en-US" sz="1200"/>
          </a:p>
        </p:txBody>
      </p:sp>
      <p:sp>
        <p:nvSpPr>
          <p:cNvPr id="3481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3"/>
          <p:cNvSpPr>
            <a:spLocks noGrp="1" noChangeArrowheads="1"/>
          </p:cNvSpPr>
          <p:nvPr>
            <p:ph type="body" idx="1"/>
          </p:nvPr>
        </p:nvSpPr>
        <p:spPr>
          <a:xfrm>
            <a:off x="914400" y="4343400"/>
            <a:ext cx="5029200" cy="4114800"/>
          </a:xfrm>
          <a:solidFill>
            <a:srgbClr val="FFFFFF"/>
          </a:solidFill>
          <a:ln>
            <a:solidFill>
              <a:schemeClr val="tx1"/>
            </a:solidFill>
          </a:ln>
        </p:spPr>
        <p:txBody>
          <a:bodyPr/>
          <a:lstStyle/>
          <a:p>
            <a:pPr eaLnBrk="1" hangingPunct="1"/>
            <a:r>
              <a:rPr lang="en-US" sz="1000" dirty="0" smtClean="0">
                <a:latin typeface="Arial" charset="0"/>
                <a:cs typeface="Arial" charset="0"/>
              </a:rPr>
              <a:t>Initially damper is kept 100% open and excess air level is 200% corresponding to O</a:t>
            </a:r>
            <a:r>
              <a:rPr lang="en-US" sz="1000" baseline="-25000" dirty="0" smtClean="0">
                <a:latin typeface="Arial" charset="0"/>
                <a:cs typeface="Arial" charset="0"/>
              </a:rPr>
              <a:t>2</a:t>
            </a:r>
            <a:r>
              <a:rPr lang="en-US" sz="1000" dirty="0" smtClean="0">
                <a:latin typeface="Arial" charset="0"/>
                <a:cs typeface="Arial" charset="0"/>
              </a:rPr>
              <a:t> % of 14%. Corresponding flue gas loss is 16.7%.</a:t>
            </a:r>
          </a:p>
          <a:p>
            <a:pPr eaLnBrk="1" hangingPunct="1"/>
            <a:r>
              <a:rPr lang="en-US" sz="1000" dirty="0" smtClean="0">
                <a:latin typeface="Arial" charset="0"/>
                <a:cs typeface="Arial" charset="0"/>
              </a:rPr>
              <a:t>For improved condition, damper is set at 50% open, O2 level of 9% and excess air is reduced to 75%. Corresponding flue gas loss is 9.6%. Efficiency improvement is 6.7%.</a:t>
            </a:r>
          </a:p>
          <a:p>
            <a:pPr eaLnBrk="1" hangingPunct="1"/>
            <a:r>
              <a:rPr lang="en-US" sz="1000" b="1" dirty="0" smtClean="0">
                <a:latin typeface="Arial" charset="0"/>
                <a:cs typeface="Arial" charset="0"/>
              </a:rPr>
              <a:t>Existing condition</a:t>
            </a:r>
            <a:endParaRPr lang="en-US" sz="1000" dirty="0" smtClean="0">
              <a:cs typeface="Times New Roman" pitchFamily="18" charset="0"/>
            </a:endParaRPr>
          </a:p>
          <a:p>
            <a:pPr eaLnBrk="1" hangingPunct="1"/>
            <a:r>
              <a:rPr lang="en-US" sz="1000" dirty="0" smtClean="0">
                <a:latin typeface="Arial" charset="0"/>
                <a:cs typeface="Arial" charset="0"/>
              </a:rPr>
              <a:t>%  ID fan opening		   - 100%</a:t>
            </a:r>
            <a:endParaRPr lang="en-US" sz="1000" dirty="0" smtClean="0">
              <a:cs typeface="Times New Roman" pitchFamily="18" charset="0"/>
            </a:endParaRPr>
          </a:p>
          <a:p>
            <a:pPr eaLnBrk="1" hangingPunct="1"/>
            <a:r>
              <a:rPr lang="en-US" sz="1000" dirty="0" smtClean="0">
                <a:latin typeface="Arial" charset="0"/>
                <a:cs typeface="Arial" charset="0"/>
              </a:rPr>
              <a:t>% O2 in flue gas		   - 14%</a:t>
            </a:r>
            <a:endParaRPr lang="en-US" sz="1000" dirty="0" smtClean="0">
              <a:cs typeface="Times New Roman" pitchFamily="18" charset="0"/>
            </a:endParaRPr>
          </a:p>
          <a:p>
            <a:pPr eaLnBrk="1" hangingPunct="1"/>
            <a:r>
              <a:rPr lang="en-US" sz="1000" dirty="0" smtClean="0">
                <a:latin typeface="Arial" charset="0"/>
                <a:cs typeface="Arial" charset="0"/>
              </a:rPr>
              <a:t>Excess air			   - O</a:t>
            </a:r>
            <a:r>
              <a:rPr lang="en-US" sz="1000" baseline="-25000" dirty="0" smtClean="0">
                <a:latin typeface="Arial" charset="0"/>
                <a:cs typeface="Arial" charset="0"/>
              </a:rPr>
              <a:t>2</a:t>
            </a:r>
            <a:r>
              <a:rPr lang="en-US" sz="1000" dirty="0" smtClean="0">
                <a:latin typeface="Arial" charset="0"/>
                <a:cs typeface="Arial" charset="0"/>
              </a:rPr>
              <a:t>/(21 - O</a:t>
            </a:r>
            <a:r>
              <a:rPr lang="en-US" sz="1000" baseline="-25000" dirty="0" smtClean="0">
                <a:latin typeface="Arial" charset="0"/>
                <a:cs typeface="Arial" charset="0"/>
              </a:rPr>
              <a:t>2</a:t>
            </a:r>
            <a:r>
              <a:rPr lang="en-US" sz="1000" dirty="0" smtClean="0">
                <a:latin typeface="Arial" charset="0"/>
                <a:cs typeface="Arial" charset="0"/>
              </a:rPr>
              <a:t>)</a:t>
            </a:r>
            <a:endParaRPr lang="en-US" sz="1000" baseline="-25000" dirty="0" smtClean="0">
              <a:latin typeface="Arial" charset="0"/>
              <a:cs typeface="Times New Roman" pitchFamily="18" charset="0"/>
            </a:endParaRPr>
          </a:p>
          <a:p>
            <a:pPr eaLnBrk="1" hangingPunct="1"/>
            <a:r>
              <a:rPr lang="en-US" sz="1000" dirty="0" smtClean="0">
                <a:latin typeface="Arial" charset="0"/>
                <a:cs typeface="Arial" charset="0"/>
              </a:rPr>
              <a:t>			   -14/(21 – 14)</a:t>
            </a:r>
          </a:p>
          <a:p>
            <a:pPr eaLnBrk="1" hangingPunct="1"/>
            <a:r>
              <a:rPr lang="en-US" sz="1000" dirty="0" smtClean="0">
                <a:latin typeface="Arial" charset="0"/>
                <a:cs typeface="Arial" charset="0"/>
              </a:rPr>
              <a:t>		   	   -200%</a:t>
            </a:r>
            <a:endParaRPr lang="en-US" sz="1000" dirty="0" smtClean="0">
              <a:cs typeface="Times New Roman" pitchFamily="18" charset="0"/>
            </a:endParaRPr>
          </a:p>
          <a:p>
            <a:pPr eaLnBrk="1" hangingPunct="1"/>
            <a:r>
              <a:rPr lang="en-US" sz="1000" dirty="0" smtClean="0">
                <a:latin typeface="Arial" charset="0"/>
                <a:cs typeface="Arial" charset="0"/>
              </a:rPr>
              <a:t>Dry flue gas loss	   - </a:t>
            </a:r>
            <a:r>
              <a:rPr lang="en-US" sz="1000" u="sng" dirty="0" smtClean="0">
                <a:latin typeface="Arial" charset="0"/>
                <a:cs typeface="Arial" charset="0"/>
              </a:rPr>
              <a:t>(10.37 x 3*1  x .23 (125 - 30) </a:t>
            </a:r>
            <a:r>
              <a:rPr lang="en-US" sz="1000" dirty="0" smtClean="0">
                <a:latin typeface="Arial" charset="0"/>
                <a:cs typeface="Arial" charset="0"/>
              </a:rPr>
              <a:t>         - 16.7%</a:t>
            </a:r>
            <a:endParaRPr lang="en-US" sz="1000" u="sng" dirty="0" smtClean="0">
              <a:cs typeface="Times New Roman" pitchFamily="18" charset="0"/>
            </a:endParaRPr>
          </a:p>
          <a:p>
            <a:pPr eaLnBrk="1" hangingPunct="1"/>
            <a:r>
              <a:rPr lang="en-US" sz="1000" dirty="0" smtClean="0">
                <a:latin typeface="Arial" charset="0"/>
                <a:cs typeface="Arial" charset="0"/>
              </a:rPr>
              <a:t> 		                       4200</a:t>
            </a:r>
            <a:endParaRPr lang="en-US" sz="1000" dirty="0" smtClean="0">
              <a:cs typeface="Times New Roman" pitchFamily="18" charset="0"/>
            </a:endParaRPr>
          </a:p>
          <a:p>
            <a:pPr eaLnBrk="1" hangingPunct="1"/>
            <a:r>
              <a:rPr lang="en-US" sz="1000" dirty="0" smtClean="0">
                <a:latin typeface="Arial" charset="0"/>
                <a:cs typeface="Arial" charset="0"/>
              </a:rPr>
              <a:t> </a:t>
            </a:r>
            <a:r>
              <a:rPr lang="en-US" sz="1000" b="1" dirty="0" smtClean="0">
                <a:latin typeface="Arial" charset="0"/>
                <a:cs typeface="Arial" charset="0"/>
              </a:rPr>
              <a:t>Improved Condition</a:t>
            </a:r>
            <a:endParaRPr lang="en-US" sz="1000" dirty="0" smtClean="0">
              <a:cs typeface="Times New Roman" pitchFamily="18" charset="0"/>
            </a:endParaRPr>
          </a:p>
          <a:p>
            <a:pPr eaLnBrk="1" hangingPunct="1"/>
            <a:r>
              <a:rPr lang="en-US" sz="1000" dirty="0" smtClean="0">
                <a:latin typeface="Arial" charset="0"/>
                <a:cs typeface="Arial" charset="0"/>
              </a:rPr>
              <a:t>% ID fan damper opening  		-  50 %</a:t>
            </a:r>
            <a:endParaRPr lang="en-US" sz="1000" dirty="0" smtClean="0">
              <a:cs typeface="Times New Roman" pitchFamily="18" charset="0"/>
            </a:endParaRPr>
          </a:p>
          <a:p>
            <a:pPr eaLnBrk="1" hangingPunct="1"/>
            <a:r>
              <a:rPr lang="en-US" sz="1000" dirty="0" smtClean="0">
                <a:latin typeface="Arial" charset="0"/>
                <a:cs typeface="Arial" charset="0"/>
              </a:rPr>
              <a:t>% O2 in flue gas		-    9 %</a:t>
            </a:r>
            <a:endParaRPr lang="en-US" sz="1000" dirty="0" smtClean="0">
              <a:cs typeface="Times New Roman" pitchFamily="18" charset="0"/>
            </a:endParaRPr>
          </a:p>
          <a:p>
            <a:pPr eaLnBrk="1" hangingPunct="1"/>
            <a:r>
              <a:rPr lang="en-US" sz="1000" dirty="0" smtClean="0">
                <a:latin typeface="Arial" charset="0"/>
                <a:cs typeface="Arial" charset="0"/>
              </a:rPr>
              <a:t>% Excess air		   	 -  9/(21 – 9)</a:t>
            </a:r>
          </a:p>
          <a:p>
            <a:pPr eaLnBrk="1" hangingPunct="1"/>
            <a:r>
              <a:rPr lang="en-US" sz="1000" dirty="0" smtClean="0">
                <a:latin typeface="Arial" charset="0"/>
                <a:cs typeface="Arial" charset="0"/>
              </a:rPr>
              <a:t>			 -   75%</a:t>
            </a:r>
            <a:endParaRPr lang="en-US" sz="1000" dirty="0" smtClean="0">
              <a:cs typeface="Times New Roman" pitchFamily="18" charset="0"/>
            </a:endParaRPr>
          </a:p>
          <a:p>
            <a:pPr eaLnBrk="1" hangingPunct="1"/>
            <a:r>
              <a:rPr lang="en-US" sz="1000" dirty="0" smtClean="0">
                <a:latin typeface="Arial" charset="0"/>
                <a:cs typeface="Arial" charset="0"/>
              </a:rPr>
              <a:t>Dry flue gas loss	</a:t>
            </a:r>
            <a:r>
              <a:rPr lang="en-US" sz="1000" u="sng" dirty="0" smtClean="0">
                <a:latin typeface="Arial" charset="0"/>
                <a:cs typeface="Arial" charset="0"/>
              </a:rPr>
              <a:t>[(10.37 x 1.75) +1] x .23 x (95)</a:t>
            </a:r>
            <a:r>
              <a:rPr lang="en-US" sz="1000" dirty="0" smtClean="0">
                <a:latin typeface="Arial" charset="0"/>
                <a:cs typeface="Arial" charset="0"/>
              </a:rPr>
              <a:t>          -  9.96%</a:t>
            </a:r>
            <a:endParaRPr lang="en-US" sz="1000" u="sng" dirty="0" smtClean="0">
              <a:latin typeface="Arial" charset="0"/>
              <a:cs typeface="Arial" charset="0"/>
            </a:endParaRPr>
          </a:p>
          <a:p>
            <a:pPr eaLnBrk="1" hangingPunct="1"/>
            <a:r>
              <a:rPr lang="en-US" sz="1000" dirty="0" smtClean="0">
                <a:latin typeface="Arial" charset="0"/>
                <a:cs typeface="Arial" charset="0"/>
              </a:rPr>
              <a:t>			4200</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Efficiency Improvement   	   		      -  6.7%</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endParaRPr lang="en-US" sz="1000" dirty="0" smtClean="0">
              <a:cs typeface="Times New Roman" pitchFamily="18" charset="0"/>
            </a:endParaRPr>
          </a:p>
          <a:p>
            <a:pPr eaLnBrk="1" hangingPunct="1"/>
            <a:r>
              <a:rPr lang="en-US" sz="1000" dirty="0" smtClean="0">
                <a:latin typeface="Arial" charset="0"/>
                <a:cs typeface="Arial"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A67DD9-3367-46AC-8332-B8509A2A78E6}" type="slidenum">
              <a:rPr lang="en-US" sz="1200"/>
              <a:pPr eaLnBrk="1" hangingPunct="1"/>
              <a:t>54</a:t>
            </a:fld>
            <a:endParaRPr lang="en-US" sz="1200"/>
          </a:p>
        </p:txBody>
      </p:sp>
      <p:sp>
        <p:nvSpPr>
          <p:cNvPr id="3584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5844" name="Rectangle 3"/>
          <p:cNvSpPr>
            <a:spLocks noGrp="1" noChangeArrowheads="1"/>
          </p:cNvSpPr>
          <p:nvPr>
            <p:ph type="body" idx="1"/>
          </p:nvPr>
        </p:nvSpPr>
        <p:spPr>
          <a:xfrm>
            <a:off x="914400" y="4343400"/>
            <a:ext cx="5029200" cy="4114800"/>
          </a:xfrm>
          <a:solidFill>
            <a:srgbClr val="FFFFFF"/>
          </a:solidFill>
          <a:ln>
            <a:solidFill>
              <a:schemeClr val="tx1"/>
            </a:solidFill>
          </a:ln>
        </p:spPr>
        <p:txBody>
          <a:bodyPr/>
          <a:lstStyle/>
          <a:p>
            <a:pPr marL="457200" indent="-457200" defTabSz="177800" eaLnBrk="1" hangingPunct="1">
              <a:tabLst>
                <a:tab pos="63500" algn="l"/>
              </a:tabLst>
            </a:pPr>
            <a:r>
              <a:rPr lang="en-US" dirty="0" smtClean="0">
                <a:latin typeface="Arial" charset="0"/>
                <a:cs typeface="Arial" charset="0"/>
              </a:rPr>
              <a:t>Summary of fuel savings due to boiler efficiency improvement is </a:t>
            </a:r>
            <a:r>
              <a:rPr lang="en-US" dirty="0" err="1" smtClean="0">
                <a:latin typeface="Arial" charset="0"/>
                <a:cs typeface="Arial" charset="0"/>
              </a:rPr>
              <a:t>summarised</a:t>
            </a:r>
            <a:r>
              <a:rPr lang="en-US" dirty="0" smtClean="0">
                <a:latin typeface="Arial" charset="0"/>
                <a:cs typeface="Arial" charset="0"/>
              </a:rPr>
              <a:t> in the slide.</a:t>
            </a:r>
          </a:p>
          <a:p>
            <a:pPr marL="457200" indent="-457200" defTabSz="177800" eaLnBrk="1" hangingPunct="1">
              <a:tabLst>
                <a:tab pos="63500" algn="l"/>
              </a:tabLst>
            </a:pPr>
            <a:r>
              <a:rPr lang="en-US" dirty="0" smtClean="0">
                <a:latin typeface="Arial" charset="0"/>
                <a:cs typeface="Arial" charset="0"/>
              </a:rPr>
              <a:t>Fuel firing rate											-   17 ton/day</a:t>
            </a:r>
          </a:p>
          <a:p>
            <a:pPr marL="457200" indent="-457200" defTabSz="177800" eaLnBrk="1" hangingPunct="1">
              <a:tabLst>
                <a:tab pos="63500" algn="l"/>
              </a:tabLst>
            </a:pPr>
            <a:endParaRPr lang="en-US" dirty="0" smtClean="0">
              <a:latin typeface="Arial" charset="0"/>
              <a:cs typeface="Arial" charset="0"/>
            </a:endParaRPr>
          </a:p>
          <a:p>
            <a:pPr marL="457200" indent="-457200" defTabSz="177800" eaLnBrk="1" hangingPunct="1">
              <a:tabLst>
                <a:tab pos="63500" algn="l"/>
              </a:tabLst>
            </a:pPr>
            <a:r>
              <a:rPr lang="en-US" dirty="0" smtClean="0">
                <a:latin typeface="Arial" charset="0"/>
                <a:cs typeface="Arial" charset="0"/>
              </a:rPr>
              <a:t>Minimum FUEL saving by excess air control  -    5%</a:t>
            </a:r>
          </a:p>
          <a:p>
            <a:pPr marL="457200" indent="-457200" defTabSz="177800" eaLnBrk="1" hangingPunct="1">
              <a:tabLst>
                <a:tab pos="63500" algn="l"/>
              </a:tabLst>
            </a:pPr>
            <a:r>
              <a:rPr lang="en-US" dirty="0" smtClean="0">
                <a:latin typeface="Arial" charset="0"/>
                <a:cs typeface="Arial" charset="0"/>
              </a:rPr>
              <a:t>			 											             -   850 kg/day</a:t>
            </a:r>
          </a:p>
          <a:p>
            <a:pPr marL="457200" indent="-457200" defTabSz="177800" eaLnBrk="1" hangingPunct="1">
              <a:tabLst>
                <a:tab pos="63500" algn="l"/>
              </a:tabLst>
            </a:pPr>
            <a:endParaRPr lang="en-US" dirty="0" smtClean="0">
              <a:latin typeface="Arial" charset="0"/>
              <a:cs typeface="Arial" charset="0"/>
            </a:endParaRPr>
          </a:p>
          <a:p>
            <a:pPr marL="457200" indent="-457200" defTabSz="177800" eaLnBrk="1" hangingPunct="1">
              <a:tabLst>
                <a:tab pos="63500" algn="l"/>
              </a:tabLst>
            </a:pPr>
            <a:r>
              <a:rPr lang="en-US" dirty="0" smtClean="0">
                <a:latin typeface="Arial" charset="0"/>
                <a:cs typeface="Arial" charset="0"/>
              </a:rPr>
              <a:t>Annual fuel savings                                      -   850 x 300 days</a:t>
            </a:r>
            <a:endParaRPr lang="en-US" dirty="0" smtClean="0">
              <a:cs typeface="Times New Roman" pitchFamily="18" charset="0"/>
            </a:endParaRPr>
          </a:p>
          <a:p>
            <a:pPr marL="457200" indent="-457200" defTabSz="177800" eaLnBrk="1" hangingPunct="1">
              <a:tabLst>
                <a:tab pos="63500" algn="l"/>
              </a:tabLst>
            </a:pPr>
            <a:r>
              <a:rPr lang="en-US" dirty="0" smtClean="0">
                <a:latin typeface="Arial" charset="0"/>
                <a:cs typeface="Arial" charset="0"/>
              </a:rPr>
              <a:t>			    				       								   -   25.5 ton/year</a:t>
            </a:r>
            <a:endParaRPr lang="en-US" dirty="0" smtClean="0">
              <a:cs typeface="Times New Roman" pitchFamily="18" charset="0"/>
            </a:endParaRPr>
          </a:p>
          <a:p>
            <a:pPr marL="457200" indent="-457200" defTabSz="177800" eaLnBrk="1" hangingPunct="1">
              <a:tabLst>
                <a:tab pos="63500" algn="l"/>
              </a:tabLst>
            </a:pPr>
            <a:endParaRPr lang="en-US" dirty="0" smtClean="0">
              <a:latin typeface="Arial" charset="0"/>
              <a:cs typeface="Arial" charset="0"/>
            </a:endParaRPr>
          </a:p>
          <a:p>
            <a:pPr marL="457200" indent="-457200" defTabSz="177800" eaLnBrk="1" hangingPunct="1">
              <a:tabLst>
                <a:tab pos="63500" algn="l"/>
              </a:tabLst>
            </a:pPr>
            <a:r>
              <a:rPr lang="en-US" b="1" dirty="0" smtClean="0">
                <a:latin typeface="Arial" charset="0"/>
                <a:cs typeface="Arial" charset="0"/>
              </a:rPr>
              <a:t>Suggestion:</a:t>
            </a:r>
          </a:p>
          <a:p>
            <a:pPr marL="457200" indent="-457200" defTabSz="177800" eaLnBrk="1" hangingPunct="1">
              <a:tabLst>
                <a:tab pos="63500" algn="l"/>
              </a:tabLst>
            </a:pPr>
            <a:endParaRPr lang="en-US" dirty="0" smtClean="0">
              <a:latin typeface="Arial" charset="0"/>
              <a:cs typeface="Arial" charset="0"/>
            </a:endParaRPr>
          </a:p>
          <a:p>
            <a:pPr marL="457200" indent="-457200" defTabSz="177800" eaLnBrk="1" hangingPunct="1">
              <a:tabLst>
                <a:tab pos="63500" algn="l"/>
              </a:tabLst>
            </a:pPr>
            <a:r>
              <a:rPr lang="en-US" dirty="0" smtClean="0">
                <a:latin typeface="Arial" charset="0"/>
                <a:cs typeface="Arial" charset="0"/>
              </a:rPr>
              <a:t>To sustain the savings</a:t>
            </a:r>
          </a:p>
          <a:p>
            <a:pPr marL="457200" indent="-457200" defTabSz="177800" eaLnBrk="1" hangingPunct="1">
              <a:tabLst>
                <a:tab pos="63500" algn="l"/>
              </a:tabLst>
            </a:pPr>
            <a:r>
              <a:rPr lang="en-US" dirty="0" smtClean="0">
                <a:latin typeface="Arial" charset="0"/>
                <a:cs typeface="Arial" charset="0"/>
              </a:rPr>
              <a:t>Procure </a:t>
            </a:r>
            <a:r>
              <a:rPr lang="en-US" dirty="0" err="1" smtClean="0">
                <a:latin typeface="Arial" charset="0"/>
                <a:cs typeface="Arial" charset="0"/>
              </a:rPr>
              <a:t>fyrite</a:t>
            </a:r>
            <a:r>
              <a:rPr lang="en-US" dirty="0" smtClean="0">
                <a:latin typeface="Arial" charset="0"/>
                <a:cs typeface="Arial" charset="0"/>
              </a:rPr>
              <a:t> and analyse flue gas periodically twice in a shift maintain</a:t>
            </a:r>
          </a:p>
          <a:p>
            <a:pPr marL="457200" indent="-457200" defTabSz="177800" eaLnBrk="1" hangingPunct="1">
              <a:tabLst>
                <a:tab pos="63500" algn="l"/>
              </a:tabLst>
            </a:pPr>
            <a:r>
              <a:rPr lang="en-US" dirty="0" smtClean="0">
                <a:latin typeface="Arial" charset="0"/>
                <a:cs typeface="Arial" charset="0"/>
              </a:rPr>
              <a:t>CO</a:t>
            </a:r>
            <a:r>
              <a:rPr lang="en-US" baseline="-25000" dirty="0" smtClean="0">
                <a:latin typeface="Arial" charset="0"/>
                <a:cs typeface="Arial" charset="0"/>
              </a:rPr>
              <a:t>2</a:t>
            </a:r>
            <a:r>
              <a:rPr lang="en-US" dirty="0" smtClean="0">
                <a:latin typeface="Arial" charset="0"/>
                <a:cs typeface="Arial" charset="0"/>
              </a:rPr>
              <a:t> within 9%</a:t>
            </a:r>
            <a:endParaRPr lang="en-US" dirty="0" smtClean="0">
              <a:cs typeface="Times New Roman" pitchFamily="18" charset="0"/>
            </a:endParaRPr>
          </a:p>
          <a:p>
            <a:pPr marL="457200" indent="-457200" defTabSz="177800" eaLnBrk="1" hangingPunct="1">
              <a:tabLst>
                <a:tab pos="63500" algn="l"/>
              </a:tabLst>
            </a:pPr>
            <a:endParaRPr lang="en-US" dirty="0" smtClean="0"/>
          </a:p>
          <a:p>
            <a:pPr marL="457200" indent="-457200" defTabSz="177800" eaLnBrk="1" hangingPunct="1">
              <a:tabLst>
                <a:tab pos="63500"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4</a:t>
            </a:fld>
            <a:endParaRPr lang="en-US" dirty="0"/>
          </a:p>
        </p:txBody>
      </p:sp>
    </p:spTree>
    <p:extLst>
      <p:ext uri="{BB962C8B-B14F-4D97-AF65-F5344CB8AC3E}">
        <p14:creationId xmlns:p14="http://schemas.microsoft.com/office/powerpoint/2010/main" xmlns="" val="253700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5</a:t>
            </a:fld>
            <a:endParaRPr lang="en-US" dirty="0"/>
          </a:p>
        </p:txBody>
      </p:sp>
    </p:spTree>
    <p:extLst>
      <p:ext uri="{BB962C8B-B14F-4D97-AF65-F5344CB8AC3E}">
        <p14:creationId xmlns:p14="http://schemas.microsoft.com/office/powerpoint/2010/main" xmlns="" val="253700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Amount of air required for combustion depends on the type of fuel used</a:t>
            </a:r>
          </a:p>
          <a:p>
            <a:r>
              <a:rPr lang="en-US" dirty="0" smtClean="0"/>
              <a:t>Excess air is needed  to ensure complete combustion of fuel</a:t>
            </a:r>
          </a:p>
          <a:p>
            <a:r>
              <a:rPr lang="en-US" dirty="0" smtClean="0"/>
              <a:t>Excess air to kept at optimum level</a:t>
            </a:r>
          </a:p>
          <a:p>
            <a:endParaRPr lang="en-IN"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19</a:t>
            </a:fld>
            <a:endParaRPr lang="en-US"/>
          </a:p>
        </p:txBody>
      </p:sp>
    </p:spTree>
    <p:extLst>
      <p:ext uri="{BB962C8B-B14F-4D97-AF65-F5344CB8AC3E}">
        <p14:creationId xmlns:p14="http://schemas.microsoft.com/office/powerpoint/2010/main" xmlns="" val="142127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21</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solidFill>
                  <a:srgbClr val="FFFF00"/>
                </a:solidFill>
                <a:cs typeface="Times New Roman" pitchFamily="18" charset="0"/>
              </a:rPr>
              <a:t>Incomplete Combustion</a:t>
            </a:r>
            <a:br>
              <a:rPr lang="en-US" altLang="en-US" sz="1200" b="1" dirty="0" smtClean="0">
                <a:solidFill>
                  <a:srgbClr val="FFFF00"/>
                </a:solidFill>
                <a:cs typeface="Times New Roman" pitchFamily="18" charset="0"/>
              </a:rPr>
            </a:br>
            <a:r>
              <a:rPr lang="en-US" altLang="en-US" sz="1200" b="1" dirty="0" smtClean="0">
                <a:solidFill>
                  <a:srgbClr val="FFFF00"/>
                </a:solidFill>
                <a:cs typeface="Times New Roman" pitchFamily="18" charset="0"/>
              </a:rPr>
              <a:t>(c </a:t>
            </a:r>
            <a:r>
              <a:rPr lang="en-US" altLang="en-US" sz="1200" b="1" dirty="0" err="1" smtClean="0">
                <a:solidFill>
                  <a:srgbClr val="FFFF00"/>
                </a:solidFill>
                <a:cs typeface="Times New Roman" pitchFamily="18" charset="0"/>
              </a:rPr>
              <a:t>c</a:t>
            </a:r>
            <a:r>
              <a:rPr lang="en-US" altLang="en-US" sz="1200" b="1" dirty="0" smtClean="0">
                <a:solidFill>
                  <a:srgbClr val="FFFF00"/>
                </a:solidFill>
                <a:cs typeface="Times New Roman" pitchFamily="18" charset="0"/>
              </a:rPr>
              <a:t> </a:t>
            </a:r>
            <a:r>
              <a:rPr lang="en-US" altLang="en-US" sz="1200" b="1" dirty="0" err="1" smtClean="0">
                <a:solidFill>
                  <a:srgbClr val="FFFF00"/>
                </a:solidFill>
                <a:cs typeface="Times New Roman" pitchFamily="18" charset="0"/>
              </a:rPr>
              <a:t>c</a:t>
            </a:r>
            <a:r>
              <a:rPr lang="en-US" altLang="en-US" sz="1200" b="1" dirty="0" smtClean="0">
                <a:solidFill>
                  <a:srgbClr val="FFFF00"/>
                </a:solidFill>
                <a:cs typeface="Times New Roman" pitchFamily="18" charset="0"/>
              </a:rPr>
              <a:t> </a:t>
            </a:r>
            <a:r>
              <a:rPr lang="en-US" altLang="en-US" sz="1200" b="1" dirty="0" err="1" smtClean="0">
                <a:solidFill>
                  <a:srgbClr val="FFFF00"/>
                </a:solidFill>
                <a:cs typeface="Times New Roman" pitchFamily="18" charset="0"/>
              </a:rPr>
              <a:t>c</a:t>
            </a:r>
            <a:r>
              <a:rPr lang="en-US" altLang="en-US" sz="1200" b="1" dirty="0" smtClean="0">
                <a:solidFill>
                  <a:srgbClr val="FFFF00"/>
                </a:solidFill>
                <a:cs typeface="Times New Roman" pitchFamily="18" charset="0"/>
              </a:rPr>
              <a:t> </a:t>
            </a:r>
            <a:r>
              <a:rPr lang="en-US" altLang="en-US" sz="1200" b="1" dirty="0" err="1" smtClean="0">
                <a:solidFill>
                  <a:srgbClr val="FFFF00"/>
                </a:solidFill>
                <a:cs typeface="Times New Roman" pitchFamily="18" charset="0"/>
              </a:rPr>
              <a:t>c</a:t>
            </a:r>
            <a:r>
              <a:rPr lang="en-US" altLang="en-US" sz="1200" b="1" dirty="0" smtClean="0">
                <a:solidFill>
                  <a:srgbClr val="FFFF00"/>
                </a:solidFill>
                <a:cs typeface="Times New Roman" pitchFamily="18" charset="0"/>
              </a:rPr>
              <a:t>    +    co  </a:t>
            </a:r>
            <a:r>
              <a:rPr lang="en-US" altLang="en-US" sz="1200" b="1" dirty="0" err="1" smtClean="0">
                <a:solidFill>
                  <a:srgbClr val="FFFF00"/>
                </a:solidFill>
                <a:cs typeface="Times New Roman" pitchFamily="18" charset="0"/>
              </a:rPr>
              <a:t>co</a:t>
            </a:r>
            <a:r>
              <a:rPr lang="en-US" altLang="en-US" sz="1200" b="1" dirty="0" smtClean="0">
                <a:solidFill>
                  <a:srgbClr val="FFFF00"/>
                </a:solidFill>
                <a:cs typeface="Times New Roman" pitchFamily="18" charset="0"/>
              </a:rPr>
              <a:t> </a:t>
            </a:r>
            <a:r>
              <a:rPr lang="en-US" altLang="en-US" sz="1200" b="1" dirty="0" err="1" smtClean="0">
                <a:solidFill>
                  <a:srgbClr val="FFFF00"/>
                </a:solidFill>
                <a:cs typeface="Times New Roman" pitchFamily="18" charset="0"/>
              </a:rPr>
              <a:t>co</a:t>
            </a:r>
            <a:r>
              <a:rPr lang="en-US" altLang="en-US" sz="1200" b="1" dirty="0" smtClean="0">
                <a:solidFill>
                  <a:srgbClr val="FFFF00"/>
                </a:solidFill>
                <a:cs typeface="Times New Roman" pitchFamily="18" charset="0"/>
              </a:rPr>
              <a:t>  co)</a:t>
            </a:r>
            <a:endParaRPr lang="en-US"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24</a:t>
            </a:fld>
            <a:endParaRPr lang="en-US"/>
          </a:p>
        </p:txBody>
      </p:sp>
    </p:spTree>
    <p:extLst>
      <p:ext uri="{BB962C8B-B14F-4D97-AF65-F5344CB8AC3E}">
        <p14:creationId xmlns:p14="http://schemas.microsoft.com/office/powerpoint/2010/main" xmlns="" val="210806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cs typeface="Times New Roman" pitchFamily="18" charset="0"/>
              </a:rPr>
              <a:t>The optimum excess air level varies with furnace design, type of burner, fuel and process variables.. </a:t>
            </a:r>
            <a:r>
              <a:rPr lang="en-US" altLang="en-US" sz="1200" b="1" dirty="0" smtClean="0">
                <a:solidFill>
                  <a:schemeClr val="tx2"/>
                </a:solidFill>
                <a:latin typeface="Arial" charset="0"/>
              </a:rPr>
              <a:t>Install oxygen trim system</a:t>
            </a:r>
          </a:p>
          <a:p>
            <a:endParaRPr lang="en-US" dirty="0"/>
          </a:p>
        </p:txBody>
      </p:sp>
      <p:sp>
        <p:nvSpPr>
          <p:cNvPr id="4" name="Slide Number Placeholder 3"/>
          <p:cNvSpPr>
            <a:spLocks noGrp="1"/>
          </p:cNvSpPr>
          <p:nvPr>
            <p:ph type="sldNum" sz="quarter" idx="10"/>
          </p:nvPr>
        </p:nvSpPr>
        <p:spPr/>
        <p:txBody>
          <a:bodyPr/>
          <a:lstStyle/>
          <a:p>
            <a:fld id="{7E0BD6D7-FA42-44B1-9F12-6743ED139065}" type="slidenum">
              <a:rPr lang="en-US" smtClean="0"/>
              <a:pPr/>
              <a:t>25</a:t>
            </a:fld>
            <a:endParaRPr lang="en-US"/>
          </a:p>
        </p:txBody>
      </p:sp>
    </p:spTree>
    <p:extLst>
      <p:ext uri="{BB962C8B-B14F-4D97-AF65-F5344CB8AC3E}">
        <p14:creationId xmlns:p14="http://schemas.microsoft.com/office/powerpoint/2010/main" xmlns="" val="381223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40194-4189-4813-9143-E8F4FB35905C}" type="slidenum">
              <a:rPr lang="en-US" smtClean="0"/>
              <a:pPr/>
              <a:t>29</a:t>
            </a:fld>
            <a:endParaRPr lang="en-US" dirty="0"/>
          </a:p>
        </p:txBody>
      </p:sp>
    </p:spTree>
    <p:extLst>
      <p:ext uri="{BB962C8B-B14F-4D97-AF65-F5344CB8AC3E}">
        <p14:creationId xmlns:p14="http://schemas.microsoft.com/office/powerpoint/2010/main" xmlns="" val="89518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Tree>
    <p:extLst>
      <p:ext uri="{BB962C8B-B14F-4D97-AF65-F5344CB8AC3E}">
        <p14:creationId xmlns:p14="http://schemas.microsoft.com/office/powerpoint/2010/main" xmlns="" val="115650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10726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307975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a:prstGeom prst="rect">
            <a:avLst/>
          </a:prstGeom>
        </p:spPr>
        <p:txBody>
          <a:bodyPr/>
          <a:lstStyle/>
          <a:p>
            <a:endParaRPr lang="en-US"/>
          </a:p>
        </p:txBody>
      </p:sp>
      <p:sp>
        <p:nvSpPr>
          <p:cNvPr id="4" name="Text Placeholder 3"/>
          <p:cNvSpPr>
            <a:spLocks noGrp="1"/>
          </p:cNvSpPr>
          <p:nvPr>
            <p:ph type="body" sz="half" idx="2"/>
          </p:nvPr>
        </p:nvSpPr>
        <p:spPr>
          <a:xfrm>
            <a:off x="4648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976CE226-204D-444C-9A49-05A02E06A213}" type="slidenum">
              <a:rPr lang="en-US" altLang="en-US"/>
              <a:pPr/>
              <a:t>‹#›</a:t>
            </a:fld>
            <a:endParaRPr lang="en-US" altLang="en-US"/>
          </a:p>
        </p:txBody>
      </p:sp>
    </p:spTree>
    <p:extLst>
      <p:ext uri="{BB962C8B-B14F-4D97-AF65-F5344CB8AC3E}">
        <p14:creationId xmlns:p14="http://schemas.microsoft.com/office/powerpoint/2010/main" xmlns="" val="127602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a:prstGeom prst="rect">
            <a:avLst/>
          </a:prstGeo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9E492BE3-4E4B-4CBB-AF3E-FE3CF713D4C2}" type="slidenum">
              <a:rPr lang="en-US" altLang="en-US"/>
              <a:pPr/>
              <a:t>‹#›</a:t>
            </a:fld>
            <a:endParaRPr lang="en-US" altLang="en-US"/>
          </a:p>
        </p:txBody>
      </p:sp>
    </p:spTree>
    <p:extLst>
      <p:ext uri="{BB962C8B-B14F-4D97-AF65-F5344CB8AC3E}">
        <p14:creationId xmlns:p14="http://schemas.microsoft.com/office/powerpoint/2010/main" xmlns="" val="254457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212468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878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234997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xmlns="" val="704511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Tree>
    <p:extLst>
      <p:ext uri="{BB962C8B-B14F-4D97-AF65-F5344CB8AC3E}">
        <p14:creationId xmlns:p14="http://schemas.microsoft.com/office/powerpoint/2010/main" xmlns="" val="34512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7912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1281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4035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Idekomfdsnueoadfsneige1"/>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Box 8"/>
          <p:cNvSpPr txBox="1">
            <a:spLocks noChangeArrowheads="1"/>
          </p:cNvSpPr>
          <p:nvPr userDrawn="1"/>
        </p:nvSpPr>
        <p:spPr bwMode="auto">
          <a:xfrm>
            <a:off x="7812088" y="6308725"/>
            <a:ext cx="1073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fr-FR" b="1" smtClean="0">
                <a:solidFill>
                  <a:srgbClr val="FFFFFF"/>
                </a:solidFill>
              </a:rPr>
              <a:t>Page </a:t>
            </a:r>
            <a:fld id="{43101070-D49B-4BA4-9E4F-6E27A9594352}" type="slidenum">
              <a:rPr lang="fr-FR" b="1" smtClean="0">
                <a:solidFill>
                  <a:srgbClr val="FFFFFF"/>
                </a:solidFill>
              </a:rPr>
              <a:pPr eaLnBrk="1" fontAlgn="base" hangingPunct="1">
                <a:spcBef>
                  <a:spcPct val="0"/>
                </a:spcBef>
                <a:spcAft>
                  <a:spcPct val="0"/>
                </a:spcAft>
                <a:defRPr/>
              </a:pPr>
              <a:t>‹#›</a:t>
            </a:fld>
            <a:endParaRPr lang="fr-FR" b="1" smtClean="0">
              <a:solidFill>
                <a:srgbClr val="FFFFFF"/>
              </a:solidFill>
            </a:endParaRPr>
          </a:p>
        </p:txBody>
      </p:sp>
    </p:spTree>
    <p:extLst>
      <p:ext uri="{BB962C8B-B14F-4D97-AF65-F5344CB8AC3E}">
        <p14:creationId xmlns:p14="http://schemas.microsoft.com/office/powerpoint/2010/main" xmlns="" val="4194435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http://www.bhes.com/images/BBBoilerRoom.jp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b="1" dirty="0" smtClean="0"/>
              <a:t>Energy Efficiency in Boiler System</a:t>
            </a:r>
            <a:endParaRPr lang="en-US" b="1" dirty="0"/>
          </a:p>
        </p:txBody>
      </p:sp>
      <p:pic>
        <p:nvPicPr>
          <p:cNvPr id="3" name="Picture 2" descr="D:\My Documents\Fuji Technologies\Marketing\Pictures\Boiler Firetube.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5926" y="2743200"/>
            <a:ext cx="4263404"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399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6"/>
            <a:ext cx="6858000" cy="801414"/>
          </a:xfrm>
        </p:spPr>
        <p:txBody>
          <a:bodyPr>
            <a:normAutofit/>
          </a:bodyPr>
          <a:lstStyle/>
          <a:p>
            <a:r>
              <a:rPr lang="en-US" sz="3200" b="1" dirty="0" smtClean="0">
                <a:solidFill>
                  <a:srgbClr val="FFFF00"/>
                </a:solidFill>
              </a:rPr>
              <a:t>Efficiency Using Indirect Method</a:t>
            </a:r>
            <a:endParaRPr lang="en-US" sz="3200" b="1" dirty="0">
              <a:solidFill>
                <a:srgbClr val="FFFF00"/>
              </a:solidFill>
            </a:endParaRPr>
          </a:p>
        </p:txBody>
      </p:sp>
      <p:sp>
        <p:nvSpPr>
          <p:cNvPr id="3" name="Content Placeholder 2"/>
          <p:cNvSpPr>
            <a:spLocks noGrp="1"/>
          </p:cNvSpPr>
          <p:nvPr>
            <p:ph idx="1"/>
          </p:nvPr>
        </p:nvSpPr>
        <p:spPr>
          <a:xfrm>
            <a:off x="457200" y="1219200"/>
            <a:ext cx="8001000" cy="4572000"/>
          </a:xfrm>
        </p:spPr>
        <p:txBody>
          <a:bodyPr>
            <a:noAutofit/>
          </a:bodyPr>
          <a:lstStyle/>
          <a:p>
            <a:pPr marL="0" indent="0" algn="just">
              <a:buNone/>
            </a:pPr>
            <a:r>
              <a:rPr lang="en-US" sz="2400" b="1" dirty="0" smtClean="0">
                <a:solidFill>
                  <a:srgbClr val="002060"/>
                </a:solidFill>
              </a:rPr>
              <a:t>Reference Standard for Boiler Testing at Site</a:t>
            </a:r>
          </a:p>
          <a:p>
            <a:pPr marL="0" indent="0" algn="just">
              <a:buNone/>
            </a:pPr>
            <a:endParaRPr lang="en-US" sz="2400" b="1" dirty="0" smtClean="0">
              <a:solidFill>
                <a:srgbClr val="002060"/>
              </a:solidFill>
            </a:endParaRPr>
          </a:p>
          <a:p>
            <a:pPr algn="just"/>
            <a:r>
              <a:rPr lang="en-US" sz="2200" dirty="0" smtClean="0">
                <a:solidFill>
                  <a:srgbClr val="FF0000"/>
                </a:solidFill>
              </a:rPr>
              <a:t>British </a:t>
            </a:r>
            <a:r>
              <a:rPr lang="en-US" sz="2200" dirty="0">
                <a:solidFill>
                  <a:srgbClr val="FF0000"/>
                </a:solidFill>
              </a:rPr>
              <a:t>Standard, BS 845:1987 </a:t>
            </a:r>
            <a:endParaRPr lang="en-US" sz="2200" dirty="0" smtClean="0">
              <a:solidFill>
                <a:srgbClr val="FF0000"/>
              </a:solidFill>
            </a:endParaRPr>
          </a:p>
          <a:p>
            <a:pPr marL="0" indent="0" algn="just">
              <a:buNone/>
            </a:pPr>
            <a:endParaRPr lang="en-US" sz="2200" dirty="0" smtClean="0">
              <a:solidFill>
                <a:srgbClr val="666699"/>
              </a:solidFill>
            </a:endParaRPr>
          </a:p>
          <a:p>
            <a:pPr algn="just"/>
            <a:r>
              <a:rPr lang="en-US" sz="2200" dirty="0" smtClean="0">
                <a:solidFill>
                  <a:srgbClr val="666699"/>
                </a:solidFill>
              </a:rPr>
              <a:t>USA </a:t>
            </a:r>
            <a:r>
              <a:rPr lang="en-US" sz="2200" dirty="0">
                <a:solidFill>
                  <a:srgbClr val="666699"/>
                </a:solidFill>
              </a:rPr>
              <a:t>Standard ASME PTC-4-1 Power Test Code Steam Generating </a:t>
            </a:r>
            <a:r>
              <a:rPr lang="en-US" sz="2200" dirty="0" smtClean="0">
                <a:solidFill>
                  <a:srgbClr val="666699"/>
                </a:solidFill>
              </a:rPr>
              <a:t>Units</a:t>
            </a:r>
          </a:p>
          <a:p>
            <a:pPr marL="0" indent="0" algn="just">
              <a:buNone/>
            </a:pPr>
            <a:endParaRPr lang="en-US" sz="2200" dirty="0" smtClean="0">
              <a:solidFill>
                <a:srgbClr val="666699"/>
              </a:solidFill>
            </a:endParaRPr>
          </a:p>
          <a:p>
            <a:pPr algn="just"/>
            <a:r>
              <a:rPr lang="en-US" sz="2200" dirty="0" smtClean="0">
                <a:solidFill>
                  <a:srgbClr val="FF0000"/>
                </a:solidFill>
              </a:rPr>
              <a:t>Indirect </a:t>
            </a:r>
            <a:r>
              <a:rPr lang="en-US" sz="2200" dirty="0">
                <a:solidFill>
                  <a:srgbClr val="FF0000"/>
                </a:solidFill>
              </a:rPr>
              <a:t>method is also called the heat loss </a:t>
            </a:r>
            <a:r>
              <a:rPr lang="en-US" sz="2200" dirty="0" smtClean="0">
                <a:solidFill>
                  <a:srgbClr val="FF0000"/>
                </a:solidFill>
              </a:rPr>
              <a:t>method</a:t>
            </a:r>
          </a:p>
          <a:p>
            <a:pPr marL="0" indent="0" algn="just">
              <a:buNone/>
            </a:pPr>
            <a:endParaRPr lang="en-US" sz="2200" dirty="0" smtClean="0">
              <a:solidFill>
                <a:srgbClr val="666699"/>
              </a:solidFill>
            </a:endParaRPr>
          </a:p>
          <a:p>
            <a:pPr algn="just"/>
            <a:r>
              <a:rPr lang="en-US" sz="2200" dirty="0" smtClean="0">
                <a:solidFill>
                  <a:srgbClr val="666699"/>
                </a:solidFill>
              </a:rPr>
              <a:t>Efficiency is calculated by subtracting the heat loss fractions from 100 </a:t>
            </a:r>
            <a:endParaRPr lang="en-US" sz="2000" dirty="0"/>
          </a:p>
        </p:txBody>
      </p:sp>
    </p:spTree>
    <p:extLst>
      <p:ext uri="{BB962C8B-B14F-4D97-AF65-F5344CB8AC3E}">
        <p14:creationId xmlns:p14="http://schemas.microsoft.com/office/powerpoint/2010/main" xmlns="" val="198448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86"/>
            <a:ext cx="6781800" cy="801414"/>
          </a:xfrm>
        </p:spPr>
        <p:txBody>
          <a:bodyPr>
            <a:normAutofit/>
          </a:bodyPr>
          <a:lstStyle/>
          <a:p>
            <a:r>
              <a:rPr lang="en-US" sz="3200" b="1" dirty="0" smtClean="0">
                <a:solidFill>
                  <a:srgbClr val="FFFF00"/>
                </a:solidFill>
              </a:rPr>
              <a:t>Efficiency Using Indirect Method</a:t>
            </a:r>
            <a:endParaRPr lang="en-US" sz="3200" b="1" dirty="0">
              <a:solidFill>
                <a:srgbClr val="FFFF00"/>
              </a:solidFill>
            </a:endParaRPr>
          </a:p>
        </p:txBody>
      </p:sp>
      <p:sp>
        <p:nvSpPr>
          <p:cNvPr id="9" name="TextBox 8"/>
          <p:cNvSpPr txBox="1"/>
          <p:nvPr/>
        </p:nvSpPr>
        <p:spPr>
          <a:xfrm>
            <a:off x="457200" y="1365171"/>
            <a:ext cx="8305800" cy="4437433"/>
          </a:xfrm>
          <a:prstGeom prst="rect">
            <a:avLst/>
          </a:prstGeom>
          <a:noFill/>
        </p:spPr>
        <p:txBody>
          <a:bodyPr wrap="square" rtlCol="0">
            <a:spAutoFit/>
          </a:bodyPr>
          <a:lstStyle/>
          <a:p>
            <a:r>
              <a:rPr lang="en-US" sz="2400" b="1" dirty="0" smtClean="0">
                <a:solidFill>
                  <a:srgbClr val="002060"/>
                </a:solidFill>
              </a:rPr>
              <a:t>Efficiency </a:t>
            </a:r>
            <a:r>
              <a:rPr lang="en-US" sz="2400" b="1" dirty="0">
                <a:solidFill>
                  <a:srgbClr val="002060"/>
                </a:solidFill>
              </a:rPr>
              <a:t>of boiler (</a:t>
            </a:r>
            <a:r>
              <a:rPr lang="en-US" sz="2400" b="1" dirty="0">
                <a:solidFill>
                  <a:srgbClr val="002060"/>
                </a:solidFill>
                <a:sym typeface="Symbol"/>
              </a:rPr>
              <a:t></a:t>
            </a:r>
            <a:r>
              <a:rPr lang="en-US" sz="2400" b="1" dirty="0">
                <a:solidFill>
                  <a:srgbClr val="002060"/>
                </a:solidFill>
              </a:rPr>
              <a:t>) = 100 - (i + ii + iii + iv + v + vi + vii)</a:t>
            </a:r>
            <a:endParaRPr lang="en-US" sz="2400" dirty="0">
              <a:solidFill>
                <a:srgbClr val="002060"/>
              </a:solidFill>
            </a:endParaRPr>
          </a:p>
          <a:p>
            <a:r>
              <a:rPr lang="en-US" sz="1600" dirty="0"/>
              <a:t> </a:t>
            </a:r>
          </a:p>
          <a:p>
            <a:r>
              <a:rPr lang="en-US" sz="2200" dirty="0">
                <a:solidFill>
                  <a:srgbClr val="C00000"/>
                </a:solidFill>
              </a:rPr>
              <a:t>The various losses occurring in a boiler are as follows:</a:t>
            </a:r>
          </a:p>
          <a:p>
            <a:r>
              <a:rPr lang="en-US" sz="2200" dirty="0">
                <a:solidFill>
                  <a:srgbClr val="C00000"/>
                </a:solidFill>
              </a:rPr>
              <a:t> </a:t>
            </a:r>
          </a:p>
          <a:p>
            <a:pPr marL="400050" lvl="0" indent="-400050">
              <a:lnSpc>
                <a:spcPct val="114000"/>
              </a:lnSpc>
              <a:buFont typeface="+mj-lt"/>
              <a:buAutoNum type="romanLcPeriod"/>
            </a:pPr>
            <a:r>
              <a:rPr lang="en-IN" sz="2200" dirty="0">
                <a:solidFill>
                  <a:srgbClr val="0070C0"/>
                </a:solidFill>
              </a:rPr>
              <a:t>Dry flue gas </a:t>
            </a:r>
            <a:endParaRPr lang="en-US" sz="2200" dirty="0">
              <a:solidFill>
                <a:srgbClr val="0070C0"/>
              </a:solidFill>
            </a:endParaRPr>
          </a:p>
          <a:p>
            <a:pPr marL="400050" lvl="0" indent="-400050">
              <a:lnSpc>
                <a:spcPct val="114000"/>
              </a:lnSpc>
              <a:buFont typeface="+mj-lt"/>
              <a:buAutoNum type="romanLcPeriod"/>
            </a:pPr>
            <a:r>
              <a:rPr lang="en-IN" sz="2200" dirty="0">
                <a:solidFill>
                  <a:srgbClr val="0070C0"/>
                </a:solidFill>
              </a:rPr>
              <a:t>Evaporation of water formed due to hydrogen (H</a:t>
            </a:r>
            <a:r>
              <a:rPr lang="en-IN" sz="2200" baseline="-25000" dirty="0">
                <a:solidFill>
                  <a:srgbClr val="0070C0"/>
                </a:solidFill>
              </a:rPr>
              <a:t>2</a:t>
            </a:r>
            <a:r>
              <a:rPr lang="en-IN" sz="2200" dirty="0">
                <a:solidFill>
                  <a:srgbClr val="0070C0"/>
                </a:solidFill>
              </a:rPr>
              <a:t>) in fuel </a:t>
            </a:r>
            <a:endParaRPr lang="en-US" sz="2200" dirty="0">
              <a:solidFill>
                <a:srgbClr val="0070C0"/>
              </a:solidFill>
            </a:endParaRPr>
          </a:p>
          <a:p>
            <a:pPr marL="400050" lvl="0" indent="-400050">
              <a:lnSpc>
                <a:spcPct val="114000"/>
              </a:lnSpc>
              <a:buFont typeface="+mj-lt"/>
              <a:buAutoNum type="romanLcPeriod"/>
            </a:pPr>
            <a:r>
              <a:rPr lang="en-IN" sz="2200" dirty="0">
                <a:solidFill>
                  <a:srgbClr val="0070C0"/>
                </a:solidFill>
              </a:rPr>
              <a:t>Evaporation of moisture in fuel </a:t>
            </a:r>
            <a:endParaRPr lang="en-US" sz="2200" dirty="0">
              <a:solidFill>
                <a:srgbClr val="0070C0"/>
              </a:solidFill>
            </a:endParaRPr>
          </a:p>
          <a:p>
            <a:pPr marL="400050" lvl="0" indent="-400050">
              <a:lnSpc>
                <a:spcPct val="114000"/>
              </a:lnSpc>
              <a:buFont typeface="+mj-lt"/>
              <a:buAutoNum type="romanLcPeriod"/>
            </a:pPr>
            <a:r>
              <a:rPr lang="en-IN" sz="2200" dirty="0">
                <a:solidFill>
                  <a:srgbClr val="0070C0"/>
                </a:solidFill>
              </a:rPr>
              <a:t>Moisture present in combustion air </a:t>
            </a:r>
            <a:endParaRPr lang="en-US" sz="2200" dirty="0">
              <a:solidFill>
                <a:srgbClr val="0070C0"/>
              </a:solidFill>
            </a:endParaRPr>
          </a:p>
          <a:p>
            <a:pPr marL="400050" lvl="0" indent="-400050">
              <a:lnSpc>
                <a:spcPct val="114000"/>
              </a:lnSpc>
              <a:buFont typeface="+mj-lt"/>
              <a:buAutoNum type="romanLcPeriod"/>
            </a:pPr>
            <a:r>
              <a:rPr lang="en-IN" sz="2200" dirty="0">
                <a:solidFill>
                  <a:srgbClr val="0070C0"/>
                </a:solidFill>
              </a:rPr>
              <a:t>Unburnt fuel in fly ash </a:t>
            </a:r>
            <a:endParaRPr lang="en-US" sz="2200" dirty="0">
              <a:solidFill>
                <a:srgbClr val="0070C0"/>
              </a:solidFill>
            </a:endParaRPr>
          </a:p>
          <a:p>
            <a:pPr marL="400050" lvl="0" indent="-400050">
              <a:lnSpc>
                <a:spcPct val="114000"/>
              </a:lnSpc>
              <a:buFont typeface="+mj-lt"/>
              <a:buAutoNum type="romanLcPeriod"/>
            </a:pPr>
            <a:r>
              <a:rPr lang="en-IN" sz="2200" dirty="0">
                <a:solidFill>
                  <a:srgbClr val="0070C0"/>
                </a:solidFill>
              </a:rPr>
              <a:t>Unburnt fuel in bottom ash</a:t>
            </a:r>
            <a:endParaRPr lang="en-US" sz="2200" dirty="0">
              <a:solidFill>
                <a:srgbClr val="0070C0"/>
              </a:solidFill>
            </a:endParaRPr>
          </a:p>
          <a:p>
            <a:pPr marL="400050" lvl="0" indent="-400050">
              <a:lnSpc>
                <a:spcPct val="114000"/>
              </a:lnSpc>
              <a:buFont typeface="+mj-lt"/>
              <a:buAutoNum type="romanLcPeriod"/>
            </a:pPr>
            <a:r>
              <a:rPr lang="en-IN" sz="2200" dirty="0">
                <a:solidFill>
                  <a:srgbClr val="0070C0"/>
                </a:solidFill>
              </a:rPr>
              <a:t>Radiation and other unaccounted </a:t>
            </a:r>
            <a:r>
              <a:rPr lang="en-IN" sz="2200" dirty="0" smtClean="0">
                <a:solidFill>
                  <a:srgbClr val="0070C0"/>
                </a:solidFill>
              </a:rPr>
              <a:t>losses</a:t>
            </a:r>
            <a:r>
              <a:rPr lang="en-US" sz="2200" dirty="0" smtClean="0">
                <a:solidFill>
                  <a:schemeClr val="accent2">
                    <a:lumMod val="50000"/>
                  </a:schemeClr>
                </a:solidFill>
              </a:rPr>
              <a:t> </a:t>
            </a:r>
          </a:p>
          <a:p>
            <a:pPr>
              <a:lnSpc>
                <a:spcPct val="114000"/>
              </a:lnSpc>
            </a:pPr>
            <a:endParaRPr lang="en-US" sz="2000" dirty="0"/>
          </a:p>
        </p:txBody>
      </p:sp>
    </p:spTree>
    <p:extLst>
      <p:ext uri="{BB962C8B-B14F-4D97-AF65-F5344CB8AC3E}">
        <p14:creationId xmlns:p14="http://schemas.microsoft.com/office/powerpoint/2010/main" xmlns="" val="2486556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26.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8695" y="1225550"/>
            <a:ext cx="6630170"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p:cNvSpPr>
          <p:nvPr/>
        </p:nvSpPr>
        <p:spPr>
          <a:xfrm>
            <a:off x="0" y="36786"/>
            <a:ext cx="6781800" cy="801414"/>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kern="0" dirty="0" smtClean="0">
                <a:solidFill>
                  <a:srgbClr val="FFFF00"/>
                </a:solidFill>
              </a:rPr>
              <a:t>Efficiency Using Indirect Method</a:t>
            </a:r>
            <a:endParaRPr lang="en-US" sz="3200" b="1" kern="0" dirty="0">
              <a:solidFill>
                <a:srgbClr val="FFFF00"/>
              </a:solidFill>
            </a:endParaRPr>
          </a:p>
        </p:txBody>
      </p:sp>
    </p:spTree>
    <p:extLst>
      <p:ext uri="{BB962C8B-B14F-4D97-AF65-F5344CB8AC3E}">
        <p14:creationId xmlns:p14="http://schemas.microsoft.com/office/powerpoint/2010/main" xmlns="" val="829925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27.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815013"/>
            <a:ext cx="7696200" cy="5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p:cNvSpPr>
          <p:nvPr/>
        </p:nvSpPr>
        <p:spPr>
          <a:xfrm>
            <a:off x="0" y="36786"/>
            <a:ext cx="6781800" cy="801414"/>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kern="0" dirty="0" smtClean="0">
                <a:solidFill>
                  <a:srgbClr val="FFFF00"/>
                </a:solidFill>
              </a:rPr>
              <a:t>Efficiency Using Indirect Method</a:t>
            </a:r>
            <a:endParaRPr lang="en-US" sz="3200" b="1" kern="0" dirty="0">
              <a:solidFill>
                <a:srgbClr val="FFFF00"/>
              </a:solidFill>
            </a:endParaRPr>
          </a:p>
        </p:txBody>
      </p:sp>
    </p:spTree>
    <p:extLst>
      <p:ext uri="{BB962C8B-B14F-4D97-AF65-F5344CB8AC3E}">
        <p14:creationId xmlns:p14="http://schemas.microsoft.com/office/powerpoint/2010/main" xmlns="" val="235234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28.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950913"/>
            <a:ext cx="7998790" cy="2401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image29.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064" y="3352800"/>
            <a:ext cx="8166471"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a:xfrm>
            <a:off x="0" y="36786"/>
            <a:ext cx="6781800" cy="801414"/>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kern="0" dirty="0" smtClean="0">
                <a:solidFill>
                  <a:srgbClr val="FFFF00"/>
                </a:solidFill>
              </a:rPr>
              <a:t>Efficiency Using Indirect Method</a:t>
            </a:r>
            <a:endParaRPr lang="en-US" sz="3200" b="1" kern="0" dirty="0">
              <a:solidFill>
                <a:srgbClr val="FFFF00"/>
              </a:solidFill>
            </a:endParaRPr>
          </a:p>
        </p:txBody>
      </p:sp>
    </p:spTree>
    <p:extLst>
      <p:ext uri="{BB962C8B-B14F-4D97-AF65-F5344CB8AC3E}">
        <p14:creationId xmlns:p14="http://schemas.microsoft.com/office/powerpoint/2010/main" xmlns="" val="390740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image30.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1" y="1201332"/>
            <a:ext cx="7278774" cy="4589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a:xfrm>
            <a:off x="0" y="36786"/>
            <a:ext cx="6781800" cy="801414"/>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kern="0" dirty="0" smtClean="0">
                <a:solidFill>
                  <a:srgbClr val="FFFF00"/>
                </a:solidFill>
              </a:rPr>
              <a:t>Efficiency Using Indirect Method</a:t>
            </a:r>
            <a:endParaRPr lang="en-US" sz="3200" b="1" kern="0" dirty="0">
              <a:solidFill>
                <a:srgbClr val="FFFF00"/>
              </a:solidFill>
            </a:endParaRPr>
          </a:p>
        </p:txBody>
      </p:sp>
    </p:spTree>
    <p:extLst>
      <p:ext uri="{BB962C8B-B14F-4D97-AF65-F5344CB8AC3E}">
        <p14:creationId xmlns:p14="http://schemas.microsoft.com/office/powerpoint/2010/main" xmlns="" val="3925810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31.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7286" y="1066800"/>
            <a:ext cx="6619914" cy="4872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p:cNvSpPr>
          <p:nvPr/>
        </p:nvSpPr>
        <p:spPr>
          <a:xfrm>
            <a:off x="0" y="36786"/>
            <a:ext cx="6781800" cy="801414"/>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kern="0" dirty="0" smtClean="0">
                <a:solidFill>
                  <a:srgbClr val="FFFF00"/>
                </a:solidFill>
              </a:rPr>
              <a:t>Efficiency Using Indirect Method</a:t>
            </a:r>
            <a:endParaRPr lang="en-US" sz="3200" b="1" kern="0" dirty="0">
              <a:solidFill>
                <a:srgbClr val="FFFF00"/>
              </a:solidFill>
            </a:endParaRPr>
          </a:p>
        </p:txBody>
      </p:sp>
    </p:spTree>
    <p:extLst>
      <p:ext uri="{BB962C8B-B14F-4D97-AF65-F5344CB8AC3E}">
        <p14:creationId xmlns:p14="http://schemas.microsoft.com/office/powerpoint/2010/main" xmlns="" val="2827129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44612681"/>
              </p:ext>
            </p:extLst>
          </p:nvPr>
        </p:nvGraphicFramePr>
        <p:xfrm>
          <a:off x="609600" y="1239838"/>
          <a:ext cx="8153401" cy="4215852"/>
        </p:xfrm>
        <a:graphic>
          <a:graphicData uri="http://schemas.openxmlformats.org/drawingml/2006/table">
            <a:tbl>
              <a:tblPr/>
              <a:tblGrid>
                <a:gridCol w="4209675"/>
                <a:gridCol w="546276"/>
                <a:gridCol w="2038948"/>
                <a:gridCol w="1358502"/>
              </a:tblGrid>
              <a:tr h="66711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675"/>
                        </a:spcBef>
                        <a:spcAft>
                          <a:spcPct val="0"/>
                        </a:spcAft>
                        <a:buClrTx/>
                        <a:buSzTx/>
                        <a:buFontTx/>
                        <a:buNone/>
                        <a:tabLst/>
                      </a:pPr>
                      <a:r>
                        <a:rPr kumimoji="0" lang="en-US" altLang="en-US" sz="1800" b="0" i="0" u="none" strike="noStrike" cap="none" normalizeH="0" baseline="0" dirty="0" smtClean="0">
                          <a:ln>
                            <a:noFill/>
                          </a:ln>
                          <a:solidFill>
                            <a:srgbClr val="002060"/>
                          </a:solidFill>
                          <a:effectLst/>
                          <a:latin typeface="+mj-lt"/>
                        </a:rPr>
                        <a:t>Input / Output Parameter</a:t>
                      </a:r>
                      <a:endParaRPr kumimoji="0" lang="en-IN" altLang="en-US" sz="1800" b="0" i="0" u="none" strike="noStrike" cap="none" normalizeH="0" baseline="0" dirty="0" smtClean="0">
                        <a:ln>
                          <a:noFill/>
                        </a:ln>
                        <a:solidFill>
                          <a:srgbClr val="002060"/>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rgbClr val="002060"/>
                          </a:solidFill>
                          <a:effectLst/>
                          <a:latin typeface="+mj-lt"/>
                        </a:rPr>
                        <a:t> </a:t>
                      </a:r>
                      <a:endParaRPr kumimoji="0" lang="en-IN" altLang="en-US" sz="1800" b="0" i="0" u="none" strike="noStrike" cap="none" normalizeH="0" baseline="0" dirty="0" smtClean="0">
                        <a:ln>
                          <a:noFill/>
                        </a:ln>
                        <a:solidFill>
                          <a:srgbClr val="002060"/>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ts val="1375"/>
                        </a:lnSpc>
                        <a:spcBef>
                          <a:spcPts val="25"/>
                        </a:spcBef>
                        <a:spcAft>
                          <a:spcPct val="0"/>
                        </a:spcAft>
                        <a:buClrTx/>
                        <a:buSzTx/>
                        <a:buFontTx/>
                        <a:buNone/>
                        <a:tabLst/>
                      </a:pPr>
                      <a:r>
                        <a:rPr kumimoji="0" lang="en-US" altLang="en-US" sz="1800" b="0" i="0" u="none" strike="noStrike" cap="none" normalizeH="0" baseline="0" dirty="0" err="1" smtClean="0">
                          <a:ln>
                            <a:noFill/>
                          </a:ln>
                          <a:solidFill>
                            <a:srgbClr val="002060"/>
                          </a:solidFill>
                          <a:effectLst/>
                          <a:latin typeface="+mj-lt"/>
                        </a:rPr>
                        <a:t>kCal</a:t>
                      </a:r>
                      <a:r>
                        <a:rPr kumimoji="0" lang="en-US" altLang="en-US" sz="1800" b="0" i="0" u="none" strike="noStrike" cap="none" normalizeH="0" baseline="0" dirty="0" smtClean="0">
                          <a:ln>
                            <a:noFill/>
                          </a:ln>
                          <a:solidFill>
                            <a:srgbClr val="002060"/>
                          </a:solidFill>
                          <a:effectLst/>
                          <a:latin typeface="+mj-lt"/>
                        </a:rPr>
                        <a:t> / kg of furnace oil</a:t>
                      </a:r>
                      <a:endParaRPr kumimoji="0" lang="en-IN" altLang="en-US" sz="1800" b="0" i="0" u="none" strike="noStrike" cap="none" normalizeH="0" baseline="0" dirty="0" smtClean="0">
                        <a:ln>
                          <a:noFill/>
                        </a:ln>
                        <a:solidFill>
                          <a:srgbClr val="002060"/>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675"/>
                        </a:spcBef>
                        <a:spcAft>
                          <a:spcPct val="0"/>
                        </a:spcAft>
                        <a:buClrTx/>
                        <a:buSzTx/>
                        <a:buFontTx/>
                        <a:buNone/>
                        <a:tabLst/>
                      </a:pPr>
                      <a:r>
                        <a:rPr kumimoji="0" lang="en-US" altLang="en-US" sz="1800" b="0" i="0" u="none" strike="noStrike" cap="none" normalizeH="0" baseline="0" dirty="0" smtClean="0">
                          <a:ln>
                            <a:noFill/>
                          </a:ln>
                          <a:solidFill>
                            <a:srgbClr val="002060"/>
                          </a:solidFill>
                          <a:effectLst/>
                          <a:latin typeface="+mj-lt"/>
                        </a:rPr>
                        <a:t>% Loss</a:t>
                      </a:r>
                      <a:endParaRPr kumimoji="0" lang="en-IN" altLang="en-US" sz="1800" b="0" i="0" u="none" strike="noStrike" cap="none" normalizeH="0" baseline="0" dirty="0" smtClean="0">
                        <a:ln>
                          <a:noFill/>
                        </a:ln>
                        <a:solidFill>
                          <a:srgbClr val="002060"/>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r>
              <a:tr h="455247">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288"/>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Heat Input</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ts val="1288"/>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ts val="1288"/>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10000</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ts val="1288"/>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100</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929">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288"/>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Losses in boiler :</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 </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 </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 </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643">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5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1. Dry flue gas, L1</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786</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7.86</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53">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500"/>
                        </a:lnSpc>
                        <a:spcBef>
                          <a:spcPts val="25"/>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2. Loss due to hydrogen in fuel, L2</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708</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7.08</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53">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500"/>
                        </a:lnSpc>
                        <a:spcBef>
                          <a:spcPts val="25"/>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3. Loss due to Moisture in fuel, L3</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3.3</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0.033</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53">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500"/>
                        </a:lnSpc>
                        <a:spcBef>
                          <a:spcPts val="25"/>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4. Loss due to Moisture in air, L4</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38</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25"/>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0.38</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53">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525"/>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5. Partial combustion of C to CO, L5</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0</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0</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53">
                <a:tc>
                  <a:txBody>
                    <a:bodyPr/>
                    <a:lstStyle>
                      <a:lvl1pPr marL="179388"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179388" marR="0" lvl="0" indent="0" algn="l" defTabSz="914400" rtl="0" eaLnBrk="1" fontAlgn="base" latinLnBrk="0" hangingPunct="1">
                        <a:lnSpc>
                          <a:spcPts val="1525"/>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6. Surface heat losses, L6</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38</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15000"/>
                        </a:lnSpc>
                        <a:spcBef>
                          <a:spcPts val="10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mj-lt"/>
                        </a:rPr>
                        <a:t>0.38</a:t>
                      </a:r>
                      <a:endParaRPr kumimoji="0" lang="en-IN" altLang="en-US" sz="1800" b="0" i="0" u="none" strike="noStrike" cap="none" normalizeH="0" baseline="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653">
                <a:tc gridSpan="4">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ts val="1525"/>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mj-lt"/>
                        </a:rPr>
                        <a:t>Boiler Efficiency = 100 - (L1 + L2 + L3 + L4 + L6) = 84.27 %</a:t>
                      </a:r>
                      <a:endParaRPr kumimoji="0" lang="en-IN" altLang="en-US" sz="1800" b="0" i="0" u="none" strike="noStrike" cap="none" normalizeH="0" baseline="0" dirty="0" smtClean="0">
                        <a:ln>
                          <a:noFill/>
                        </a:ln>
                        <a:solidFill>
                          <a:schemeClr val="tx1"/>
                        </a:solidFill>
                        <a:effectLst/>
                        <a:latin typeface="+mj-lt"/>
                        <a:ea typeface="Arial" charset="0"/>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440" name="TextBox 2"/>
          <p:cNvSpPr txBox="1">
            <a:spLocks noChangeArrowheads="1"/>
          </p:cNvSpPr>
          <p:nvPr/>
        </p:nvSpPr>
        <p:spPr bwMode="auto">
          <a:xfrm>
            <a:off x="0" y="0"/>
            <a:ext cx="799306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dirty="0">
                <a:solidFill>
                  <a:srgbClr val="FFFF00"/>
                </a:solidFill>
              </a:rPr>
              <a:t>Summary of Heat Balance for the Boiler Using Furnace Oil</a:t>
            </a:r>
            <a:endParaRPr lang="en-IN" altLang="en-US" b="1" dirty="0">
              <a:solidFill>
                <a:srgbClr val="FFFF00"/>
              </a:solidFill>
            </a:endParaRPr>
          </a:p>
          <a:p>
            <a:pPr eaLnBrk="1" hangingPunct="1"/>
            <a:endParaRPr lang="en-IN" altLang="en-US" dirty="0">
              <a:solidFill>
                <a:srgbClr val="FFFF00"/>
              </a:solidFill>
            </a:endParaRPr>
          </a:p>
        </p:txBody>
      </p:sp>
    </p:spTree>
    <p:extLst>
      <p:ext uri="{BB962C8B-B14F-4D97-AF65-F5344CB8AC3E}">
        <p14:creationId xmlns:p14="http://schemas.microsoft.com/office/powerpoint/2010/main" xmlns="" val="2784835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762000"/>
          </a:xfrm>
        </p:spPr>
        <p:txBody>
          <a:bodyPr>
            <a:normAutofit/>
          </a:bodyPr>
          <a:lstStyle/>
          <a:p>
            <a:r>
              <a:rPr lang="en-US" sz="3200" b="1" dirty="0" smtClean="0">
                <a:solidFill>
                  <a:srgbClr val="FFFF00"/>
                </a:solidFill>
              </a:rPr>
              <a:t>Boiler System Energy Savings</a:t>
            </a:r>
            <a:endParaRPr lang="en-US" sz="3200" b="1" dirty="0">
              <a:solidFill>
                <a:srgbClr val="FFFF00"/>
              </a:solidFill>
            </a:endParaRPr>
          </a:p>
        </p:txBody>
      </p:sp>
      <p:pic>
        <p:nvPicPr>
          <p:cNvPr id="4" name="Picture 3"/>
          <p:cNvPicPr/>
          <p:nvPr/>
        </p:nvPicPr>
        <p:blipFill>
          <a:blip r:embed="rId2" cstate="print"/>
          <a:stretch>
            <a:fillRect/>
          </a:stretch>
        </p:blipFill>
        <p:spPr>
          <a:xfrm>
            <a:off x="914400" y="1143000"/>
            <a:ext cx="6934200" cy="4572000"/>
          </a:xfrm>
          <a:prstGeom prst="rect">
            <a:avLst/>
          </a:prstGeom>
        </p:spPr>
      </p:pic>
    </p:spTree>
    <p:extLst>
      <p:ext uri="{BB962C8B-B14F-4D97-AF65-F5344CB8AC3E}">
        <p14:creationId xmlns:p14="http://schemas.microsoft.com/office/powerpoint/2010/main" xmlns="" val="412100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66800"/>
            <a:ext cx="3200399" cy="685800"/>
          </a:xfrm>
        </p:spPr>
        <p:txBody>
          <a:bodyPr/>
          <a:lstStyle/>
          <a:p>
            <a:r>
              <a:rPr lang="en-US" sz="2400" b="1" dirty="0">
                <a:solidFill>
                  <a:srgbClr val="666699"/>
                </a:solidFill>
              </a:rPr>
              <a:t>Flue Gas Loss</a:t>
            </a:r>
            <a:endParaRPr lang="en-US" sz="2400" dirty="0">
              <a:solidFill>
                <a:srgbClr val="666699"/>
              </a:solidFill>
            </a:endParaRPr>
          </a:p>
        </p:txBody>
      </p:sp>
      <p:sp>
        <p:nvSpPr>
          <p:cNvPr id="3" name="Content Placeholder 2"/>
          <p:cNvSpPr>
            <a:spLocks noGrp="1"/>
          </p:cNvSpPr>
          <p:nvPr>
            <p:ph idx="1"/>
          </p:nvPr>
        </p:nvSpPr>
        <p:spPr>
          <a:xfrm>
            <a:off x="457200" y="1524000"/>
            <a:ext cx="8229600" cy="1524000"/>
          </a:xfrm>
        </p:spPr>
        <p:txBody>
          <a:bodyPr>
            <a:normAutofit/>
          </a:bodyPr>
          <a:lstStyle/>
          <a:p>
            <a:pPr algn="just"/>
            <a:r>
              <a:rPr lang="en-US" sz="2400" dirty="0" smtClean="0">
                <a:solidFill>
                  <a:srgbClr val="002060"/>
                </a:solidFill>
              </a:rPr>
              <a:t>High excess air high flue gas loss</a:t>
            </a:r>
          </a:p>
          <a:p>
            <a:pPr algn="just"/>
            <a:r>
              <a:rPr lang="en-US" sz="2400" dirty="0" smtClean="0">
                <a:solidFill>
                  <a:srgbClr val="002060"/>
                </a:solidFill>
              </a:rPr>
              <a:t>Insufficient air-incomplete combustion and soot built-up</a:t>
            </a:r>
          </a:p>
          <a:p>
            <a:pPr algn="just"/>
            <a:r>
              <a:rPr lang="en-US" sz="2400" dirty="0" smtClean="0">
                <a:solidFill>
                  <a:srgbClr val="002060"/>
                </a:solidFill>
              </a:rPr>
              <a:t>Excess air norm- 10-15% (2-3% O</a:t>
            </a:r>
            <a:r>
              <a:rPr lang="en-US" sz="2400" baseline="-25000" dirty="0" smtClean="0">
                <a:solidFill>
                  <a:srgbClr val="002060"/>
                </a:solidFill>
              </a:rPr>
              <a:t>2</a:t>
            </a:r>
            <a:r>
              <a:rPr lang="en-US" sz="2400" dirty="0" smtClean="0">
                <a:solidFill>
                  <a:srgbClr val="002060"/>
                </a:solidFill>
              </a:rPr>
              <a:t>)</a:t>
            </a:r>
          </a:p>
          <a:p>
            <a:endParaRPr lang="en-US" sz="2400"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2682494193"/>
              </p:ext>
            </p:extLst>
          </p:nvPr>
        </p:nvGraphicFramePr>
        <p:xfrm>
          <a:off x="609601" y="3124200"/>
          <a:ext cx="7772399" cy="2590800"/>
        </p:xfrm>
        <a:graphic>
          <a:graphicData uri="http://schemas.openxmlformats.org/drawingml/2006/table">
            <a:tbl>
              <a:tblPr firstRow="1" bandRow="1">
                <a:tableStyleId>{5C22544A-7EE6-4342-B048-85BDC9FD1C3A}</a:tableStyleId>
              </a:tblPr>
              <a:tblGrid>
                <a:gridCol w="1315461"/>
                <a:gridCol w="1128030"/>
                <a:gridCol w="1614664"/>
                <a:gridCol w="2149447"/>
                <a:gridCol w="1564797"/>
              </a:tblGrid>
              <a:tr h="1054219">
                <a:tc>
                  <a:txBody>
                    <a:bodyPr/>
                    <a:lstStyle/>
                    <a:p>
                      <a:pPr marL="0" marR="0" algn="ctr">
                        <a:lnSpc>
                          <a:spcPct val="120000"/>
                        </a:lnSpc>
                        <a:spcBef>
                          <a:spcPts val="0"/>
                        </a:spcBef>
                        <a:spcAft>
                          <a:spcPts val="0"/>
                        </a:spcAft>
                      </a:pPr>
                      <a:r>
                        <a:rPr lang="en-IN" sz="1800" dirty="0">
                          <a:solidFill>
                            <a:srgbClr val="C00000"/>
                          </a:solidFill>
                          <a:effectLst/>
                        </a:rPr>
                        <a:t>Type of Fuel</a:t>
                      </a:r>
                      <a:endParaRPr lang="en-US" sz="1800" dirty="0">
                        <a:solidFill>
                          <a:srgbClr val="C00000"/>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1800" dirty="0">
                          <a:solidFill>
                            <a:srgbClr val="C00000"/>
                          </a:solidFill>
                          <a:effectLst/>
                        </a:rPr>
                        <a:t>Oxygen</a:t>
                      </a:r>
                      <a:endParaRPr lang="en-US" sz="1800" dirty="0">
                        <a:solidFill>
                          <a:srgbClr val="C00000"/>
                        </a:solidFill>
                        <a:effectLst/>
                      </a:endParaRPr>
                    </a:p>
                    <a:p>
                      <a:pPr marL="0" marR="0" algn="ctr">
                        <a:lnSpc>
                          <a:spcPct val="120000"/>
                        </a:lnSpc>
                        <a:spcBef>
                          <a:spcPts val="0"/>
                        </a:spcBef>
                        <a:spcAft>
                          <a:spcPts val="0"/>
                        </a:spcAft>
                      </a:pPr>
                      <a:r>
                        <a:rPr lang="en-IN" sz="1800" dirty="0">
                          <a:solidFill>
                            <a:srgbClr val="C00000"/>
                          </a:solidFill>
                          <a:effectLst/>
                        </a:rPr>
                        <a:t>(%)</a:t>
                      </a:r>
                      <a:endParaRPr lang="en-US" sz="1800" dirty="0">
                        <a:solidFill>
                          <a:srgbClr val="C00000"/>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1800" dirty="0">
                          <a:solidFill>
                            <a:srgbClr val="C00000"/>
                          </a:solidFill>
                          <a:effectLst/>
                        </a:rPr>
                        <a:t>Carbon dioxide</a:t>
                      </a:r>
                      <a:endParaRPr lang="en-US" sz="1800" dirty="0">
                        <a:solidFill>
                          <a:srgbClr val="C00000"/>
                        </a:solidFill>
                        <a:effectLst/>
                      </a:endParaRPr>
                    </a:p>
                    <a:p>
                      <a:pPr marL="0" marR="0" algn="ctr">
                        <a:lnSpc>
                          <a:spcPct val="120000"/>
                        </a:lnSpc>
                        <a:spcBef>
                          <a:spcPts val="0"/>
                        </a:spcBef>
                        <a:spcAft>
                          <a:spcPts val="0"/>
                        </a:spcAft>
                      </a:pPr>
                      <a:r>
                        <a:rPr lang="en-IN" sz="1800" dirty="0">
                          <a:solidFill>
                            <a:srgbClr val="C00000"/>
                          </a:solidFill>
                          <a:effectLst/>
                        </a:rPr>
                        <a:t>(%)</a:t>
                      </a:r>
                      <a:endParaRPr lang="en-US" sz="1800" dirty="0">
                        <a:solidFill>
                          <a:srgbClr val="C00000"/>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1800" dirty="0">
                          <a:solidFill>
                            <a:srgbClr val="C00000"/>
                          </a:solidFill>
                          <a:effectLst/>
                        </a:rPr>
                        <a:t>Carbon monoxide (ppm)</a:t>
                      </a:r>
                      <a:endParaRPr lang="en-US" sz="1800" dirty="0">
                        <a:solidFill>
                          <a:srgbClr val="C00000"/>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1800" dirty="0">
                          <a:solidFill>
                            <a:srgbClr val="C00000"/>
                          </a:solidFill>
                          <a:effectLst/>
                        </a:rPr>
                        <a:t>Excess air (%)</a:t>
                      </a:r>
                      <a:endParaRPr lang="en-US" sz="1800" dirty="0">
                        <a:solidFill>
                          <a:srgbClr val="C00000"/>
                        </a:solidFill>
                        <a:effectLst/>
                        <a:latin typeface="Calibri"/>
                        <a:ea typeface="Times New Roman"/>
                        <a:cs typeface="Times New Roman"/>
                      </a:endParaRPr>
                    </a:p>
                  </a:txBody>
                  <a:tcPr marL="0" marR="0" marT="0" marB="0" anchor="ctr"/>
                </a:tc>
              </a:tr>
              <a:tr h="525517">
                <a:tc>
                  <a:txBody>
                    <a:bodyPr/>
                    <a:lstStyle/>
                    <a:p>
                      <a:pPr marL="0" marR="0" algn="ctr">
                        <a:lnSpc>
                          <a:spcPct val="120000"/>
                        </a:lnSpc>
                        <a:spcBef>
                          <a:spcPts val="0"/>
                        </a:spcBef>
                        <a:spcAft>
                          <a:spcPts val="0"/>
                        </a:spcAft>
                      </a:pPr>
                      <a:r>
                        <a:rPr lang="en-IN" sz="2000" dirty="0">
                          <a:solidFill>
                            <a:schemeClr val="accent6">
                              <a:lumMod val="50000"/>
                            </a:schemeClr>
                          </a:solidFill>
                          <a:effectLst/>
                        </a:rPr>
                        <a:t>Liquid fuel</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635" algn="ctr">
                        <a:lnSpc>
                          <a:spcPct val="120000"/>
                        </a:lnSpc>
                        <a:spcBef>
                          <a:spcPts val="0"/>
                        </a:spcBef>
                        <a:spcAft>
                          <a:spcPts val="0"/>
                        </a:spcAft>
                      </a:pPr>
                      <a:r>
                        <a:rPr lang="en-IN" sz="2000" dirty="0">
                          <a:solidFill>
                            <a:schemeClr val="accent6">
                              <a:lumMod val="50000"/>
                            </a:schemeClr>
                          </a:solidFill>
                          <a:effectLst/>
                        </a:rPr>
                        <a:t>3–4</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12–14</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&lt;200</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43180" algn="ctr">
                        <a:lnSpc>
                          <a:spcPct val="120000"/>
                        </a:lnSpc>
                        <a:spcBef>
                          <a:spcPts val="0"/>
                        </a:spcBef>
                        <a:spcAft>
                          <a:spcPts val="0"/>
                        </a:spcAft>
                      </a:pPr>
                      <a:r>
                        <a:rPr lang="en-IN" sz="2000" dirty="0">
                          <a:solidFill>
                            <a:schemeClr val="accent6">
                              <a:lumMod val="50000"/>
                            </a:schemeClr>
                          </a:solidFill>
                          <a:effectLst/>
                        </a:rPr>
                        <a:t>10–20</a:t>
                      </a:r>
                      <a:endParaRPr lang="en-US" sz="2000" dirty="0">
                        <a:solidFill>
                          <a:schemeClr val="accent6">
                            <a:lumMod val="50000"/>
                          </a:schemeClr>
                        </a:solidFill>
                        <a:effectLst/>
                        <a:latin typeface="Calibri"/>
                        <a:ea typeface="Times New Roman"/>
                        <a:cs typeface="Times New Roman"/>
                      </a:endParaRPr>
                    </a:p>
                  </a:txBody>
                  <a:tcPr marL="0" marR="0" marT="0" marB="0" anchor="ctr"/>
                </a:tc>
              </a:tr>
              <a:tr h="505532">
                <a:tc>
                  <a:txBody>
                    <a:bodyPr/>
                    <a:lstStyle/>
                    <a:p>
                      <a:pPr marL="0" marR="0" algn="ctr">
                        <a:lnSpc>
                          <a:spcPct val="120000"/>
                        </a:lnSpc>
                        <a:spcBef>
                          <a:spcPts val="0"/>
                        </a:spcBef>
                        <a:spcAft>
                          <a:spcPts val="0"/>
                        </a:spcAft>
                      </a:pPr>
                      <a:r>
                        <a:rPr lang="en-IN" sz="2000" dirty="0">
                          <a:solidFill>
                            <a:schemeClr val="accent6">
                              <a:lumMod val="50000"/>
                            </a:schemeClr>
                          </a:solidFill>
                          <a:effectLst/>
                        </a:rPr>
                        <a:t>Gas fuel</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635" algn="ctr">
                        <a:lnSpc>
                          <a:spcPct val="120000"/>
                        </a:lnSpc>
                        <a:spcBef>
                          <a:spcPts val="0"/>
                        </a:spcBef>
                        <a:spcAft>
                          <a:spcPts val="0"/>
                        </a:spcAft>
                      </a:pPr>
                      <a:r>
                        <a:rPr lang="en-IN" sz="2000" dirty="0">
                          <a:solidFill>
                            <a:schemeClr val="accent6">
                              <a:lumMod val="50000"/>
                            </a:schemeClr>
                          </a:solidFill>
                          <a:effectLst/>
                        </a:rPr>
                        <a:t>1–2</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9–10</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&lt;200</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43180" algn="ctr">
                        <a:lnSpc>
                          <a:spcPct val="120000"/>
                        </a:lnSpc>
                        <a:spcBef>
                          <a:spcPts val="0"/>
                        </a:spcBef>
                        <a:spcAft>
                          <a:spcPts val="0"/>
                        </a:spcAft>
                      </a:pPr>
                      <a:r>
                        <a:rPr lang="en-IN" sz="2000" dirty="0">
                          <a:solidFill>
                            <a:schemeClr val="accent6">
                              <a:lumMod val="50000"/>
                            </a:schemeClr>
                          </a:solidFill>
                          <a:effectLst/>
                        </a:rPr>
                        <a:t>10–20</a:t>
                      </a:r>
                      <a:endParaRPr lang="en-US" sz="2000" dirty="0">
                        <a:solidFill>
                          <a:schemeClr val="accent6">
                            <a:lumMod val="50000"/>
                          </a:schemeClr>
                        </a:solidFill>
                        <a:effectLst/>
                        <a:latin typeface="Calibri"/>
                        <a:ea typeface="Times New Roman"/>
                        <a:cs typeface="Times New Roman"/>
                      </a:endParaRPr>
                    </a:p>
                  </a:txBody>
                  <a:tcPr marL="0" marR="0" marT="0" marB="0" anchor="ctr"/>
                </a:tc>
              </a:tr>
              <a:tr h="505532">
                <a:tc>
                  <a:txBody>
                    <a:bodyPr/>
                    <a:lstStyle/>
                    <a:p>
                      <a:pPr marL="0" marR="0" algn="ctr">
                        <a:lnSpc>
                          <a:spcPct val="120000"/>
                        </a:lnSpc>
                        <a:spcBef>
                          <a:spcPts val="0"/>
                        </a:spcBef>
                        <a:spcAft>
                          <a:spcPts val="0"/>
                        </a:spcAft>
                      </a:pPr>
                      <a:r>
                        <a:rPr lang="en-IN" sz="2000" dirty="0">
                          <a:solidFill>
                            <a:schemeClr val="accent6">
                              <a:lumMod val="50000"/>
                            </a:schemeClr>
                          </a:solidFill>
                          <a:effectLst/>
                        </a:rPr>
                        <a:t>Solid fuel</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12–13</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12–13</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0" algn="ctr">
                        <a:lnSpc>
                          <a:spcPct val="120000"/>
                        </a:lnSpc>
                        <a:spcBef>
                          <a:spcPts val="0"/>
                        </a:spcBef>
                        <a:spcAft>
                          <a:spcPts val="0"/>
                        </a:spcAft>
                      </a:pPr>
                      <a:r>
                        <a:rPr lang="en-IN" sz="2000" dirty="0">
                          <a:solidFill>
                            <a:schemeClr val="accent6">
                              <a:lumMod val="50000"/>
                            </a:schemeClr>
                          </a:solidFill>
                          <a:effectLst/>
                        </a:rPr>
                        <a:t>&lt;200</a:t>
                      </a:r>
                      <a:endParaRPr lang="en-US" sz="2000" dirty="0">
                        <a:solidFill>
                          <a:schemeClr val="accent6">
                            <a:lumMod val="50000"/>
                          </a:schemeClr>
                        </a:solidFill>
                        <a:effectLst/>
                        <a:latin typeface="Calibri"/>
                        <a:ea typeface="Times New Roman"/>
                        <a:cs typeface="Times New Roman"/>
                      </a:endParaRPr>
                    </a:p>
                  </a:txBody>
                  <a:tcPr marL="0" marR="0" marT="0" marB="0" anchor="ctr"/>
                </a:tc>
                <a:tc>
                  <a:txBody>
                    <a:bodyPr/>
                    <a:lstStyle/>
                    <a:p>
                      <a:pPr marL="0" marR="43180" algn="ctr">
                        <a:lnSpc>
                          <a:spcPct val="120000"/>
                        </a:lnSpc>
                        <a:spcBef>
                          <a:spcPts val="0"/>
                        </a:spcBef>
                        <a:spcAft>
                          <a:spcPts val="0"/>
                        </a:spcAft>
                      </a:pPr>
                      <a:r>
                        <a:rPr lang="en-IN" sz="2000" dirty="0">
                          <a:solidFill>
                            <a:schemeClr val="accent6">
                              <a:lumMod val="50000"/>
                            </a:schemeClr>
                          </a:solidFill>
                          <a:effectLst/>
                        </a:rPr>
                        <a:t>50–70</a:t>
                      </a:r>
                      <a:endParaRPr lang="en-US" sz="2000" dirty="0">
                        <a:solidFill>
                          <a:schemeClr val="accent6">
                            <a:lumMod val="50000"/>
                          </a:schemeClr>
                        </a:solidFill>
                        <a:effectLst/>
                        <a:latin typeface="Calibri"/>
                        <a:ea typeface="Times New Roman"/>
                        <a:cs typeface="Times New Roman"/>
                      </a:endParaRPr>
                    </a:p>
                  </a:txBody>
                  <a:tcPr marL="0" marR="0" marT="0" marB="0" anchor="ctr"/>
                </a:tc>
              </a:tr>
            </a:tbl>
          </a:graphicData>
        </a:graphic>
      </p:graphicFrame>
      <p:sp>
        <p:nvSpPr>
          <p:cNvPr id="5" name="Title 1"/>
          <p:cNvSpPr txBox="1">
            <a:spLocks/>
          </p:cNvSpPr>
          <p:nvPr/>
        </p:nvSpPr>
        <p:spPr>
          <a:xfrm>
            <a:off x="0" y="0"/>
            <a:ext cx="68580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72563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5"/>
            <a:ext cx="6096000" cy="680545"/>
          </a:xfrm>
        </p:spPr>
        <p:txBody>
          <a:bodyPr>
            <a:normAutofit/>
          </a:bodyPr>
          <a:lstStyle/>
          <a:p>
            <a:r>
              <a:rPr lang="en-US" sz="3200" b="1" dirty="0" smtClean="0">
                <a:solidFill>
                  <a:srgbClr val="FFFF00"/>
                </a:solidFill>
              </a:rPr>
              <a:t>Boilers</a:t>
            </a:r>
            <a:endParaRPr lang="en-US" sz="3200" b="1" dirty="0">
              <a:solidFill>
                <a:srgbClr val="FFFF00"/>
              </a:solidFill>
            </a:endParaRPr>
          </a:p>
        </p:txBody>
      </p:sp>
      <p:sp>
        <p:nvSpPr>
          <p:cNvPr id="3" name="Content Placeholder 2"/>
          <p:cNvSpPr>
            <a:spLocks noGrp="1"/>
          </p:cNvSpPr>
          <p:nvPr>
            <p:ph idx="1"/>
          </p:nvPr>
        </p:nvSpPr>
        <p:spPr>
          <a:xfrm>
            <a:off x="381000" y="1143000"/>
            <a:ext cx="8229600" cy="2209800"/>
          </a:xfrm>
        </p:spPr>
        <p:txBody>
          <a:bodyPr>
            <a:normAutofit fontScale="92500" lnSpcReduction="10000"/>
          </a:bodyPr>
          <a:lstStyle/>
          <a:p>
            <a:pPr algn="just"/>
            <a:r>
              <a:rPr lang="en-US" sz="2400" dirty="0" smtClean="0">
                <a:solidFill>
                  <a:srgbClr val="002060"/>
                </a:solidFill>
              </a:rPr>
              <a:t>Pressure vessel for </a:t>
            </a:r>
            <a:r>
              <a:rPr lang="en-US" sz="2400" dirty="0">
                <a:solidFill>
                  <a:srgbClr val="002060"/>
                </a:solidFill>
              </a:rPr>
              <a:t>producing steam </a:t>
            </a:r>
            <a:r>
              <a:rPr lang="en-US" sz="2400" dirty="0" smtClean="0">
                <a:solidFill>
                  <a:srgbClr val="002060"/>
                </a:solidFill>
              </a:rPr>
              <a:t>or </a:t>
            </a:r>
            <a:r>
              <a:rPr lang="en-US" sz="2400" dirty="0">
                <a:solidFill>
                  <a:srgbClr val="002060"/>
                </a:solidFill>
              </a:rPr>
              <a:t>hot </a:t>
            </a:r>
            <a:r>
              <a:rPr lang="en-US" sz="2400" dirty="0" smtClean="0">
                <a:solidFill>
                  <a:srgbClr val="002060"/>
                </a:solidFill>
              </a:rPr>
              <a:t>water</a:t>
            </a:r>
          </a:p>
          <a:p>
            <a:pPr algn="just"/>
            <a:r>
              <a:rPr lang="en-US" sz="2400" dirty="0" smtClean="0">
                <a:solidFill>
                  <a:srgbClr val="002060"/>
                </a:solidFill>
              </a:rPr>
              <a:t>Steam </a:t>
            </a:r>
            <a:r>
              <a:rPr lang="en-US" sz="2400" dirty="0">
                <a:solidFill>
                  <a:srgbClr val="002060"/>
                </a:solidFill>
              </a:rPr>
              <a:t>boilers are able to burn fossil fuels like oil, gas, and </a:t>
            </a:r>
            <a:r>
              <a:rPr lang="en-US" sz="2400" dirty="0" smtClean="0">
                <a:solidFill>
                  <a:srgbClr val="002060"/>
                </a:solidFill>
              </a:rPr>
              <a:t>coal</a:t>
            </a:r>
          </a:p>
          <a:p>
            <a:pPr algn="just"/>
            <a:r>
              <a:rPr lang="en-US" sz="2400" dirty="0" smtClean="0">
                <a:solidFill>
                  <a:srgbClr val="002060"/>
                </a:solidFill>
              </a:rPr>
              <a:t>A </a:t>
            </a:r>
            <a:r>
              <a:rPr lang="en-US" sz="2400" dirty="0">
                <a:solidFill>
                  <a:srgbClr val="002060"/>
                </a:solidFill>
              </a:rPr>
              <a:t>major </a:t>
            </a:r>
            <a:r>
              <a:rPr lang="en-US" sz="2400" dirty="0" smtClean="0">
                <a:solidFill>
                  <a:srgbClr val="002060"/>
                </a:solidFill>
              </a:rPr>
              <a:t>portion </a:t>
            </a:r>
            <a:r>
              <a:rPr lang="en-US" sz="2400" dirty="0">
                <a:solidFill>
                  <a:srgbClr val="002060"/>
                </a:solidFill>
              </a:rPr>
              <a:t>of energy (fuel</a:t>
            </a:r>
            <a:r>
              <a:rPr lang="en-US" sz="2400" dirty="0" smtClean="0">
                <a:solidFill>
                  <a:srgbClr val="002060"/>
                </a:solidFill>
              </a:rPr>
              <a:t>) in a facility </a:t>
            </a:r>
            <a:r>
              <a:rPr lang="en-US" sz="2400" dirty="0">
                <a:solidFill>
                  <a:srgbClr val="002060"/>
                </a:solidFill>
              </a:rPr>
              <a:t>is accounted for by boiler </a:t>
            </a:r>
            <a:r>
              <a:rPr lang="en-US" sz="2400" dirty="0" smtClean="0">
                <a:solidFill>
                  <a:srgbClr val="002060"/>
                </a:solidFill>
              </a:rPr>
              <a:t>plant</a:t>
            </a:r>
          </a:p>
          <a:p>
            <a:pPr algn="just"/>
            <a:r>
              <a:rPr lang="en-US" sz="2400" dirty="0" smtClean="0">
                <a:solidFill>
                  <a:srgbClr val="002060"/>
                </a:solidFill>
              </a:rPr>
              <a:t>Classified broadly as Fire </a:t>
            </a:r>
            <a:r>
              <a:rPr lang="en-US" sz="2400" dirty="0">
                <a:solidFill>
                  <a:srgbClr val="002060"/>
                </a:solidFill>
              </a:rPr>
              <a:t>tube boilers or </a:t>
            </a:r>
            <a:r>
              <a:rPr lang="en-US" sz="2400" dirty="0" smtClean="0">
                <a:solidFill>
                  <a:srgbClr val="002060"/>
                </a:solidFill>
              </a:rPr>
              <a:t>Water </a:t>
            </a:r>
            <a:r>
              <a:rPr lang="en-US" sz="2400" dirty="0">
                <a:solidFill>
                  <a:srgbClr val="002060"/>
                </a:solidFill>
              </a:rPr>
              <a:t>tube </a:t>
            </a:r>
            <a:r>
              <a:rPr lang="en-US" sz="2400" dirty="0" smtClean="0">
                <a:solidFill>
                  <a:srgbClr val="002060"/>
                </a:solidFill>
              </a:rPr>
              <a:t>boilers</a:t>
            </a:r>
          </a:p>
          <a:p>
            <a:endParaRPr lang="en-US" sz="2800" dirty="0"/>
          </a:p>
        </p:txBody>
      </p:sp>
      <p:pic>
        <p:nvPicPr>
          <p:cNvPr id="4" name="Picture 3" descr="C:\Users\adminstrator\AppData\Local\Temp\SolidDocuments\SolidCapture\SolidCaptureImage90706765.png"/>
          <p:cNvPicPr/>
          <p:nvPr/>
        </p:nvPicPr>
        <p:blipFill>
          <a:blip r:embed="rId3" cstate="print"/>
          <a:srcRect/>
          <a:stretch>
            <a:fillRect/>
          </a:stretch>
        </p:blipFill>
        <p:spPr bwMode="auto">
          <a:xfrm>
            <a:off x="1238250" y="3829050"/>
            <a:ext cx="1962150" cy="2343150"/>
          </a:xfrm>
          <a:prstGeom prst="rect">
            <a:avLst/>
          </a:prstGeom>
          <a:noFill/>
          <a:ln w="9525">
            <a:noFill/>
            <a:miter lim="800000"/>
            <a:headEnd/>
            <a:tailEnd/>
          </a:ln>
        </p:spPr>
      </p:pic>
      <p:pic>
        <p:nvPicPr>
          <p:cNvPr id="5" name="Picture 4" descr="C:\Users\adminstrator\AppData\Local\Temp\SolidDocuments\SolidCapture\SolidCaptureImage90777687.png"/>
          <p:cNvPicPr/>
          <p:nvPr/>
        </p:nvPicPr>
        <p:blipFill>
          <a:blip r:embed="rId4" cstate="print"/>
          <a:srcRect/>
          <a:stretch>
            <a:fillRect/>
          </a:stretch>
        </p:blipFill>
        <p:spPr bwMode="auto">
          <a:xfrm>
            <a:off x="5562600" y="3838575"/>
            <a:ext cx="2809875" cy="2181225"/>
          </a:xfrm>
          <a:prstGeom prst="rect">
            <a:avLst/>
          </a:prstGeom>
          <a:noFill/>
          <a:ln w="9525">
            <a:noFill/>
            <a:miter lim="800000"/>
            <a:headEnd/>
            <a:tailEnd/>
          </a:ln>
        </p:spPr>
      </p:pic>
      <p:sp>
        <p:nvSpPr>
          <p:cNvPr id="6" name="TextBox 5"/>
          <p:cNvSpPr txBox="1"/>
          <p:nvPr/>
        </p:nvSpPr>
        <p:spPr>
          <a:xfrm>
            <a:off x="1371600" y="3377590"/>
            <a:ext cx="1600200" cy="369332"/>
          </a:xfrm>
          <a:prstGeom prst="rect">
            <a:avLst/>
          </a:prstGeom>
          <a:noFill/>
        </p:spPr>
        <p:txBody>
          <a:bodyPr wrap="square" rtlCol="0">
            <a:spAutoFit/>
          </a:bodyPr>
          <a:lstStyle/>
          <a:p>
            <a:r>
              <a:rPr lang="en-US" b="1" dirty="0" smtClean="0">
                <a:solidFill>
                  <a:srgbClr val="C00000"/>
                </a:solidFill>
              </a:rPr>
              <a:t>Water Tube</a:t>
            </a:r>
            <a:endParaRPr lang="en-US" b="1" dirty="0">
              <a:solidFill>
                <a:srgbClr val="C00000"/>
              </a:solidFill>
            </a:endParaRPr>
          </a:p>
        </p:txBody>
      </p:sp>
      <p:sp>
        <p:nvSpPr>
          <p:cNvPr id="7" name="TextBox 6"/>
          <p:cNvSpPr txBox="1"/>
          <p:nvPr/>
        </p:nvSpPr>
        <p:spPr>
          <a:xfrm>
            <a:off x="6248400" y="3364468"/>
            <a:ext cx="1524000" cy="369332"/>
          </a:xfrm>
          <a:prstGeom prst="rect">
            <a:avLst/>
          </a:prstGeom>
          <a:noFill/>
        </p:spPr>
        <p:txBody>
          <a:bodyPr wrap="square" rtlCol="0">
            <a:spAutoFit/>
          </a:bodyPr>
          <a:lstStyle/>
          <a:p>
            <a:r>
              <a:rPr lang="en-US" b="1" dirty="0" smtClean="0">
                <a:solidFill>
                  <a:srgbClr val="C00000"/>
                </a:solidFill>
              </a:rPr>
              <a:t>Fire Tube</a:t>
            </a:r>
            <a:endParaRPr lang="en-US" b="1" dirty="0">
              <a:solidFill>
                <a:srgbClr val="C00000"/>
              </a:solidFill>
            </a:endParaRPr>
          </a:p>
        </p:txBody>
      </p:sp>
    </p:spTree>
    <p:extLst>
      <p:ext uri="{BB962C8B-B14F-4D97-AF65-F5344CB8AC3E}">
        <p14:creationId xmlns:p14="http://schemas.microsoft.com/office/powerpoint/2010/main" xmlns="" val="1360722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0"/>
            <a:ext cx="7772400" cy="762000"/>
          </a:xfrm>
        </p:spPr>
        <p:txBody>
          <a:bodyPr/>
          <a:lstStyle/>
          <a:p>
            <a:r>
              <a:rPr lang="en-US" altLang="en-US" sz="3600" b="1" dirty="0" smtClean="0">
                <a:solidFill>
                  <a:srgbClr val="FFFF00"/>
                </a:solidFill>
                <a:cs typeface="Times New Roman" pitchFamily="18" charset="0"/>
              </a:rPr>
              <a:t>Reduce </a:t>
            </a:r>
            <a:r>
              <a:rPr lang="en-US" altLang="en-US" sz="3600" b="1" dirty="0">
                <a:solidFill>
                  <a:srgbClr val="FFFF00"/>
                </a:solidFill>
                <a:cs typeface="Times New Roman" pitchFamily="18" charset="0"/>
              </a:rPr>
              <a:t>Stack Temperature</a:t>
            </a:r>
            <a:r>
              <a:rPr lang="en-US" altLang="en-US" sz="3600" dirty="0">
                <a:solidFill>
                  <a:srgbClr val="FFFF00"/>
                </a:solidFill>
                <a:cs typeface="Times New Roman" pitchFamily="18" charset="0"/>
              </a:rPr>
              <a:t/>
            </a:r>
            <a:br>
              <a:rPr lang="en-US" altLang="en-US" sz="3600" dirty="0">
                <a:solidFill>
                  <a:srgbClr val="FFFF00"/>
                </a:solidFill>
                <a:cs typeface="Times New Roman" pitchFamily="18" charset="0"/>
              </a:rPr>
            </a:br>
            <a:endParaRPr lang="en-GB" altLang="en-US" sz="3600" dirty="0">
              <a:solidFill>
                <a:srgbClr val="FFFF00"/>
              </a:solidFill>
              <a:cs typeface="Times New Roman" pitchFamily="18" charset="0"/>
            </a:endParaRPr>
          </a:p>
        </p:txBody>
      </p:sp>
      <p:sp>
        <p:nvSpPr>
          <p:cNvPr id="99331" name="Rectangle 3"/>
          <p:cNvSpPr>
            <a:spLocks noGrp="1" noChangeArrowheads="1"/>
          </p:cNvSpPr>
          <p:nvPr>
            <p:ph type="body" idx="1"/>
          </p:nvPr>
        </p:nvSpPr>
        <p:spPr>
          <a:xfrm>
            <a:off x="228600" y="1189037"/>
            <a:ext cx="8077200" cy="2925763"/>
          </a:xfrm>
        </p:spPr>
        <p:txBody>
          <a:bodyPr/>
          <a:lstStyle/>
          <a:p>
            <a:pPr algn="just"/>
            <a:r>
              <a:rPr lang="en-US" altLang="en-US" sz="2800" dirty="0">
                <a:cs typeface="Times New Roman" pitchFamily="18" charset="0"/>
              </a:rPr>
              <a:t>Stack temperatures greater than 200°C indicates potential for recovery of waste heat.</a:t>
            </a:r>
          </a:p>
          <a:p>
            <a:pPr algn="just"/>
            <a:r>
              <a:rPr lang="en-US" altLang="en-US" sz="2800" dirty="0">
                <a:cs typeface="Times New Roman" pitchFamily="18" charset="0"/>
              </a:rPr>
              <a:t> It also indicate the scaling of  heat transfer/recovery equipment and hence the urgency of taking an early shut down for water / flue side cleaning.</a:t>
            </a:r>
          </a:p>
          <a:p>
            <a:endParaRPr lang="en-GB" altLang="en-US" dirty="0"/>
          </a:p>
        </p:txBody>
      </p:sp>
      <p:sp>
        <p:nvSpPr>
          <p:cNvPr id="99332" name="Line 4"/>
          <p:cNvSpPr>
            <a:spLocks noChangeShapeType="1"/>
          </p:cNvSpPr>
          <p:nvPr/>
        </p:nvSpPr>
        <p:spPr bwMode="auto">
          <a:xfrm>
            <a:off x="8618483" y="1752600"/>
            <a:ext cx="0" cy="99060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9333" name="Rectangle 5"/>
          <p:cNvSpPr>
            <a:spLocks noChangeArrowheads="1"/>
          </p:cNvSpPr>
          <p:nvPr/>
        </p:nvSpPr>
        <p:spPr bwMode="auto">
          <a:xfrm>
            <a:off x="457200" y="4800600"/>
            <a:ext cx="8153400" cy="10668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ts val="500"/>
              </a:spcBef>
              <a:spcAft>
                <a:spcPts val="500"/>
              </a:spcAft>
            </a:pPr>
            <a:r>
              <a:rPr lang="en-US" altLang="en-US" sz="3200" dirty="0"/>
              <a:t>22</a:t>
            </a:r>
            <a:r>
              <a:rPr lang="en-US" altLang="en-US" sz="3200" baseline="30000" dirty="0"/>
              <a:t>o</a:t>
            </a:r>
            <a:r>
              <a:rPr lang="en-US" altLang="en-US" sz="3200" dirty="0"/>
              <a:t> C reduction in flue gas temperature increases boiler efficiency by 1%</a:t>
            </a:r>
          </a:p>
        </p:txBody>
      </p:sp>
    </p:spTree>
    <p:extLst>
      <p:ext uri="{BB962C8B-B14F-4D97-AF65-F5344CB8AC3E}">
        <p14:creationId xmlns:p14="http://schemas.microsoft.com/office/powerpoint/2010/main" xmlns="" val="42630735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5486400" cy="609600"/>
          </a:xfrm>
        </p:spPr>
        <p:txBody>
          <a:bodyPr>
            <a:noAutofit/>
          </a:bodyPr>
          <a:lstStyle/>
          <a:p>
            <a:r>
              <a:rPr lang="en-US" sz="2400" b="1" dirty="0">
                <a:solidFill>
                  <a:schemeClr val="bg1">
                    <a:lumMod val="50000"/>
                  </a:schemeClr>
                </a:solidFill>
              </a:rPr>
              <a:t>Waste Heat Recovery from Flue </a:t>
            </a:r>
            <a:r>
              <a:rPr lang="en-US" sz="2400" b="1" dirty="0" smtClean="0">
                <a:solidFill>
                  <a:schemeClr val="bg1">
                    <a:lumMod val="50000"/>
                  </a:schemeClr>
                </a:solidFill>
              </a:rPr>
              <a:t>Gas</a:t>
            </a:r>
            <a:endParaRPr lang="en-US" sz="2400" dirty="0">
              <a:solidFill>
                <a:schemeClr val="bg1">
                  <a:lumMod val="50000"/>
                </a:schemeClr>
              </a:solidFill>
            </a:endParaRPr>
          </a:p>
        </p:txBody>
      </p:sp>
      <p:sp>
        <p:nvSpPr>
          <p:cNvPr id="3" name="Content Placeholder 2"/>
          <p:cNvSpPr>
            <a:spLocks noGrp="1"/>
          </p:cNvSpPr>
          <p:nvPr>
            <p:ph idx="1"/>
          </p:nvPr>
        </p:nvSpPr>
        <p:spPr>
          <a:xfrm>
            <a:off x="457200" y="1600200"/>
            <a:ext cx="4572000" cy="4571999"/>
          </a:xfrm>
        </p:spPr>
        <p:txBody>
          <a:bodyPr>
            <a:noAutofit/>
          </a:bodyPr>
          <a:lstStyle/>
          <a:p>
            <a:pPr algn="just">
              <a:lnSpc>
                <a:spcPct val="114000"/>
              </a:lnSpc>
              <a:spcBef>
                <a:spcPts val="0"/>
              </a:spcBef>
            </a:pPr>
            <a:r>
              <a:rPr lang="en-US" sz="2400" dirty="0" smtClean="0">
                <a:solidFill>
                  <a:srgbClr val="0070C0"/>
                </a:solidFill>
              </a:rPr>
              <a:t>Temperatures </a:t>
            </a:r>
            <a:r>
              <a:rPr lang="en-US" sz="2400" dirty="0">
                <a:solidFill>
                  <a:srgbClr val="0070C0"/>
                </a:solidFill>
              </a:rPr>
              <a:t>of flue </a:t>
            </a:r>
            <a:r>
              <a:rPr lang="en-US" sz="2400" dirty="0" smtClean="0">
                <a:solidFill>
                  <a:srgbClr val="0070C0"/>
                </a:solidFill>
              </a:rPr>
              <a:t>gas: 180 -250</a:t>
            </a:r>
            <a:r>
              <a:rPr lang="en-US" sz="2400" baseline="30000" dirty="0" smtClean="0">
                <a:solidFill>
                  <a:srgbClr val="0070C0"/>
                </a:solidFill>
              </a:rPr>
              <a:t>o</a:t>
            </a:r>
            <a:r>
              <a:rPr lang="en-US" sz="2400" dirty="0" smtClean="0">
                <a:solidFill>
                  <a:srgbClr val="0070C0"/>
                </a:solidFill>
              </a:rPr>
              <a:t>C</a:t>
            </a:r>
          </a:p>
          <a:p>
            <a:pPr algn="just">
              <a:lnSpc>
                <a:spcPct val="114000"/>
              </a:lnSpc>
              <a:spcBef>
                <a:spcPts val="0"/>
              </a:spcBef>
            </a:pPr>
            <a:r>
              <a:rPr lang="en-US" sz="2400" dirty="0" smtClean="0">
                <a:solidFill>
                  <a:srgbClr val="C00000"/>
                </a:solidFill>
              </a:rPr>
              <a:t>About </a:t>
            </a:r>
            <a:r>
              <a:rPr lang="en-US" sz="2400" dirty="0">
                <a:solidFill>
                  <a:srgbClr val="C00000"/>
                </a:solidFill>
              </a:rPr>
              <a:t>10–20% </a:t>
            </a:r>
            <a:r>
              <a:rPr lang="en-US" sz="2400" dirty="0" smtClean="0">
                <a:solidFill>
                  <a:srgbClr val="C00000"/>
                </a:solidFill>
              </a:rPr>
              <a:t>Flue gas heat loss</a:t>
            </a:r>
          </a:p>
          <a:p>
            <a:pPr algn="just">
              <a:lnSpc>
                <a:spcPct val="114000"/>
              </a:lnSpc>
              <a:spcBef>
                <a:spcPts val="0"/>
              </a:spcBef>
            </a:pPr>
            <a:r>
              <a:rPr lang="en-US" sz="2400" dirty="0" smtClean="0">
                <a:solidFill>
                  <a:srgbClr val="0070C0"/>
                </a:solidFill>
              </a:rPr>
              <a:t>Waste </a:t>
            </a:r>
            <a:r>
              <a:rPr lang="en-US" sz="2400" dirty="0">
                <a:solidFill>
                  <a:srgbClr val="0070C0"/>
                </a:solidFill>
              </a:rPr>
              <a:t>heat recovery heat </a:t>
            </a:r>
            <a:r>
              <a:rPr lang="en-US" sz="2400" dirty="0" smtClean="0">
                <a:solidFill>
                  <a:srgbClr val="0070C0"/>
                </a:solidFill>
              </a:rPr>
              <a:t>exchanger (Economizer or Recuperator) </a:t>
            </a:r>
          </a:p>
          <a:p>
            <a:pPr algn="just">
              <a:lnSpc>
                <a:spcPct val="114000"/>
              </a:lnSpc>
              <a:spcBef>
                <a:spcPts val="0"/>
              </a:spcBef>
            </a:pPr>
            <a:r>
              <a:rPr lang="en-US" sz="2400" dirty="0" smtClean="0">
                <a:solidFill>
                  <a:srgbClr val="FF0000"/>
                </a:solidFill>
              </a:rPr>
              <a:t>Potential flue </a:t>
            </a:r>
            <a:r>
              <a:rPr lang="en-US" sz="2400" dirty="0">
                <a:solidFill>
                  <a:srgbClr val="FF0000"/>
                </a:solidFill>
              </a:rPr>
              <a:t>gas temperature </a:t>
            </a:r>
            <a:r>
              <a:rPr lang="en-US" sz="2400" dirty="0" smtClean="0">
                <a:solidFill>
                  <a:srgbClr val="FF0000"/>
                </a:solidFill>
              </a:rPr>
              <a:t>margin should </a:t>
            </a:r>
            <a:r>
              <a:rPr lang="en-US" sz="2400" dirty="0">
                <a:solidFill>
                  <a:srgbClr val="FF0000"/>
                </a:solidFill>
              </a:rPr>
              <a:t>be at least </a:t>
            </a:r>
            <a:r>
              <a:rPr lang="en-US" sz="2400" dirty="0" smtClean="0">
                <a:solidFill>
                  <a:srgbClr val="FF0000"/>
                </a:solidFill>
              </a:rPr>
              <a:t>25–30</a:t>
            </a:r>
            <a:r>
              <a:rPr lang="en-US" sz="2400" baseline="30000" dirty="0" smtClean="0">
                <a:solidFill>
                  <a:srgbClr val="FF0000"/>
                </a:solidFill>
              </a:rPr>
              <a:t>o</a:t>
            </a:r>
            <a:r>
              <a:rPr lang="en-US" sz="2400" dirty="0" smtClean="0">
                <a:solidFill>
                  <a:srgbClr val="FF0000"/>
                </a:solidFill>
              </a:rPr>
              <a:t>C</a:t>
            </a:r>
            <a:endParaRPr lang="en-US" sz="2400" dirty="0">
              <a:solidFill>
                <a:srgbClr val="FF0000"/>
              </a:solidFill>
            </a:endParaRPr>
          </a:p>
          <a:p>
            <a:pPr marL="0" indent="0">
              <a:lnSpc>
                <a:spcPct val="140000"/>
              </a:lnSpc>
              <a:spcBef>
                <a:spcPts val="0"/>
              </a:spcBef>
              <a:spcAft>
                <a:spcPts val="600"/>
              </a:spcAft>
              <a:buNone/>
            </a:pPr>
            <a:endParaRPr lang="en-US" sz="2400" b="1" dirty="0"/>
          </a:p>
        </p:txBody>
      </p:sp>
      <p:pic>
        <p:nvPicPr>
          <p:cNvPr id="4" name="Picture 3" descr="C:\Users\adminstrator\AppData\Local\Temp\SolidDocuments\SolidCapture\SolidCaptureImage92135703.png"/>
          <p:cNvPicPr/>
          <p:nvPr/>
        </p:nvPicPr>
        <p:blipFill>
          <a:blip r:embed="rId3" cstate="print"/>
          <a:srcRect/>
          <a:stretch>
            <a:fillRect/>
          </a:stretch>
        </p:blipFill>
        <p:spPr bwMode="auto">
          <a:xfrm>
            <a:off x="5334000" y="2514600"/>
            <a:ext cx="3468370" cy="2108905"/>
          </a:xfrm>
          <a:prstGeom prst="rect">
            <a:avLst/>
          </a:prstGeom>
          <a:noFill/>
          <a:ln>
            <a:noFill/>
          </a:ln>
        </p:spPr>
      </p:pic>
      <p:sp>
        <p:nvSpPr>
          <p:cNvPr id="5"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596738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0"/>
            <a:ext cx="7543800" cy="762000"/>
          </a:xfrm>
        </p:spPr>
        <p:txBody>
          <a:bodyPr/>
          <a:lstStyle/>
          <a:p>
            <a:pPr algn="l"/>
            <a:r>
              <a:rPr lang="en-US" altLang="en-US" sz="2800" b="1" dirty="0" smtClean="0">
                <a:solidFill>
                  <a:srgbClr val="FFFF00"/>
                </a:solidFill>
                <a:cs typeface="Times New Roman" pitchFamily="18" charset="0"/>
              </a:rPr>
              <a:t>Feed </a:t>
            </a:r>
            <a:r>
              <a:rPr lang="en-US" altLang="en-US" sz="2800" b="1" dirty="0">
                <a:solidFill>
                  <a:srgbClr val="FFFF00"/>
                </a:solidFill>
                <a:cs typeface="Times New Roman" pitchFamily="18" charset="0"/>
              </a:rPr>
              <a:t>Water Preheating using </a:t>
            </a:r>
            <a:r>
              <a:rPr lang="en-US" altLang="en-US" sz="2800" b="1" dirty="0" smtClean="0">
                <a:solidFill>
                  <a:srgbClr val="FFFF00"/>
                </a:solidFill>
                <a:cs typeface="Times New Roman" pitchFamily="18" charset="0"/>
              </a:rPr>
              <a:t>Economizer</a:t>
            </a:r>
            <a:r>
              <a:rPr lang="en-US" altLang="en-US" sz="2800" dirty="0">
                <a:solidFill>
                  <a:srgbClr val="FFFF00"/>
                </a:solidFill>
                <a:cs typeface="Times New Roman" pitchFamily="18" charset="0"/>
              </a:rPr>
              <a:t/>
            </a:r>
            <a:br>
              <a:rPr lang="en-US" altLang="en-US" sz="2800" dirty="0">
                <a:solidFill>
                  <a:srgbClr val="FFFF00"/>
                </a:solidFill>
                <a:cs typeface="Times New Roman" pitchFamily="18" charset="0"/>
              </a:rPr>
            </a:br>
            <a:endParaRPr lang="en-GB" altLang="en-US" sz="2800" dirty="0">
              <a:solidFill>
                <a:srgbClr val="FFFF00"/>
              </a:solidFill>
              <a:cs typeface="Times New Roman" pitchFamily="18" charset="0"/>
            </a:endParaRPr>
          </a:p>
        </p:txBody>
      </p:sp>
      <p:sp>
        <p:nvSpPr>
          <p:cNvPr id="100355" name="Rectangle 3"/>
          <p:cNvSpPr>
            <a:spLocks noGrp="1" noChangeArrowheads="1"/>
          </p:cNvSpPr>
          <p:nvPr>
            <p:ph type="body" idx="1"/>
          </p:nvPr>
        </p:nvSpPr>
        <p:spPr>
          <a:xfrm>
            <a:off x="76200" y="990600"/>
            <a:ext cx="4343400" cy="4495800"/>
          </a:xfrm>
        </p:spPr>
        <p:txBody>
          <a:bodyPr/>
          <a:lstStyle/>
          <a:p>
            <a:pPr algn="just"/>
            <a:r>
              <a:rPr lang="en-US" altLang="en-US" sz="2500" dirty="0">
                <a:cs typeface="Times New Roman" pitchFamily="18" charset="0"/>
              </a:rPr>
              <a:t>For an older shell boiler,  with a flue gas exit temperature of 260</a:t>
            </a:r>
            <a:r>
              <a:rPr lang="en-US" altLang="en-US" sz="2500" baseline="30000" dirty="0">
                <a:cs typeface="Times New Roman" pitchFamily="18" charset="0"/>
              </a:rPr>
              <a:t>o</a:t>
            </a:r>
            <a:r>
              <a:rPr lang="en-US" altLang="en-US" sz="2500" dirty="0">
                <a:cs typeface="Times New Roman" pitchFamily="18" charset="0"/>
              </a:rPr>
              <a:t>C, an economizer could be used to reduce it to 200</a:t>
            </a:r>
            <a:r>
              <a:rPr lang="en-US" altLang="en-US" sz="2500" baseline="30000" dirty="0">
                <a:cs typeface="Times New Roman" pitchFamily="18" charset="0"/>
              </a:rPr>
              <a:t>o</a:t>
            </a:r>
            <a:r>
              <a:rPr lang="en-US" altLang="en-US" sz="2500" dirty="0">
                <a:cs typeface="Times New Roman" pitchFamily="18" charset="0"/>
              </a:rPr>
              <a:t>C, Increase in overall thermal efficiency would be in the order of 3%.  </a:t>
            </a:r>
          </a:p>
          <a:p>
            <a:pPr algn="just"/>
            <a:r>
              <a:rPr lang="en-US" altLang="en-US" sz="2500" dirty="0">
                <a:cs typeface="Times New Roman" pitchFamily="18" charset="0"/>
              </a:rPr>
              <a:t>Condensing economizer(</a:t>
            </a:r>
            <a:r>
              <a:rPr lang="en-US" altLang="en-US" sz="2500" dirty="0" err="1">
                <a:cs typeface="Times New Roman" pitchFamily="18" charset="0"/>
              </a:rPr>
              <a:t>N.Gas</a:t>
            </a:r>
            <a:r>
              <a:rPr lang="en-US" altLang="en-US" sz="2500" dirty="0">
                <a:cs typeface="Times New Roman" pitchFamily="18" charset="0"/>
              </a:rPr>
              <a:t>) Flue gas reduction up to 65</a:t>
            </a:r>
            <a:r>
              <a:rPr lang="en-US" altLang="en-US" sz="2500" baseline="30000" dirty="0">
                <a:cs typeface="Times New Roman" pitchFamily="18" charset="0"/>
              </a:rPr>
              <a:t>o</a:t>
            </a:r>
            <a:r>
              <a:rPr lang="en-US" altLang="en-US" sz="2500" dirty="0">
                <a:cs typeface="Times New Roman" pitchFamily="18" charset="0"/>
              </a:rPr>
              <a:t>C </a:t>
            </a:r>
            <a:endParaRPr lang="en-GB" altLang="en-US" sz="2500" dirty="0"/>
          </a:p>
        </p:txBody>
      </p:sp>
      <p:pic>
        <p:nvPicPr>
          <p:cNvPr id="100356" name="Picture 4" descr="C:\Documents and Settings\dharma\Desktop\boiler basics\SRP Business Energy Manager Improving Boiler Efficiency_files\HVAC017_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371600"/>
            <a:ext cx="4419600"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357" name="Rectangle 5"/>
          <p:cNvSpPr>
            <a:spLocks noChangeArrowheads="1"/>
          </p:cNvSpPr>
          <p:nvPr/>
        </p:nvSpPr>
        <p:spPr bwMode="auto">
          <a:xfrm>
            <a:off x="0" y="5349875"/>
            <a:ext cx="9144000" cy="82232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ts val="500"/>
              </a:spcBef>
              <a:spcAft>
                <a:spcPts val="500"/>
              </a:spcAft>
            </a:pPr>
            <a:r>
              <a:rPr lang="en-US" altLang="en-US" sz="2400" dirty="0"/>
              <a:t>6</a:t>
            </a:r>
            <a:r>
              <a:rPr lang="en-US" altLang="en-US" sz="2400" baseline="30000" dirty="0"/>
              <a:t>o</a:t>
            </a:r>
            <a:r>
              <a:rPr lang="en-US" altLang="en-US" sz="2400" dirty="0"/>
              <a:t>C raise in feed water temperature, by economiser/condensate recovery, corresponds to a 1% saving in fuel consumption</a:t>
            </a:r>
          </a:p>
        </p:txBody>
      </p:sp>
    </p:spTree>
    <p:extLst>
      <p:ext uri="{BB962C8B-B14F-4D97-AF65-F5344CB8AC3E}">
        <p14:creationId xmlns:p14="http://schemas.microsoft.com/office/powerpoint/2010/main" xmlns="" val="2670699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7239000" cy="639762"/>
          </a:xfrm>
          <a:ln>
            <a:solidFill>
              <a:srgbClr val="FF6600"/>
            </a:solidFill>
            <a:miter lim="800000"/>
            <a:headEnd/>
            <a:tailEnd/>
          </a:ln>
        </p:spPr>
        <p:txBody>
          <a:bodyPr/>
          <a:lstStyle/>
          <a:p>
            <a:r>
              <a:rPr lang="en-US" altLang="en-US" sz="3600" b="1" dirty="0" smtClean="0">
                <a:solidFill>
                  <a:srgbClr val="FFFF00"/>
                </a:solidFill>
                <a:cs typeface="Times New Roman" pitchFamily="18" charset="0"/>
              </a:rPr>
              <a:t>Combustion </a:t>
            </a:r>
            <a:r>
              <a:rPr lang="en-US" altLang="en-US" sz="3600" b="1" dirty="0">
                <a:solidFill>
                  <a:srgbClr val="FFFF00"/>
                </a:solidFill>
                <a:cs typeface="Times New Roman" pitchFamily="18" charset="0"/>
              </a:rPr>
              <a:t>Air Preheating</a:t>
            </a:r>
            <a:endParaRPr lang="en-GB" altLang="en-US" sz="3600" b="1" dirty="0">
              <a:solidFill>
                <a:srgbClr val="FFFF00"/>
              </a:solidFill>
              <a:cs typeface="Times New Roman" pitchFamily="18" charset="0"/>
            </a:endParaRPr>
          </a:p>
        </p:txBody>
      </p:sp>
      <p:sp>
        <p:nvSpPr>
          <p:cNvPr id="101379" name="Rectangle 3"/>
          <p:cNvSpPr>
            <a:spLocks noGrp="1" noChangeArrowheads="1"/>
          </p:cNvSpPr>
          <p:nvPr>
            <p:ph type="body" idx="1"/>
          </p:nvPr>
        </p:nvSpPr>
        <p:spPr>
          <a:xfrm>
            <a:off x="381000" y="1189037"/>
            <a:ext cx="8229600" cy="4525963"/>
          </a:xfrm>
        </p:spPr>
        <p:txBody>
          <a:bodyPr/>
          <a:lstStyle/>
          <a:p>
            <a:pPr algn="just"/>
            <a:r>
              <a:rPr lang="en-US" altLang="en-US" b="1" dirty="0">
                <a:cs typeface="Times New Roman" pitchFamily="18" charset="0"/>
              </a:rPr>
              <a:t> </a:t>
            </a:r>
            <a:r>
              <a:rPr lang="en-US" altLang="en-US" dirty="0">
                <a:cs typeface="Times New Roman" pitchFamily="18" charset="0"/>
              </a:rPr>
              <a:t>Combustion air preheating is an alternative to feedwater heating.</a:t>
            </a:r>
          </a:p>
          <a:p>
            <a:pPr algn="just"/>
            <a:endParaRPr lang="en-US" altLang="en-US" dirty="0">
              <a:cs typeface="Times New Roman" pitchFamily="18" charset="0"/>
            </a:endParaRPr>
          </a:p>
          <a:p>
            <a:pPr algn="just"/>
            <a:r>
              <a:rPr lang="en-US" altLang="en-US" dirty="0">
                <a:cs typeface="Times New Roman" pitchFamily="18" charset="0"/>
              </a:rPr>
              <a:t>In order to improve thermal efficiency by 1%, the combustion air temperature must be raised by 20</a:t>
            </a:r>
            <a:r>
              <a:rPr lang="en-US" altLang="en-US" baseline="30000" dirty="0">
                <a:cs typeface="Times New Roman" pitchFamily="18" charset="0"/>
              </a:rPr>
              <a:t> </a:t>
            </a:r>
            <a:r>
              <a:rPr lang="en-US" altLang="en-US" baseline="30000" dirty="0" err="1">
                <a:cs typeface="Times New Roman" pitchFamily="18" charset="0"/>
              </a:rPr>
              <a:t>o</a:t>
            </a:r>
            <a:r>
              <a:rPr lang="en-US" altLang="en-US" dirty="0" err="1">
                <a:cs typeface="Times New Roman" pitchFamily="18" charset="0"/>
              </a:rPr>
              <a:t>C.</a:t>
            </a:r>
            <a:r>
              <a:rPr lang="en-US" altLang="en-US" dirty="0">
                <a:cs typeface="Times New Roman" pitchFamily="18" charset="0"/>
              </a:rPr>
              <a:t> </a:t>
            </a:r>
          </a:p>
          <a:p>
            <a:pPr algn="just"/>
            <a:endParaRPr lang="en-US" altLang="en-US" dirty="0">
              <a:cs typeface="Times New Roman" pitchFamily="18" charset="0"/>
            </a:endParaRPr>
          </a:p>
        </p:txBody>
      </p:sp>
    </p:spTree>
    <p:extLst>
      <p:ext uri="{BB962C8B-B14F-4D97-AF65-F5344CB8AC3E}">
        <p14:creationId xmlns:p14="http://schemas.microsoft.com/office/powerpoint/2010/main" xmlns="" val="3181554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152400" y="1371600"/>
            <a:ext cx="8686800" cy="3657600"/>
          </a:xfrm>
        </p:spPr>
        <p:txBody>
          <a:bodyPr/>
          <a:lstStyle/>
          <a:p>
            <a:pPr>
              <a:lnSpc>
                <a:spcPct val="90000"/>
              </a:lnSpc>
            </a:pPr>
            <a:r>
              <a:rPr lang="en-US" altLang="en-US" sz="2400" dirty="0">
                <a:latin typeface="Arial" charset="0"/>
                <a:cs typeface="Arial" charset="0"/>
              </a:rPr>
              <a:t> </a:t>
            </a:r>
            <a:r>
              <a:rPr lang="en-US" altLang="en-US" sz="2400" dirty="0">
                <a:cs typeface="Times New Roman" pitchFamily="18" charset="0"/>
              </a:rPr>
              <a:t>Incomplete combustion can arise from a shortage of air or surplus of fuel or poor distribution of fuel.</a:t>
            </a:r>
          </a:p>
          <a:p>
            <a:pPr>
              <a:lnSpc>
                <a:spcPct val="90000"/>
              </a:lnSpc>
            </a:pPr>
            <a:r>
              <a:rPr lang="en-US" altLang="en-US" sz="2400" dirty="0">
                <a:cs typeface="Times New Roman" pitchFamily="18" charset="0"/>
              </a:rPr>
              <a:t> </a:t>
            </a:r>
            <a:r>
              <a:rPr lang="en-US" altLang="en-US" sz="2400" b="1" u="sng" dirty="0">
                <a:cs typeface="Times New Roman" pitchFamily="18" charset="0"/>
              </a:rPr>
              <a:t>In the case of oil and gas fired systems,</a:t>
            </a:r>
            <a:r>
              <a:rPr lang="en-US" altLang="en-US" sz="2400" dirty="0">
                <a:cs typeface="Times New Roman" pitchFamily="18" charset="0"/>
              </a:rPr>
              <a:t> CO or smoke  with normal or high excess air indicates burner system problems. </a:t>
            </a:r>
          </a:p>
          <a:p>
            <a:pPr>
              <a:lnSpc>
                <a:spcPct val="90000"/>
              </a:lnSpc>
              <a:buFontTx/>
              <a:buNone/>
            </a:pPr>
            <a:r>
              <a:rPr lang="en-US" altLang="en-US" sz="2400" dirty="0">
                <a:cs typeface="Times New Roman" pitchFamily="18" charset="0"/>
              </a:rPr>
              <a:t>	</a:t>
            </a:r>
            <a:r>
              <a:rPr lang="en-US" altLang="en-US" sz="2400" dirty="0">
                <a:solidFill>
                  <a:schemeClr val="accent2"/>
                </a:solidFill>
                <a:cs typeface="Times New Roman" pitchFamily="18" charset="0"/>
              </a:rPr>
              <a:t>Example:</a:t>
            </a:r>
            <a:r>
              <a:rPr lang="en-US" altLang="en-US" sz="2400" dirty="0">
                <a:cs typeface="Times New Roman" pitchFamily="18" charset="0"/>
              </a:rPr>
              <a:t> Poor mixing of fuel and air at the burner. Poor oil fires can result from improper viscosity, worn tips, carbonization on tips and deterioration of diffusers.  </a:t>
            </a:r>
          </a:p>
          <a:p>
            <a:pPr algn="just">
              <a:lnSpc>
                <a:spcPct val="90000"/>
              </a:lnSpc>
            </a:pPr>
            <a:r>
              <a:rPr lang="en-US" altLang="en-US" sz="2400" b="1" u="sng" dirty="0">
                <a:cs typeface="Times New Roman" pitchFamily="18" charset="0"/>
              </a:rPr>
              <a:t>With coal firing</a:t>
            </a:r>
            <a:r>
              <a:rPr lang="en-US" altLang="en-US" sz="2400" dirty="0">
                <a:cs typeface="Times New Roman" pitchFamily="18" charset="0"/>
              </a:rPr>
              <a:t>: Loss occurs as grit carry-over or carbon-in-ash (2% loss). </a:t>
            </a:r>
          </a:p>
          <a:p>
            <a:pPr algn="just">
              <a:lnSpc>
                <a:spcPct val="90000"/>
              </a:lnSpc>
              <a:buFontTx/>
              <a:buNone/>
            </a:pPr>
            <a:r>
              <a:rPr lang="en-US" altLang="en-US" sz="2400" dirty="0">
                <a:cs typeface="Times New Roman" pitchFamily="18" charset="0"/>
              </a:rPr>
              <a:t>	</a:t>
            </a:r>
            <a:endParaRPr lang="en-GB" altLang="en-US" sz="2400" dirty="0"/>
          </a:p>
        </p:txBody>
      </p:sp>
      <p:sp>
        <p:nvSpPr>
          <p:cNvPr id="2" name="Rectangle 1"/>
          <p:cNvSpPr/>
          <p:nvPr/>
        </p:nvSpPr>
        <p:spPr>
          <a:xfrm>
            <a:off x="0" y="-15737"/>
            <a:ext cx="6324600" cy="646331"/>
          </a:xfrm>
          <a:prstGeom prst="rect">
            <a:avLst/>
          </a:prstGeom>
        </p:spPr>
        <p:txBody>
          <a:bodyPr wrap="square">
            <a:spAutoFit/>
          </a:bodyPr>
          <a:lstStyle/>
          <a:p>
            <a:r>
              <a:rPr lang="en-US" altLang="en-US" sz="3600" b="1" dirty="0">
                <a:solidFill>
                  <a:srgbClr val="FFFF00"/>
                </a:solidFill>
                <a:cs typeface="Times New Roman" pitchFamily="18" charset="0"/>
              </a:rPr>
              <a:t>Incomplete </a:t>
            </a:r>
            <a:r>
              <a:rPr lang="en-US" altLang="en-US" sz="3600" b="1" dirty="0" smtClean="0">
                <a:solidFill>
                  <a:srgbClr val="FFFF00"/>
                </a:solidFill>
                <a:cs typeface="Times New Roman" pitchFamily="18" charset="0"/>
              </a:rPr>
              <a:t>Combustion</a:t>
            </a:r>
            <a:endParaRPr lang="en-US" sz="3600" dirty="0"/>
          </a:p>
        </p:txBody>
      </p:sp>
    </p:spTree>
    <p:extLst>
      <p:ext uri="{BB962C8B-B14F-4D97-AF65-F5344CB8AC3E}">
        <p14:creationId xmlns:p14="http://schemas.microsoft.com/office/powerpoint/2010/main" xmlns="" val="270108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ChangeArrowheads="1"/>
          </p:cNvSpPr>
          <p:nvPr/>
        </p:nvSpPr>
        <p:spPr bwMode="auto">
          <a:xfrm>
            <a:off x="0" y="2865438"/>
            <a:ext cx="1841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b="1">
                <a:solidFill>
                  <a:schemeClr val="tx2"/>
                </a:solidFill>
                <a:latin typeface="Arial" charset="0"/>
              </a:rPr>
              <a:t/>
            </a:r>
            <a:br>
              <a:rPr lang="en-US" altLang="en-US" sz="2400" b="1">
                <a:solidFill>
                  <a:schemeClr val="tx2"/>
                </a:solidFill>
                <a:latin typeface="Arial" charset="0"/>
              </a:rPr>
            </a:br>
            <a:endParaRPr lang="en-GB" altLang="en-US" sz="2400" b="1">
              <a:solidFill>
                <a:schemeClr val="tx2"/>
              </a:solidFill>
              <a:latin typeface="Arial" charset="0"/>
            </a:endParaRPr>
          </a:p>
        </p:txBody>
      </p:sp>
      <p:pic>
        <p:nvPicPr>
          <p:cNvPr id="103543" name="Picture 1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143000"/>
            <a:ext cx="7467600" cy="4865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0"/>
            <a:ext cx="7010400" cy="861774"/>
          </a:xfrm>
          <a:prstGeom prst="rect">
            <a:avLst/>
          </a:prstGeom>
        </p:spPr>
        <p:txBody>
          <a:bodyPr wrap="square">
            <a:spAutoFit/>
          </a:bodyPr>
          <a:lstStyle/>
          <a:p>
            <a:r>
              <a:rPr lang="en-US" altLang="en-US" sz="3200" b="1" dirty="0">
                <a:solidFill>
                  <a:srgbClr val="FFFF00"/>
                </a:solidFill>
                <a:cs typeface="Times New Roman" pitchFamily="18" charset="0"/>
              </a:rPr>
              <a:t>Control excess air</a:t>
            </a:r>
            <a:r>
              <a:rPr lang="en-US" altLang="en-US" dirty="0">
                <a:cs typeface="Times New Roman" pitchFamily="18" charset="0"/>
              </a:rPr>
              <a:t/>
            </a:r>
            <a:br>
              <a:rPr lang="en-US" altLang="en-US" dirty="0">
                <a:cs typeface="Times New Roman" pitchFamily="18" charset="0"/>
              </a:rPr>
            </a:br>
            <a:r>
              <a:rPr lang="en-US" altLang="en-US" dirty="0">
                <a:cs typeface="Times New Roman" pitchFamily="18" charset="0"/>
              </a:rPr>
              <a:t>for every 1% reduction in excess air ,0.6% rise in </a:t>
            </a:r>
            <a:r>
              <a:rPr lang="en-US" altLang="en-US" dirty="0" smtClean="0">
                <a:cs typeface="Times New Roman" pitchFamily="18" charset="0"/>
              </a:rPr>
              <a:t>efficiency</a:t>
            </a:r>
            <a:endParaRPr lang="en-US" dirty="0"/>
          </a:p>
        </p:txBody>
      </p:sp>
    </p:spTree>
    <p:extLst>
      <p:ext uri="{BB962C8B-B14F-4D97-AF65-F5344CB8AC3E}">
        <p14:creationId xmlns:p14="http://schemas.microsoft.com/office/powerpoint/2010/main" xmlns="" val="3451900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4191000" cy="533400"/>
          </a:xfrm>
        </p:spPr>
        <p:txBody>
          <a:bodyPr/>
          <a:lstStyle/>
          <a:p>
            <a:r>
              <a:rPr lang="en-US" sz="2400" b="1" dirty="0" smtClean="0">
                <a:solidFill>
                  <a:srgbClr val="666699"/>
                </a:solidFill>
              </a:rPr>
              <a:t>Oxygen Trim System</a:t>
            </a:r>
            <a:endParaRPr lang="en-US" sz="2400" dirty="0">
              <a:solidFill>
                <a:srgbClr val="666699"/>
              </a:solidFill>
            </a:endParaRPr>
          </a:p>
        </p:txBody>
      </p:sp>
      <p:sp>
        <p:nvSpPr>
          <p:cNvPr id="3" name="Content Placeholder 2"/>
          <p:cNvSpPr>
            <a:spLocks noGrp="1"/>
          </p:cNvSpPr>
          <p:nvPr>
            <p:ph idx="1"/>
          </p:nvPr>
        </p:nvSpPr>
        <p:spPr>
          <a:xfrm>
            <a:off x="381000" y="1524000"/>
            <a:ext cx="5029200" cy="4876799"/>
          </a:xfrm>
        </p:spPr>
        <p:txBody>
          <a:bodyPr>
            <a:normAutofit fontScale="25000" lnSpcReduction="20000"/>
          </a:bodyPr>
          <a:lstStyle/>
          <a:p>
            <a:pPr algn="just">
              <a:lnSpc>
                <a:spcPct val="140000"/>
              </a:lnSpc>
              <a:spcBef>
                <a:spcPts val="0"/>
              </a:spcBef>
              <a:spcAft>
                <a:spcPts val="600"/>
              </a:spcAft>
            </a:pPr>
            <a:r>
              <a:rPr lang="en-US" sz="9600" dirty="0">
                <a:solidFill>
                  <a:srgbClr val="CC0000"/>
                </a:solidFill>
              </a:rPr>
              <a:t>Monitors Oxygen level in flue gas and automatically adjusts the air-to-fuel ratio for maximum combustion efficiency</a:t>
            </a:r>
          </a:p>
          <a:p>
            <a:pPr algn="just">
              <a:lnSpc>
                <a:spcPct val="140000"/>
              </a:lnSpc>
              <a:spcBef>
                <a:spcPts val="0"/>
              </a:spcBef>
              <a:spcAft>
                <a:spcPts val="600"/>
              </a:spcAft>
            </a:pPr>
            <a:r>
              <a:rPr lang="en-US" sz="9600" dirty="0"/>
              <a:t>Oxygen level and excess air in flue gas kept optimum at all loads </a:t>
            </a:r>
          </a:p>
          <a:p>
            <a:pPr>
              <a:lnSpc>
                <a:spcPct val="140000"/>
              </a:lnSpc>
              <a:spcBef>
                <a:spcPts val="0"/>
              </a:spcBef>
              <a:spcAft>
                <a:spcPts val="600"/>
              </a:spcAft>
            </a:pPr>
            <a:r>
              <a:rPr lang="en-US" sz="9600" dirty="0">
                <a:solidFill>
                  <a:srgbClr val="FF5050"/>
                </a:solidFill>
              </a:rPr>
              <a:t>Reduces energy consumption by 1.5–2.0%</a:t>
            </a:r>
          </a:p>
          <a:p>
            <a:pPr>
              <a:lnSpc>
                <a:spcPct val="140000"/>
              </a:lnSpc>
              <a:spcBef>
                <a:spcPts val="0"/>
              </a:spcBef>
              <a:spcAft>
                <a:spcPts val="600"/>
              </a:spcAft>
            </a:pPr>
            <a:r>
              <a:rPr lang="en-US" sz="9600" dirty="0"/>
              <a:t>Payback period </a:t>
            </a:r>
            <a:r>
              <a:rPr lang="en-US" sz="9600" dirty="0" smtClean="0"/>
              <a:t>less than </a:t>
            </a:r>
            <a:r>
              <a:rPr lang="en-US" sz="9600" dirty="0"/>
              <a:t>3 </a:t>
            </a:r>
            <a:r>
              <a:rPr lang="en-US" sz="9600" dirty="0" smtClean="0"/>
              <a:t>years </a:t>
            </a:r>
            <a:endParaRPr lang="en-US" sz="9600" dirty="0"/>
          </a:p>
          <a:p>
            <a:pPr>
              <a:lnSpc>
                <a:spcPct val="140000"/>
              </a:lnSpc>
              <a:spcBef>
                <a:spcPts val="0"/>
              </a:spcBef>
              <a:spcAft>
                <a:spcPts val="600"/>
              </a:spcAft>
            </a:pPr>
            <a:endParaRPr lang="en-US" sz="2400" dirty="0" smtClean="0"/>
          </a:p>
        </p:txBody>
      </p:sp>
      <p:pic>
        <p:nvPicPr>
          <p:cNvPr id="5" name="Picture 4" descr="C:\Users\adminstrator\AppData\Local\Temp\SolidDocuments\SolidCapture\SolidCaptureImage91841000.png"/>
          <p:cNvPicPr/>
          <p:nvPr/>
        </p:nvPicPr>
        <p:blipFill>
          <a:blip r:embed="rId2" cstate="print"/>
          <a:srcRect/>
          <a:stretch>
            <a:fillRect/>
          </a:stretch>
        </p:blipFill>
        <p:spPr bwMode="auto">
          <a:xfrm>
            <a:off x="5867400" y="1828800"/>
            <a:ext cx="2895600" cy="3124200"/>
          </a:xfrm>
          <a:prstGeom prst="rect">
            <a:avLst/>
          </a:prstGeom>
          <a:noFill/>
          <a:ln>
            <a:noFill/>
          </a:ln>
        </p:spPr>
      </p:pic>
      <p:sp>
        <p:nvSpPr>
          <p:cNvPr id="6" name="Title 1"/>
          <p:cNvSpPr txBox="1">
            <a:spLocks/>
          </p:cNvSpPr>
          <p:nvPr/>
        </p:nvSpPr>
        <p:spPr>
          <a:xfrm>
            <a:off x="0" y="0"/>
            <a:ext cx="65532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2867928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4572000" cy="533400"/>
          </a:xfrm>
        </p:spPr>
        <p:txBody>
          <a:bodyPr/>
          <a:lstStyle/>
          <a:p>
            <a:r>
              <a:rPr lang="en-US" sz="2400" b="1" dirty="0"/>
              <a:t>Automatic Damper Control</a:t>
            </a:r>
            <a:endParaRPr lang="en-US" sz="2400" dirty="0"/>
          </a:p>
        </p:txBody>
      </p:sp>
      <p:sp>
        <p:nvSpPr>
          <p:cNvPr id="3" name="Content Placeholder 2"/>
          <p:cNvSpPr>
            <a:spLocks noGrp="1"/>
          </p:cNvSpPr>
          <p:nvPr>
            <p:ph idx="1"/>
          </p:nvPr>
        </p:nvSpPr>
        <p:spPr>
          <a:xfrm>
            <a:off x="457200" y="1600201"/>
            <a:ext cx="7924800" cy="2362200"/>
          </a:xfrm>
        </p:spPr>
        <p:txBody>
          <a:bodyPr>
            <a:normAutofit/>
          </a:bodyPr>
          <a:lstStyle/>
          <a:p>
            <a:pPr>
              <a:lnSpc>
                <a:spcPct val="140000"/>
              </a:lnSpc>
              <a:spcBef>
                <a:spcPts val="0"/>
              </a:spcBef>
              <a:spcAft>
                <a:spcPts val="600"/>
              </a:spcAft>
            </a:pPr>
            <a:r>
              <a:rPr lang="en-US" sz="2400" dirty="0" smtClean="0">
                <a:solidFill>
                  <a:srgbClr val="FF0000"/>
                </a:solidFill>
              </a:rPr>
              <a:t>High draft – High excess air</a:t>
            </a:r>
            <a:endParaRPr lang="en-US" sz="2400" dirty="0">
              <a:solidFill>
                <a:srgbClr val="FF0000"/>
              </a:solidFill>
            </a:endParaRPr>
          </a:p>
          <a:p>
            <a:pPr algn="just">
              <a:lnSpc>
                <a:spcPct val="140000"/>
              </a:lnSpc>
              <a:spcBef>
                <a:spcPts val="0"/>
              </a:spcBef>
              <a:spcAft>
                <a:spcPts val="600"/>
              </a:spcAft>
            </a:pPr>
            <a:r>
              <a:rPr lang="en-US" sz="2400" dirty="0">
                <a:solidFill>
                  <a:srgbClr val="00B0F0"/>
                </a:solidFill>
              </a:rPr>
              <a:t>Damper between boiler and stack automatically controls the draft by opening or closing the damper depending on the feedback from O</a:t>
            </a:r>
            <a:r>
              <a:rPr lang="en-US" sz="2400" baseline="-25000" dirty="0">
                <a:solidFill>
                  <a:srgbClr val="00B0F0"/>
                </a:solidFill>
              </a:rPr>
              <a:t>2</a:t>
            </a:r>
            <a:r>
              <a:rPr lang="en-US" sz="2400" dirty="0">
                <a:solidFill>
                  <a:srgbClr val="00B0F0"/>
                </a:solidFill>
              </a:rPr>
              <a:t> (excess air) </a:t>
            </a:r>
            <a:r>
              <a:rPr lang="en-US" sz="2400" dirty="0" smtClean="0">
                <a:solidFill>
                  <a:srgbClr val="00B0F0"/>
                </a:solidFill>
              </a:rPr>
              <a:t>level </a:t>
            </a:r>
            <a:endParaRPr lang="en-US" sz="2400" dirty="0">
              <a:solidFill>
                <a:srgbClr val="00B0F0"/>
              </a:solidFill>
            </a:endParaRPr>
          </a:p>
        </p:txBody>
      </p:sp>
      <p:sp>
        <p:nvSpPr>
          <p:cNvPr id="4" name="Title 1"/>
          <p:cNvSpPr txBox="1">
            <a:spLocks/>
          </p:cNvSpPr>
          <p:nvPr/>
        </p:nvSpPr>
        <p:spPr>
          <a:xfrm>
            <a:off x="0" y="0"/>
            <a:ext cx="65532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pic>
        <p:nvPicPr>
          <p:cNvPr id="2050" name="Picture 2" descr="C:\Users\JOEL\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3962400"/>
            <a:ext cx="4116854" cy="1914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2656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4267200" cy="533400"/>
          </a:xfrm>
        </p:spPr>
        <p:txBody>
          <a:bodyPr>
            <a:normAutofit/>
          </a:bodyPr>
          <a:lstStyle/>
          <a:p>
            <a:r>
              <a:rPr lang="en-US" sz="2400" b="1" dirty="0">
                <a:solidFill>
                  <a:srgbClr val="666699"/>
                </a:solidFill>
              </a:rPr>
              <a:t>Low Excess Air </a:t>
            </a:r>
            <a:r>
              <a:rPr lang="en-US" sz="2400" b="1" dirty="0" smtClean="0">
                <a:solidFill>
                  <a:srgbClr val="666699"/>
                </a:solidFill>
              </a:rPr>
              <a:t>Burner</a:t>
            </a:r>
            <a:endParaRPr lang="en-US" sz="2400" dirty="0">
              <a:solidFill>
                <a:srgbClr val="666699"/>
              </a:solidFill>
            </a:endParaRPr>
          </a:p>
        </p:txBody>
      </p:sp>
      <p:sp>
        <p:nvSpPr>
          <p:cNvPr id="3" name="Content Placeholder 2"/>
          <p:cNvSpPr>
            <a:spLocks noGrp="1"/>
          </p:cNvSpPr>
          <p:nvPr>
            <p:ph idx="1"/>
          </p:nvPr>
        </p:nvSpPr>
        <p:spPr>
          <a:xfrm>
            <a:off x="457200" y="1752600"/>
            <a:ext cx="7620000" cy="1524000"/>
          </a:xfrm>
        </p:spPr>
        <p:txBody>
          <a:bodyPr>
            <a:normAutofit fontScale="85000" lnSpcReduction="10000"/>
          </a:bodyPr>
          <a:lstStyle/>
          <a:p>
            <a:pPr algn="just"/>
            <a:r>
              <a:rPr lang="en-US" sz="2800" dirty="0" smtClean="0">
                <a:solidFill>
                  <a:srgbClr val="FF3399"/>
                </a:solidFill>
              </a:rPr>
              <a:t>Older burners require more excess air for combustion</a:t>
            </a:r>
          </a:p>
          <a:p>
            <a:pPr algn="just"/>
            <a:r>
              <a:rPr lang="en-US" sz="2800" dirty="0" smtClean="0">
                <a:solidFill>
                  <a:srgbClr val="666699"/>
                </a:solidFill>
              </a:rPr>
              <a:t>Low excess air burners not only operate with low excess air but improve combustion efficiency as well</a:t>
            </a:r>
            <a:endParaRPr lang="en-US" sz="9500" dirty="0">
              <a:solidFill>
                <a:srgbClr val="666699"/>
              </a:solidFill>
            </a:endParaRPr>
          </a:p>
        </p:txBody>
      </p:sp>
      <p:sp>
        <p:nvSpPr>
          <p:cNvPr id="4" name="Title 1"/>
          <p:cNvSpPr txBox="1">
            <a:spLocks/>
          </p:cNvSpPr>
          <p:nvPr/>
        </p:nvSpPr>
        <p:spPr>
          <a:xfrm>
            <a:off x="0" y="0"/>
            <a:ext cx="65532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pic>
        <p:nvPicPr>
          <p:cNvPr id="3074" name="Picture 2" descr="C:\Users\JOEL\Desktop\eburn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600" y="3657600"/>
            <a:ext cx="3249010" cy="168779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JOEL\Desktop\Webster-070516-l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496611"/>
            <a:ext cx="3471428" cy="20097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0228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2590800" cy="685800"/>
          </a:xfrm>
        </p:spPr>
        <p:txBody>
          <a:bodyPr>
            <a:noAutofit/>
          </a:bodyPr>
          <a:lstStyle/>
          <a:p>
            <a:r>
              <a:rPr lang="en-US" sz="2400" b="1" dirty="0" smtClean="0">
                <a:solidFill>
                  <a:schemeClr val="bg1">
                    <a:lumMod val="50000"/>
                  </a:schemeClr>
                </a:solidFill>
              </a:rPr>
              <a:t>Blowdown</a:t>
            </a:r>
            <a:endParaRPr lang="en-US" sz="2400" dirty="0">
              <a:solidFill>
                <a:schemeClr val="bg1">
                  <a:lumMod val="50000"/>
                </a:schemeClr>
              </a:solidFill>
            </a:endParaRPr>
          </a:p>
        </p:txBody>
      </p:sp>
      <p:sp>
        <p:nvSpPr>
          <p:cNvPr id="3" name="Content Placeholder 2"/>
          <p:cNvSpPr>
            <a:spLocks noGrp="1"/>
          </p:cNvSpPr>
          <p:nvPr>
            <p:ph idx="1"/>
          </p:nvPr>
        </p:nvSpPr>
        <p:spPr>
          <a:xfrm>
            <a:off x="457200" y="1524001"/>
            <a:ext cx="8229600" cy="5029199"/>
          </a:xfrm>
        </p:spPr>
        <p:txBody>
          <a:bodyPr>
            <a:noAutofit/>
          </a:bodyPr>
          <a:lstStyle/>
          <a:p>
            <a:pPr algn="just"/>
            <a:r>
              <a:rPr lang="en-US" sz="2000" dirty="0">
                <a:solidFill>
                  <a:srgbClr val="0070C0"/>
                </a:solidFill>
              </a:rPr>
              <a:t>Blowdown is a discharge of water at steam </a:t>
            </a:r>
            <a:r>
              <a:rPr lang="en-US" sz="2000" dirty="0" smtClean="0">
                <a:solidFill>
                  <a:srgbClr val="0070C0"/>
                </a:solidFill>
              </a:rPr>
              <a:t>temperature  to remove sludge </a:t>
            </a:r>
            <a:r>
              <a:rPr lang="en-US" sz="2000" dirty="0">
                <a:solidFill>
                  <a:srgbClr val="0070C0"/>
                </a:solidFill>
              </a:rPr>
              <a:t>and solids from </a:t>
            </a:r>
            <a:r>
              <a:rPr lang="en-US" sz="2000" dirty="0" smtClean="0">
                <a:solidFill>
                  <a:srgbClr val="0070C0"/>
                </a:solidFill>
              </a:rPr>
              <a:t>boiler</a:t>
            </a:r>
          </a:p>
          <a:p>
            <a:pPr algn="just"/>
            <a:r>
              <a:rPr lang="en-US" sz="2000" dirty="0">
                <a:solidFill>
                  <a:schemeClr val="bg1">
                    <a:lumMod val="50000"/>
                  </a:schemeClr>
                </a:solidFill>
              </a:rPr>
              <a:t>Conductivity, silica, chlorides concentrations, alkalinity indicate presence of dissolved salts and other contaminants in boiler water</a:t>
            </a:r>
          </a:p>
          <a:p>
            <a:pPr algn="just"/>
            <a:r>
              <a:rPr lang="en-US" sz="2000" dirty="0" smtClean="0">
                <a:solidFill>
                  <a:srgbClr val="0070C0"/>
                </a:solidFill>
              </a:rPr>
              <a:t>Blowdown water has to </a:t>
            </a:r>
            <a:r>
              <a:rPr lang="en-US" sz="2000" dirty="0">
                <a:solidFill>
                  <a:srgbClr val="0070C0"/>
                </a:solidFill>
              </a:rPr>
              <a:t>be replaced by an equivalent amount of feed </a:t>
            </a:r>
            <a:r>
              <a:rPr lang="en-US" sz="2000" dirty="0" smtClean="0">
                <a:solidFill>
                  <a:srgbClr val="0070C0"/>
                </a:solidFill>
              </a:rPr>
              <a:t>water</a:t>
            </a:r>
          </a:p>
          <a:p>
            <a:pPr marL="0" indent="0">
              <a:buNone/>
            </a:pPr>
            <a:endParaRPr lang="en-US" sz="2000" dirty="0" smtClean="0"/>
          </a:p>
          <a:p>
            <a:pPr marL="0" indent="0">
              <a:buNone/>
            </a:pPr>
            <a:r>
              <a:rPr lang="en-US" sz="2200" dirty="0" smtClean="0"/>
              <a:t>   </a:t>
            </a:r>
            <a:r>
              <a:rPr lang="en-US" sz="2000" dirty="0" smtClean="0">
                <a:solidFill>
                  <a:srgbClr val="C00000"/>
                </a:solidFill>
              </a:rPr>
              <a:t>Boiler </a:t>
            </a:r>
            <a:r>
              <a:rPr lang="en-US" sz="2000" dirty="0">
                <a:solidFill>
                  <a:srgbClr val="C00000"/>
                </a:solidFill>
              </a:rPr>
              <a:t>blowdown (%) </a:t>
            </a:r>
            <a:r>
              <a:rPr lang="en-US" sz="2000" dirty="0" smtClean="0">
                <a:solidFill>
                  <a:srgbClr val="C00000"/>
                </a:solidFill>
              </a:rPr>
              <a:t> </a:t>
            </a:r>
            <a:r>
              <a:rPr lang="en-US" sz="2000" b="1" dirty="0" smtClean="0">
                <a:solidFill>
                  <a:srgbClr val="C00000"/>
                </a:solidFill>
              </a:rPr>
              <a:t>=    </a:t>
            </a:r>
            <a:r>
              <a:rPr lang="en-US" sz="2000" u="sng" dirty="0" smtClean="0">
                <a:solidFill>
                  <a:srgbClr val="C00000"/>
                </a:solidFill>
              </a:rPr>
              <a:t>Feed </a:t>
            </a:r>
            <a:r>
              <a:rPr lang="en-US" sz="2000" u="sng" dirty="0">
                <a:solidFill>
                  <a:srgbClr val="C00000"/>
                </a:solidFill>
              </a:rPr>
              <a:t>water TDS x % Makeup water</a:t>
            </a:r>
            <a:r>
              <a:rPr lang="en-US" sz="2000" dirty="0">
                <a:solidFill>
                  <a:srgbClr val="C00000"/>
                </a:solidFill>
              </a:rPr>
              <a:t> </a:t>
            </a:r>
          </a:p>
          <a:p>
            <a:pPr marL="0" indent="0">
              <a:buNone/>
            </a:pPr>
            <a:r>
              <a:rPr lang="en-US" sz="2000" dirty="0">
                <a:solidFill>
                  <a:srgbClr val="C00000"/>
                </a:solidFill>
              </a:rPr>
              <a:t>                                            </a:t>
            </a:r>
            <a:r>
              <a:rPr lang="en-US" sz="2000" dirty="0" smtClean="0">
                <a:solidFill>
                  <a:srgbClr val="C00000"/>
                </a:solidFill>
              </a:rPr>
              <a:t> Maximum </a:t>
            </a:r>
            <a:r>
              <a:rPr lang="en-US" sz="2000" dirty="0">
                <a:solidFill>
                  <a:srgbClr val="C00000"/>
                </a:solidFill>
              </a:rPr>
              <a:t>Permissible TDS in Boiler </a:t>
            </a:r>
            <a:r>
              <a:rPr lang="en-US" sz="2000" dirty="0" smtClean="0">
                <a:solidFill>
                  <a:srgbClr val="C00000"/>
                </a:solidFill>
              </a:rPr>
              <a:t>water</a:t>
            </a:r>
          </a:p>
          <a:p>
            <a:pPr marL="0" indent="0">
              <a:buNone/>
            </a:pPr>
            <a:endParaRPr lang="en-US" sz="2000" dirty="0" smtClean="0"/>
          </a:p>
          <a:p>
            <a:pPr algn="just"/>
            <a:r>
              <a:rPr lang="en-US" sz="2000" dirty="0" smtClean="0">
                <a:solidFill>
                  <a:srgbClr val="0070C0"/>
                </a:solidFill>
              </a:rPr>
              <a:t>Blowdown rate is set proportional to makeup water flow or automated (probe provides feedback </a:t>
            </a:r>
            <a:r>
              <a:rPr lang="en-US" sz="2000" dirty="0">
                <a:solidFill>
                  <a:srgbClr val="0070C0"/>
                </a:solidFill>
              </a:rPr>
              <a:t>to a controller operating a modulating blowdown </a:t>
            </a:r>
            <a:r>
              <a:rPr lang="en-US" sz="2000" dirty="0" smtClean="0">
                <a:solidFill>
                  <a:srgbClr val="0070C0"/>
                </a:solidFill>
              </a:rPr>
              <a:t>valve)</a:t>
            </a:r>
            <a:endParaRPr lang="en-US" sz="2000" b="1" dirty="0">
              <a:solidFill>
                <a:srgbClr val="0070C0"/>
              </a:solidFill>
            </a:endParaRPr>
          </a:p>
        </p:txBody>
      </p:sp>
      <p:sp>
        <p:nvSpPr>
          <p:cNvPr id="4"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158912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943100" y="14573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pic>
        <p:nvPicPr>
          <p:cNvPr id="22531" name="Picture 3" descr="http://www.bhes.com/images/BBBoilerRoom.jpg"/>
          <p:cNvPicPr>
            <a:picLocks noChangeAspect="1" noChangeArrowheads="1"/>
          </p:cNvPicPr>
          <p:nvPr/>
        </p:nvPicPr>
        <p:blipFill>
          <a:blip r:embed="rId3" r:link="rId4">
            <a:extLst>
              <a:ext uri="{28A0092B-C50C-407E-A947-70E740481C1C}">
                <a14:useLocalDpi xmlns:a14="http://schemas.microsoft.com/office/drawing/2010/main" xmlns="" val="0"/>
              </a:ext>
            </a:extLst>
          </a:blip>
          <a:srcRect/>
          <a:stretch>
            <a:fillRect/>
          </a:stretch>
        </p:blipFill>
        <p:spPr bwMode="auto">
          <a:xfrm>
            <a:off x="2590800" y="1219200"/>
            <a:ext cx="6477000" cy="4857750"/>
          </a:xfrm>
          <a:prstGeom prst="rect">
            <a:avLst/>
          </a:prstGeom>
          <a:noFill/>
          <a:extLst>
            <a:ext uri="{909E8E84-426E-40DD-AFC4-6F175D3DCCD1}">
              <a14:hiddenFill xmlns:a14="http://schemas.microsoft.com/office/drawing/2010/main" xmlns="">
                <a:solidFill>
                  <a:srgbClr val="FFFFFF"/>
                </a:solidFill>
              </a14:hiddenFill>
            </a:ext>
          </a:extLst>
        </p:spPr>
      </p:pic>
      <p:sp>
        <p:nvSpPr>
          <p:cNvPr id="22533" name="Text Box 5"/>
          <p:cNvSpPr txBox="1">
            <a:spLocks noChangeArrowheads="1"/>
          </p:cNvSpPr>
          <p:nvPr/>
        </p:nvSpPr>
        <p:spPr bwMode="auto">
          <a:xfrm>
            <a:off x="152400" y="5791200"/>
            <a:ext cx="2514600" cy="369332"/>
          </a:xfrm>
          <a:prstGeom prst="rect">
            <a:avLst/>
          </a:prstGeom>
          <a:solidFill>
            <a:srgbClr val="FFCC66"/>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b="1" dirty="0"/>
              <a:t>Flue gas system</a:t>
            </a:r>
            <a:endParaRPr lang="en-GB" altLang="en-US" b="1" dirty="0"/>
          </a:p>
        </p:txBody>
      </p:sp>
      <p:sp>
        <p:nvSpPr>
          <p:cNvPr id="22535" name="Text Box 7"/>
          <p:cNvSpPr txBox="1">
            <a:spLocks noChangeArrowheads="1"/>
          </p:cNvSpPr>
          <p:nvPr/>
        </p:nvSpPr>
        <p:spPr bwMode="auto">
          <a:xfrm>
            <a:off x="136525" y="1219200"/>
            <a:ext cx="2454275" cy="646331"/>
          </a:xfrm>
          <a:prstGeom prst="rect">
            <a:avLst/>
          </a:prstGeom>
          <a:solidFill>
            <a:srgbClr val="CCFF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buFont typeface="Wingdings" pitchFamily="2" charset="2"/>
              <a:buChar char="ü"/>
            </a:pPr>
            <a:r>
              <a:rPr lang="en-US" altLang="en-US" b="1" dirty="0"/>
              <a:t>Water treatment system</a:t>
            </a:r>
            <a:endParaRPr lang="en-GB" altLang="en-US" dirty="0"/>
          </a:p>
        </p:txBody>
      </p:sp>
      <p:sp>
        <p:nvSpPr>
          <p:cNvPr id="22536" name="Text Box 8"/>
          <p:cNvSpPr txBox="1">
            <a:spLocks noChangeArrowheads="1"/>
          </p:cNvSpPr>
          <p:nvPr/>
        </p:nvSpPr>
        <p:spPr bwMode="auto">
          <a:xfrm>
            <a:off x="152400" y="2057400"/>
            <a:ext cx="2438400" cy="369332"/>
          </a:xfrm>
          <a:prstGeom prst="rect">
            <a:avLst/>
          </a:prstGeom>
          <a:solidFill>
            <a:srgbClr val="CCFF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b="1" dirty="0"/>
              <a:t>Feed water system</a:t>
            </a:r>
          </a:p>
        </p:txBody>
      </p:sp>
      <p:sp>
        <p:nvSpPr>
          <p:cNvPr id="22537" name="Text Box 9"/>
          <p:cNvSpPr txBox="1">
            <a:spLocks noChangeArrowheads="1"/>
          </p:cNvSpPr>
          <p:nvPr/>
        </p:nvSpPr>
        <p:spPr bwMode="auto">
          <a:xfrm>
            <a:off x="136525" y="2743200"/>
            <a:ext cx="2454275" cy="369332"/>
          </a:xfrm>
          <a:prstGeom prst="rect">
            <a:avLst/>
          </a:prstGeom>
          <a:solidFill>
            <a:srgbClr val="FF99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b="1" dirty="0"/>
              <a:t>Steam System</a:t>
            </a:r>
            <a:endParaRPr lang="en-GB" altLang="en-US" b="1" dirty="0"/>
          </a:p>
        </p:txBody>
      </p:sp>
      <p:sp>
        <p:nvSpPr>
          <p:cNvPr id="22538" name="Text Box 10"/>
          <p:cNvSpPr txBox="1">
            <a:spLocks noChangeArrowheads="1"/>
          </p:cNvSpPr>
          <p:nvPr/>
        </p:nvSpPr>
        <p:spPr bwMode="auto">
          <a:xfrm>
            <a:off x="136525" y="3505200"/>
            <a:ext cx="2454275" cy="369332"/>
          </a:xfrm>
          <a:prstGeom prst="rect">
            <a:avLst/>
          </a:prstGeom>
          <a:solidFill>
            <a:srgbClr val="FF99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b="1" dirty="0"/>
              <a:t>Blow down system</a:t>
            </a:r>
          </a:p>
        </p:txBody>
      </p:sp>
      <p:sp>
        <p:nvSpPr>
          <p:cNvPr id="22539" name="Text Box 11"/>
          <p:cNvSpPr txBox="1">
            <a:spLocks noChangeArrowheads="1"/>
          </p:cNvSpPr>
          <p:nvPr/>
        </p:nvSpPr>
        <p:spPr bwMode="auto">
          <a:xfrm>
            <a:off x="152400" y="4278868"/>
            <a:ext cx="2514600" cy="369332"/>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b="1" dirty="0"/>
              <a:t>Fuel supply system</a:t>
            </a:r>
          </a:p>
        </p:txBody>
      </p:sp>
      <p:sp>
        <p:nvSpPr>
          <p:cNvPr id="22540" name="Text Box 12"/>
          <p:cNvSpPr txBox="1">
            <a:spLocks noChangeArrowheads="1"/>
          </p:cNvSpPr>
          <p:nvPr/>
        </p:nvSpPr>
        <p:spPr bwMode="auto">
          <a:xfrm>
            <a:off x="152400" y="5040868"/>
            <a:ext cx="2514600" cy="369332"/>
          </a:xfrm>
          <a:prstGeom prst="rect">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buFont typeface="Wingdings" pitchFamily="2" charset="2"/>
              <a:buChar char="ü"/>
            </a:pPr>
            <a:r>
              <a:rPr lang="en-US" altLang="en-US" b="1" dirty="0"/>
              <a:t>Air Supply system</a:t>
            </a:r>
          </a:p>
        </p:txBody>
      </p:sp>
      <p:sp>
        <p:nvSpPr>
          <p:cNvPr id="2" name="Title 1"/>
          <p:cNvSpPr>
            <a:spLocks noGrp="1"/>
          </p:cNvSpPr>
          <p:nvPr>
            <p:ph type="title"/>
          </p:nvPr>
        </p:nvSpPr>
        <p:spPr>
          <a:xfrm>
            <a:off x="0" y="0"/>
            <a:ext cx="6172200" cy="715962"/>
          </a:xfrm>
        </p:spPr>
        <p:txBody>
          <a:bodyPr/>
          <a:lstStyle/>
          <a:p>
            <a:r>
              <a:rPr lang="en-US" dirty="0" smtClean="0">
                <a:solidFill>
                  <a:srgbClr val="FFFF00"/>
                </a:solidFill>
              </a:rPr>
              <a:t>Boiler System</a:t>
            </a:r>
            <a:endParaRPr lang="en-US" dirty="0">
              <a:solidFill>
                <a:srgbClr val="FFFF00"/>
              </a:solidFill>
            </a:endParaRPr>
          </a:p>
        </p:txBody>
      </p:sp>
    </p:spTree>
    <p:extLst>
      <p:ext uri="{BB962C8B-B14F-4D97-AF65-F5344CB8AC3E}">
        <p14:creationId xmlns:p14="http://schemas.microsoft.com/office/powerpoint/2010/main" xmlns="" val="237194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 calcmode="lin" valueType="num">
                                      <p:cBhvr additive="base">
                                        <p:cTn id="13" dur="500" fill="hold"/>
                                        <p:tgtEl>
                                          <p:spTgt spid="22535"/>
                                        </p:tgtEl>
                                        <p:attrNameLst>
                                          <p:attrName>ppt_x</p:attrName>
                                        </p:attrNameLst>
                                      </p:cBhvr>
                                      <p:tavLst>
                                        <p:tav tm="0">
                                          <p:val>
                                            <p:strVal val="0-#ppt_w/2"/>
                                          </p:val>
                                        </p:tav>
                                        <p:tav tm="100000">
                                          <p:val>
                                            <p:strVal val="#ppt_x"/>
                                          </p:val>
                                        </p:tav>
                                      </p:tavLst>
                                    </p:anim>
                                    <p:anim calcmode="lin" valueType="num">
                                      <p:cBhvr additive="base">
                                        <p:cTn id="14"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additive="base">
                                        <p:cTn id="19" dur="500" fill="hold"/>
                                        <p:tgtEl>
                                          <p:spTgt spid="22536"/>
                                        </p:tgtEl>
                                        <p:attrNameLst>
                                          <p:attrName>ppt_x</p:attrName>
                                        </p:attrNameLst>
                                      </p:cBhvr>
                                      <p:tavLst>
                                        <p:tav tm="0">
                                          <p:val>
                                            <p:strVal val="0-#ppt_w/2"/>
                                          </p:val>
                                        </p:tav>
                                        <p:tav tm="100000">
                                          <p:val>
                                            <p:strVal val="#ppt_x"/>
                                          </p:val>
                                        </p:tav>
                                      </p:tavLst>
                                    </p:anim>
                                    <p:anim calcmode="lin" valueType="num">
                                      <p:cBhvr additive="base">
                                        <p:cTn id="20"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7"/>
                                        </p:tgtEl>
                                        <p:attrNameLst>
                                          <p:attrName>style.visibility</p:attrName>
                                        </p:attrNameLst>
                                      </p:cBhvr>
                                      <p:to>
                                        <p:strVal val="visible"/>
                                      </p:to>
                                    </p:set>
                                    <p:anim calcmode="lin" valueType="num">
                                      <p:cBhvr additive="base">
                                        <p:cTn id="25" dur="500" fill="hold"/>
                                        <p:tgtEl>
                                          <p:spTgt spid="22537"/>
                                        </p:tgtEl>
                                        <p:attrNameLst>
                                          <p:attrName>ppt_x</p:attrName>
                                        </p:attrNameLst>
                                      </p:cBhvr>
                                      <p:tavLst>
                                        <p:tav tm="0">
                                          <p:val>
                                            <p:strVal val="0-#ppt_w/2"/>
                                          </p:val>
                                        </p:tav>
                                        <p:tav tm="100000">
                                          <p:val>
                                            <p:strVal val="#ppt_x"/>
                                          </p:val>
                                        </p:tav>
                                      </p:tavLst>
                                    </p:anim>
                                    <p:anim calcmode="lin" valueType="num">
                                      <p:cBhvr additive="base">
                                        <p:cTn id="26" dur="5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8"/>
                                        </p:tgtEl>
                                        <p:attrNameLst>
                                          <p:attrName>style.visibility</p:attrName>
                                        </p:attrNameLst>
                                      </p:cBhvr>
                                      <p:to>
                                        <p:strVal val="visible"/>
                                      </p:to>
                                    </p:set>
                                    <p:anim calcmode="lin" valueType="num">
                                      <p:cBhvr additive="base">
                                        <p:cTn id="31" dur="500" fill="hold"/>
                                        <p:tgtEl>
                                          <p:spTgt spid="22538"/>
                                        </p:tgtEl>
                                        <p:attrNameLst>
                                          <p:attrName>ppt_x</p:attrName>
                                        </p:attrNameLst>
                                      </p:cBhvr>
                                      <p:tavLst>
                                        <p:tav tm="0">
                                          <p:val>
                                            <p:strVal val="0-#ppt_w/2"/>
                                          </p:val>
                                        </p:tav>
                                        <p:tav tm="100000">
                                          <p:val>
                                            <p:strVal val="#ppt_x"/>
                                          </p:val>
                                        </p:tav>
                                      </p:tavLst>
                                    </p:anim>
                                    <p:anim calcmode="lin" valueType="num">
                                      <p:cBhvr additive="base">
                                        <p:cTn id="32" dur="500" fill="hold"/>
                                        <p:tgtEl>
                                          <p:spTgt spid="225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539"/>
                                        </p:tgtEl>
                                        <p:attrNameLst>
                                          <p:attrName>style.visibility</p:attrName>
                                        </p:attrNameLst>
                                      </p:cBhvr>
                                      <p:to>
                                        <p:strVal val="visible"/>
                                      </p:to>
                                    </p:set>
                                    <p:anim calcmode="lin" valueType="num">
                                      <p:cBhvr additive="base">
                                        <p:cTn id="37" dur="500" fill="hold"/>
                                        <p:tgtEl>
                                          <p:spTgt spid="22539"/>
                                        </p:tgtEl>
                                        <p:attrNameLst>
                                          <p:attrName>ppt_x</p:attrName>
                                        </p:attrNameLst>
                                      </p:cBhvr>
                                      <p:tavLst>
                                        <p:tav tm="0">
                                          <p:val>
                                            <p:strVal val="0-#ppt_w/2"/>
                                          </p:val>
                                        </p:tav>
                                        <p:tav tm="100000">
                                          <p:val>
                                            <p:strVal val="#ppt_x"/>
                                          </p:val>
                                        </p:tav>
                                      </p:tavLst>
                                    </p:anim>
                                    <p:anim calcmode="lin" valueType="num">
                                      <p:cBhvr additive="base">
                                        <p:cTn id="38"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2540"/>
                                        </p:tgtEl>
                                        <p:attrNameLst>
                                          <p:attrName>style.visibility</p:attrName>
                                        </p:attrNameLst>
                                      </p:cBhvr>
                                      <p:to>
                                        <p:strVal val="visible"/>
                                      </p:to>
                                    </p:set>
                                    <p:anim calcmode="lin" valueType="num">
                                      <p:cBhvr additive="base">
                                        <p:cTn id="43" dur="500" fill="hold"/>
                                        <p:tgtEl>
                                          <p:spTgt spid="22540"/>
                                        </p:tgtEl>
                                        <p:attrNameLst>
                                          <p:attrName>ppt_x</p:attrName>
                                        </p:attrNameLst>
                                      </p:cBhvr>
                                      <p:tavLst>
                                        <p:tav tm="0">
                                          <p:val>
                                            <p:strVal val="0-#ppt_w/2"/>
                                          </p:val>
                                        </p:tav>
                                        <p:tav tm="100000">
                                          <p:val>
                                            <p:strVal val="#ppt_x"/>
                                          </p:val>
                                        </p:tav>
                                      </p:tavLst>
                                    </p:anim>
                                    <p:anim calcmode="lin" valueType="num">
                                      <p:cBhvr additive="base">
                                        <p:cTn id="44"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2533"/>
                                        </p:tgtEl>
                                        <p:attrNameLst>
                                          <p:attrName>style.visibility</p:attrName>
                                        </p:attrNameLst>
                                      </p:cBhvr>
                                      <p:to>
                                        <p:strVal val="visible"/>
                                      </p:to>
                                    </p:set>
                                    <p:anim calcmode="lin" valueType="num">
                                      <p:cBhvr additive="base">
                                        <p:cTn id="49" dur="500" fill="hold"/>
                                        <p:tgtEl>
                                          <p:spTgt spid="22533"/>
                                        </p:tgtEl>
                                        <p:attrNameLst>
                                          <p:attrName>ppt_x</p:attrName>
                                        </p:attrNameLst>
                                      </p:cBhvr>
                                      <p:tavLst>
                                        <p:tav tm="0">
                                          <p:val>
                                            <p:strVal val="0-#ppt_w/2"/>
                                          </p:val>
                                        </p:tav>
                                        <p:tav tm="100000">
                                          <p:val>
                                            <p:strVal val="#ppt_x"/>
                                          </p:val>
                                        </p:tav>
                                      </p:tavLst>
                                    </p:anim>
                                    <p:anim calcmode="lin" valueType="num">
                                      <p:cBhvr additive="base">
                                        <p:cTn id="50"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autoUpdateAnimBg="0"/>
      <p:bldP spid="22535" grpId="0" animBg="1" autoUpdateAnimBg="0"/>
      <p:bldP spid="22536" grpId="0" animBg="1" autoUpdateAnimBg="0"/>
      <p:bldP spid="22537" grpId="0" animBg="1" autoUpdateAnimBg="0"/>
      <p:bldP spid="22538" grpId="0" animBg="1" autoUpdateAnimBg="0"/>
      <p:bldP spid="22539" grpId="0" animBg="1" autoUpdateAnimBg="0"/>
      <p:bldP spid="2254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sz="half" idx="1"/>
          </p:nvPr>
        </p:nvSpPr>
        <p:spPr>
          <a:xfrm>
            <a:off x="228600" y="1676400"/>
            <a:ext cx="4687888" cy="3657600"/>
          </a:xfrm>
        </p:spPr>
        <p:txBody>
          <a:bodyPr/>
          <a:lstStyle/>
          <a:p>
            <a:pPr algn="just">
              <a:lnSpc>
                <a:spcPct val="90000"/>
              </a:lnSpc>
            </a:pPr>
            <a:r>
              <a:rPr lang="en-GB" altLang="en-US" sz="2000" b="1" dirty="0">
                <a:latin typeface="Arial" charset="0"/>
                <a:cs typeface="Arial" charset="0"/>
              </a:rPr>
              <a:t>Efficiency Improvement - Up to 2 percentage points. </a:t>
            </a:r>
          </a:p>
          <a:p>
            <a:pPr algn="just">
              <a:lnSpc>
                <a:spcPct val="90000"/>
              </a:lnSpc>
            </a:pPr>
            <a:r>
              <a:rPr lang="en-GB" altLang="en-US" sz="2000" dirty="0" smtClean="0">
                <a:latin typeface="Arial" charset="0"/>
                <a:cs typeface="Arial" charset="0"/>
              </a:rPr>
              <a:t>The </a:t>
            </a:r>
            <a:r>
              <a:rPr lang="en-GB" altLang="en-US" sz="2000" dirty="0">
                <a:latin typeface="Arial" charset="0"/>
                <a:cs typeface="Arial" charset="0"/>
              </a:rPr>
              <a:t>amount of blowdown should be minimized by following a good water treatment program, but installing a heat exchanger in the blowdown line allows this waste heat to be used in preheating makeup and feedwater.</a:t>
            </a:r>
            <a:endParaRPr lang="en-US" altLang="en-US" sz="2000" dirty="0">
              <a:latin typeface="Arial" charset="0"/>
              <a:cs typeface="Arial" charset="0"/>
            </a:endParaRPr>
          </a:p>
          <a:p>
            <a:pPr algn="just">
              <a:lnSpc>
                <a:spcPct val="90000"/>
              </a:lnSpc>
            </a:pPr>
            <a:r>
              <a:rPr lang="en-GB" altLang="en-US" sz="2000" dirty="0">
                <a:solidFill>
                  <a:srgbClr val="FF0000"/>
                </a:solidFill>
                <a:latin typeface="Arial" charset="0"/>
                <a:cs typeface="Arial" charset="0"/>
              </a:rPr>
              <a:t>Heat recovery is most suitable for continuous blowdown operations which in turn provides the best water treatment program. </a:t>
            </a:r>
          </a:p>
          <a:p>
            <a:pPr>
              <a:lnSpc>
                <a:spcPct val="90000"/>
              </a:lnSpc>
            </a:pPr>
            <a:endParaRPr lang="en-GB" altLang="en-US" sz="2000" dirty="0"/>
          </a:p>
        </p:txBody>
      </p:sp>
      <p:pic>
        <p:nvPicPr>
          <p:cNvPr id="107524" name="Picture 4" descr="C:\Documents and Settings\dharma\Desktop\boiler basics\SRP Business Energy Manager Improving Boiler Efficiency_files\HVAC017_1.gif"/>
          <p:cNvPicPr>
            <a:picLocks noGrp="1" noChangeAspect="1" noChangeArrowheads="1"/>
          </p:cNvPicPr>
          <p:nvPr>
            <p:ph type="clipArt" sz="half" idx="2"/>
          </p:nvPr>
        </p:nvPicPr>
        <p:blipFill>
          <a:blip r:embed="rId2">
            <a:extLst>
              <a:ext uri="{28A0092B-C50C-407E-A947-70E740481C1C}">
                <a14:useLocalDpi xmlns:a14="http://schemas.microsoft.com/office/drawing/2010/main" xmlns="" val="0"/>
              </a:ext>
            </a:extLst>
          </a:blip>
          <a:srcRect/>
          <a:stretch>
            <a:fillRect/>
          </a:stretch>
        </p:blipFill>
        <p:spPr>
          <a:xfrm>
            <a:off x="5113930" y="1371601"/>
            <a:ext cx="3877669" cy="3657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1"/>
          <p:cNvSpPr/>
          <p:nvPr/>
        </p:nvSpPr>
        <p:spPr>
          <a:xfrm>
            <a:off x="0" y="12403"/>
            <a:ext cx="5827236" cy="646331"/>
          </a:xfrm>
          <a:prstGeom prst="rect">
            <a:avLst/>
          </a:prstGeom>
        </p:spPr>
        <p:txBody>
          <a:bodyPr wrap="none">
            <a:spAutoFit/>
          </a:bodyPr>
          <a:lstStyle/>
          <a:p>
            <a:r>
              <a:rPr lang="en-GB" altLang="en-US" sz="3600" b="1" dirty="0">
                <a:solidFill>
                  <a:srgbClr val="FFFF00"/>
                </a:solidFill>
                <a:latin typeface="Arial" charset="0"/>
                <a:cs typeface="Arial" charset="0"/>
              </a:rPr>
              <a:t>Blowdown Heat Recovery</a:t>
            </a:r>
            <a:endParaRPr lang="en-US" sz="3600" dirty="0">
              <a:solidFill>
                <a:srgbClr val="FFFF00"/>
              </a:solidFill>
            </a:endParaRPr>
          </a:p>
        </p:txBody>
      </p:sp>
    </p:spTree>
    <p:extLst>
      <p:ext uri="{BB962C8B-B14F-4D97-AF65-F5344CB8AC3E}">
        <p14:creationId xmlns:p14="http://schemas.microsoft.com/office/powerpoint/2010/main" xmlns="" val="1665334485"/>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762000"/>
          </a:xfrm>
        </p:spPr>
        <p:txBody>
          <a:bodyPr>
            <a:noAutofit/>
          </a:bodyPr>
          <a:lstStyle/>
          <a:p>
            <a:pPr algn="l"/>
            <a:r>
              <a:rPr lang="en-US" sz="2400" b="1" dirty="0">
                <a:solidFill>
                  <a:srgbClr val="0070C0"/>
                </a:solidFill>
              </a:rPr>
              <a:t>Automatic Blowdown Control </a:t>
            </a:r>
            <a:r>
              <a:rPr lang="en-US" sz="2400" b="1" dirty="0" smtClean="0">
                <a:solidFill>
                  <a:srgbClr val="0070C0"/>
                </a:solidFill>
              </a:rPr>
              <a:t>and </a:t>
            </a:r>
            <a:r>
              <a:rPr lang="en-US" sz="2400" b="1" dirty="0">
                <a:solidFill>
                  <a:srgbClr val="0070C0"/>
                </a:solidFill>
              </a:rPr>
              <a:t>Heat Recovery System</a:t>
            </a:r>
            <a:endParaRPr lang="en-US" sz="2400" dirty="0">
              <a:solidFill>
                <a:srgbClr val="0070C0"/>
              </a:solidFill>
            </a:endParaRPr>
          </a:p>
        </p:txBody>
      </p:sp>
      <p:sp>
        <p:nvSpPr>
          <p:cNvPr id="3" name="Content Placeholder 2"/>
          <p:cNvSpPr>
            <a:spLocks noGrp="1"/>
          </p:cNvSpPr>
          <p:nvPr>
            <p:ph idx="1"/>
          </p:nvPr>
        </p:nvSpPr>
        <p:spPr>
          <a:xfrm>
            <a:off x="381000" y="1828801"/>
            <a:ext cx="3581400" cy="4571999"/>
          </a:xfrm>
        </p:spPr>
        <p:txBody>
          <a:bodyPr>
            <a:noAutofit/>
          </a:bodyPr>
          <a:lstStyle/>
          <a:p>
            <a:pPr algn="just"/>
            <a:r>
              <a:rPr lang="en-US" sz="2200" dirty="0" smtClean="0">
                <a:solidFill>
                  <a:srgbClr val="003300"/>
                </a:solidFill>
              </a:rPr>
              <a:t>Heat recovery system recommended for continuous blowdown with atleast </a:t>
            </a:r>
            <a:r>
              <a:rPr lang="en-US" sz="2200" dirty="0">
                <a:solidFill>
                  <a:srgbClr val="003300"/>
                </a:solidFill>
              </a:rPr>
              <a:t>5% </a:t>
            </a:r>
            <a:r>
              <a:rPr lang="en-US" sz="2200" dirty="0" smtClean="0">
                <a:solidFill>
                  <a:srgbClr val="003300"/>
                </a:solidFill>
              </a:rPr>
              <a:t>makeup water</a:t>
            </a:r>
          </a:p>
          <a:p>
            <a:pPr algn="just"/>
            <a:r>
              <a:rPr lang="en-US" sz="2200" dirty="0" smtClean="0">
                <a:solidFill>
                  <a:srgbClr val="00B0F0"/>
                </a:solidFill>
              </a:rPr>
              <a:t>Fresh makeup water is heated</a:t>
            </a:r>
          </a:p>
          <a:p>
            <a:pPr algn="just"/>
            <a:r>
              <a:rPr lang="en-US" sz="2200" dirty="0" smtClean="0">
                <a:solidFill>
                  <a:srgbClr val="003300"/>
                </a:solidFill>
              </a:rPr>
              <a:t>Flash </a:t>
            </a:r>
            <a:r>
              <a:rPr lang="en-US" sz="2200" dirty="0">
                <a:solidFill>
                  <a:srgbClr val="003300"/>
                </a:solidFill>
              </a:rPr>
              <a:t>steam can also be </a:t>
            </a:r>
            <a:r>
              <a:rPr lang="en-US" sz="2200" dirty="0" smtClean="0">
                <a:solidFill>
                  <a:srgbClr val="003300"/>
                </a:solidFill>
              </a:rPr>
              <a:t>recovered as low-pressure </a:t>
            </a:r>
            <a:r>
              <a:rPr lang="en-US" sz="2200" dirty="0">
                <a:solidFill>
                  <a:srgbClr val="003300"/>
                </a:solidFill>
              </a:rPr>
              <a:t>steam or condensed back for reuse as boiler feed </a:t>
            </a:r>
            <a:r>
              <a:rPr lang="en-US" sz="2200" dirty="0" smtClean="0">
                <a:solidFill>
                  <a:srgbClr val="003300"/>
                </a:solidFill>
              </a:rPr>
              <a:t>water</a:t>
            </a:r>
            <a:endParaRPr lang="en-US" sz="2200" dirty="0">
              <a:solidFill>
                <a:srgbClr val="003300"/>
              </a:solidFill>
            </a:endParaRPr>
          </a:p>
          <a:p>
            <a:endParaRPr lang="en-US" sz="2400" dirty="0" smtClean="0"/>
          </a:p>
          <a:p>
            <a:endParaRPr lang="en-US" sz="2000" dirty="0" smtClean="0"/>
          </a:p>
          <a:p>
            <a:endParaRPr lang="en-US" sz="2000" dirty="0"/>
          </a:p>
          <a:p>
            <a:pPr marL="0" indent="0">
              <a:lnSpc>
                <a:spcPct val="140000"/>
              </a:lnSpc>
              <a:spcBef>
                <a:spcPts val="0"/>
              </a:spcBef>
              <a:spcAft>
                <a:spcPts val="600"/>
              </a:spcAft>
              <a:buNone/>
            </a:pPr>
            <a:endParaRPr lang="en-US" sz="2000" b="1" dirty="0"/>
          </a:p>
        </p:txBody>
      </p:sp>
      <p:pic>
        <p:nvPicPr>
          <p:cNvPr id="4" name="Picture 3"/>
          <p:cNvPicPr/>
          <p:nvPr/>
        </p:nvPicPr>
        <p:blipFill>
          <a:blip r:embed="rId3" cstate="print"/>
          <a:stretch>
            <a:fillRect/>
          </a:stretch>
        </p:blipFill>
        <p:spPr>
          <a:xfrm>
            <a:off x="4227689" y="2438400"/>
            <a:ext cx="4467225" cy="2733675"/>
          </a:xfrm>
          <a:prstGeom prst="rect">
            <a:avLst/>
          </a:prstGeom>
        </p:spPr>
      </p:pic>
      <p:sp>
        <p:nvSpPr>
          <p:cNvPr id="5"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224679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3886200" cy="5029200"/>
          </a:xfrm>
        </p:spPr>
        <p:txBody>
          <a:bodyPr>
            <a:noAutofit/>
          </a:bodyPr>
          <a:lstStyle/>
          <a:p>
            <a:pPr marL="0" indent="0">
              <a:buNone/>
            </a:pPr>
            <a:r>
              <a:rPr lang="en-US" sz="2000" b="1" dirty="0" smtClean="0"/>
              <a:t>Fouling or scaling- Water side</a:t>
            </a:r>
          </a:p>
          <a:p>
            <a:pPr algn="just"/>
            <a:r>
              <a:rPr lang="en-US" sz="2000" dirty="0" smtClean="0">
                <a:solidFill>
                  <a:schemeClr val="accent2">
                    <a:lumMod val="60000"/>
                    <a:lumOff val="40000"/>
                  </a:schemeClr>
                </a:solidFill>
              </a:rPr>
              <a:t>Act as </a:t>
            </a:r>
            <a:r>
              <a:rPr lang="en-US" sz="2000" dirty="0">
                <a:solidFill>
                  <a:schemeClr val="accent2">
                    <a:lumMod val="60000"/>
                    <a:lumOff val="40000"/>
                  </a:schemeClr>
                </a:solidFill>
              </a:rPr>
              <a:t>insulators and </a:t>
            </a:r>
            <a:r>
              <a:rPr lang="en-US" sz="2000" dirty="0" smtClean="0">
                <a:solidFill>
                  <a:schemeClr val="accent2">
                    <a:lumMod val="60000"/>
                    <a:lumOff val="40000"/>
                  </a:schemeClr>
                </a:solidFill>
              </a:rPr>
              <a:t>reduces </a:t>
            </a:r>
            <a:r>
              <a:rPr lang="en-US" sz="2000" dirty="0">
                <a:solidFill>
                  <a:schemeClr val="accent2">
                    <a:lumMod val="60000"/>
                    <a:lumOff val="40000"/>
                  </a:schemeClr>
                </a:solidFill>
              </a:rPr>
              <a:t>heat </a:t>
            </a:r>
            <a:r>
              <a:rPr lang="en-US" sz="2000" dirty="0" smtClean="0">
                <a:solidFill>
                  <a:schemeClr val="accent2">
                    <a:lumMod val="60000"/>
                    <a:lumOff val="40000"/>
                  </a:schemeClr>
                </a:solidFill>
              </a:rPr>
              <a:t>transfer resulting in   </a:t>
            </a:r>
            <a:r>
              <a:rPr lang="en-US" sz="2000" dirty="0">
                <a:solidFill>
                  <a:schemeClr val="accent2">
                    <a:lumMod val="60000"/>
                    <a:lumOff val="40000"/>
                  </a:schemeClr>
                </a:solidFill>
              </a:rPr>
              <a:t>higher flue gas </a:t>
            </a:r>
            <a:r>
              <a:rPr lang="en-US" sz="2000" dirty="0" smtClean="0">
                <a:solidFill>
                  <a:schemeClr val="accent2">
                    <a:lumMod val="60000"/>
                    <a:lumOff val="40000"/>
                  </a:schemeClr>
                </a:solidFill>
              </a:rPr>
              <a:t>temperature</a:t>
            </a:r>
          </a:p>
          <a:p>
            <a:pPr algn="just"/>
            <a:r>
              <a:rPr lang="en-US" sz="2000" dirty="0" smtClean="0"/>
              <a:t>Higher flue gas temperatures at constant steam demand and excess air level </a:t>
            </a:r>
          </a:p>
          <a:p>
            <a:pPr algn="just"/>
            <a:r>
              <a:rPr lang="en-US" sz="2000" dirty="0" smtClean="0">
                <a:solidFill>
                  <a:schemeClr val="accent2">
                    <a:lumMod val="60000"/>
                    <a:lumOff val="40000"/>
                  </a:schemeClr>
                </a:solidFill>
              </a:rPr>
              <a:t>Water treatment has to be improved- Improve </a:t>
            </a:r>
            <a:r>
              <a:rPr lang="en-US" sz="2000" dirty="0">
                <a:solidFill>
                  <a:schemeClr val="accent2">
                    <a:lumMod val="60000"/>
                    <a:lumOff val="40000"/>
                  </a:schemeClr>
                </a:solidFill>
              </a:rPr>
              <a:t>water softening and maintaining lower total dissolved solids (TDS) through </a:t>
            </a:r>
            <a:r>
              <a:rPr lang="en-US" sz="2000" dirty="0" smtClean="0">
                <a:solidFill>
                  <a:schemeClr val="accent2">
                    <a:lumMod val="60000"/>
                    <a:lumOff val="40000"/>
                  </a:schemeClr>
                </a:solidFill>
              </a:rPr>
              <a:t>injecting </a:t>
            </a:r>
            <a:r>
              <a:rPr lang="en-US" sz="2000" dirty="0">
                <a:solidFill>
                  <a:schemeClr val="accent2">
                    <a:lumMod val="60000"/>
                    <a:lumOff val="40000"/>
                  </a:schemeClr>
                </a:solidFill>
              </a:rPr>
              <a:t>chemicals into boiler feed water and adopting proper boiler </a:t>
            </a:r>
            <a:r>
              <a:rPr lang="en-US" sz="2000" dirty="0" smtClean="0">
                <a:solidFill>
                  <a:schemeClr val="accent2">
                    <a:lumMod val="60000"/>
                    <a:lumOff val="40000"/>
                  </a:schemeClr>
                </a:solidFill>
              </a:rPr>
              <a:t>blowdown</a:t>
            </a:r>
            <a:endParaRPr lang="en-US" sz="2000" dirty="0">
              <a:solidFill>
                <a:schemeClr val="accent2">
                  <a:lumMod val="60000"/>
                  <a:lumOff val="40000"/>
                </a:schemeClr>
              </a:solidFill>
            </a:endParaRPr>
          </a:p>
        </p:txBody>
      </p:sp>
      <p:sp>
        <p:nvSpPr>
          <p:cNvPr id="4" name="Content Placeholder 2"/>
          <p:cNvSpPr txBox="1">
            <a:spLocks/>
          </p:cNvSpPr>
          <p:nvPr/>
        </p:nvSpPr>
        <p:spPr>
          <a:xfrm>
            <a:off x="4876800" y="1371600"/>
            <a:ext cx="3962400" cy="4571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t>Soot- Fire side</a:t>
            </a:r>
          </a:p>
          <a:p>
            <a:pPr algn="just"/>
            <a:r>
              <a:rPr lang="en-US" sz="2000" dirty="0" smtClean="0">
                <a:solidFill>
                  <a:schemeClr val="accent2">
                    <a:lumMod val="60000"/>
                    <a:lumOff val="40000"/>
                  </a:schemeClr>
                </a:solidFill>
              </a:rPr>
              <a:t>Act as insulators and reduce heat transfer resulting in   higher flue gas temperature</a:t>
            </a:r>
          </a:p>
          <a:p>
            <a:pPr algn="just"/>
            <a:r>
              <a:rPr lang="en-US" sz="2000" dirty="0" smtClean="0"/>
              <a:t>Burner is defective or air supply is insufficient.</a:t>
            </a:r>
          </a:p>
          <a:p>
            <a:pPr algn="just"/>
            <a:r>
              <a:rPr lang="en-US" sz="2000" dirty="0" smtClean="0">
                <a:solidFill>
                  <a:schemeClr val="accent2">
                    <a:lumMod val="60000"/>
                    <a:lumOff val="40000"/>
                  </a:schemeClr>
                </a:solidFill>
              </a:rPr>
              <a:t>Surfaces should be cleaned of soot periodically</a:t>
            </a:r>
          </a:p>
          <a:p>
            <a:pPr algn="just"/>
            <a:r>
              <a:rPr lang="en-US" sz="2000" dirty="0" smtClean="0"/>
              <a:t>Repair the burner and fine-tune the combustion system.</a:t>
            </a:r>
            <a:endParaRPr lang="en-US" sz="2000" dirty="0"/>
          </a:p>
        </p:txBody>
      </p:sp>
      <p:sp>
        <p:nvSpPr>
          <p:cNvPr id="6"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801683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639762"/>
          </a:xfrm>
        </p:spPr>
        <p:txBody>
          <a:bodyPr>
            <a:noAutofit/>
          </a:bodyPr>
          <a:lstStyle/>
          <a:p>
            <a:r>
              <a:rPr lang="en-US" sz="3200" b="1" dirty="0">
                <a:solidFill>
                  <a:srgbClr val="FFFF00"/>
                </a:solidFill>
              </a:rPr>
              <a:t>Fouling and </a:t>
            </a:r>
            <a:r>
              <a:rPr lang="en-US" sz="3200" b="1" dirty="0" smtClean="0">
                <a:solidFill>
                  <a:srgbClr val="FFFF00"/>
                </a:solidFill>
              </a:rPr>
              <a:t>Scaling</a:t>
            </a:r>
            <a:endParaRPr lang="en-US" sz="3200" dirty="0">
              <a:solidFill>
                <a:srgbClr val="FFFF00"/>
              </a:solidFill>
            </a:endParaRPr>
          </a:p>
        </p:txBody>
      </p:sp>
      <p:pic>
        <p:nvPicPr>
          <p:cNvPr id="12" name="Picture 11"/>
          <p:cNvPicPr/>
          <p:nvPr/>
        </p:nvPicPr>
        <p:blipFill>
          <a:blip r:embed="rId2" cstate="print"/>
          <a:stretch>
            <a:fillRect/>
          </a:stretch>
        </p:blipFill>
        <p:spPr>
          <a:xfrm>
            <a:off x="457200" y="1953260"/>
            <a:ext cx="3733800" cy="2618740"/>
          </a:xfrm>
          <a:prstGeom prst="rect">
            <a:avLst/>
          </a:prstGeom>
        </p:spPr>
      </p:pic>
      <p:pic>
        <p:nvPicPr>
          <p:cNvPr id="13" name="Picture 12"/>
          <p:cNvPicPr/>
          <p:nvPr/>
        </p:nvPicPr>
        <p:blipFill>
          <a:blip r:embed="rId3" cstate="print"/>
          <a:stretch>
            <a:fillRect/>
          </a:stretch>
        </p:blipFill>
        <p:spPr>
          <a:xfrm>
            <a:off x="5029201" y="2133600"/>
            <a:ext cx="3161664" cy="2380615"/>
          </a:xfrm>
          <a:prstGeom prst="rect">
            <a:avLst/>
          </a:prstGeom>
        </p:spPr>
      </p:pic>
      <p:sp>
        <p:nvSpPr>
          <p:cNvPr id="8" name="Rectangle 7"/>
          <p:cNvSpPr/>
          <p:nvPr/>
        </p:nvSpPr>
        <p:spPr>
          <a:xfrm>
            <a:off x="1295400" y="4941332"/>
            <a:ext cx="1826141" cy="369332"/>
          </a:xfrm>
          <a:prstGeom prst="rect">
            <a:avLst/>
          </a:prstGeom>
        </p:spPr>
        <p:txBody>
          <a:bodyPr wrap="none">
            <a:spAutoFit/>
          </a:bodyPr>
          <a:lstStyle/>
          <a:p>
            <a:r>
              <a:rPr lang="en-US" b="1" dirty="0">
                <a:solidFill>
                  <a:srgbClr val="002060"/>
                </a:solidFill>
              </a:rPr>
              <a:t>Soot formation</a:t>
            </a:r>
            <a:endParaRPr lang="en-US" dirty="0">
              <a:solidFill>
                <a:srgbClr val="002060"/>
              </a:solidFill>
            </a:endParaRPr>
          </a:p>
        </p:txBody>
      </p:sp>
      <p:sp>
        <p:nvSpPr>
          <p:cNvPr id="9" name="Rectangle 8"/>
          <p:cNvSpPr/>
          <p:nvPr/>
        </p:nvSpPr>
        <p:spPr>
          <a:xfrm>
            <a:off x="6248400" y="4803963"/>
            <a:ext cx="1915909" cy="369332"/>
          </a:xfrm>
          <a:prstGeom prst="rect">
            <a:avLst/>
          </a:prstGeom>
        </p:spPr>
        <p:txBody>
          <a:bodyPr wrap="none">
            <a:spAutoFit/>
          </a:bodyPr>
          <a:lstStyle/>
          <a:p>
            <a:r>
              <a:rPr lang="en-US" b="1" dirty="0">
                <a:solidFill>
                  <a:srgbClr val="002060"/>
                </a:solidFill>
              </a:rPr>
              <a:t>Scale formation</a:t>
            </a:r>
            <a:endParaRPr lang="en-US" dirty="0">
              <a:solidFill>
                <a:srgbClr val="002060"/>
              </a:solidFill>
            </a:endParaRPr>
          </a:p>
        </p:txBody>
      </p:sp>
    </p:spTree>
    <p:extLst>
      <p:ext uri="{BB962C8B-B14F-4D97-AF65-F5344CB8AC3E}">
        <p14:creationId xmlns:p14="http://schemas.microsoft.com/office/powerpoint/2010/main" xmlns="" val="1379624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762000"/>
            <a:ext cx="9144000" cy="990600"/>
          </a:xfrm>
          <a:solidFill>
            <a:schemeClr val="bg1"/>
          </a:solidFill>
        </p:spPr>
        <p:txBody>
          <a:bodyPr/>
          <a:lstStyle/>
          <a:p>
            <a:r>
              <a:rPr lang="en-US" altLang="en-US" sz="3600" dirty="0">
                <a:cs typeface="Times New Roman" pitchFamily="18" charset="0"/>
              </a:rPr>
              <a:t/>
            </a:r>
            <a:br>
              <a:rPr lang="en-US" altLang="en-US" sz="3600" dirty="0">
                <a:cs typeface="Times New Roman" pitchFamily="18" charset="0"/>
              </a:rPr>
            </a:br>
            <a:endParaRPr lang="en-GB" altLang="en-US" sz="3600" dirty="0">
              <a:cs typeface="Times New Roman" pitchFamily="18" charset="0"/>
            </a:endParaRPr>
          </a:p>
        </p:txBody>
      </p:sp>
      <p:sp>
        <p:nvSpPr>
          <p:cNvPr id="110595" name="Rectangle 3"/>
          <p:cNvSpPr>
            <a:spLocks noGrp="1" noChangeArrowheads="1"/>
          </p:cNvSpPr>
          <p:nvPr>
            <p:ph type="body" idx="1"/>
          </p:nvPr>
        </p:nvSpPr>
        <p:spPr>
          <a:xfrm>
            <a:off x="304800" y="914400"/>
            <a:ext cx="8382000" cy="5029200"/>
          </a:xfrm>
        </p:spPr>
        <p:txBody>
          <a:bodyPr/>
          <a:lstStyle/>
          <a:p>
            <a:pPr algn="just">
              <a:lnSpc>
                <a:spcPct val="90000"/>
              </a:lnSpc>
            </a:pPr>
            <a:r>
              <a:rPr lang="en-US" altLang="en-US" sz="2400" dirty="0" smtClean="0">
                <a:cs typeface="Times New Roman" pitchFamily="18" charset="0"/>
              </a:rPr>
              <a:t>Lower </a:t>
            </a:r>
            <a:r>
              <a:rPr lang="en-US" altLang="en-US" sz="2400" dirty="0">
                <a:cs typeface="Times New Roman" pitchFamily="18" charset="0"/>
              </a:rPr>
              <a:t>steam pressure gives a lower saturated steam temperature and without stack heat recovery, a similar reduction in the temperature of the flue gas temperature results. Potential 1 to 2% improvement. </a:t>
            </a:r>
          </a:p>
          <a:p>
            <a:pPr algn="just">
              <a:lnSpc>
                <a:spcPct val="90000"/>
              </a:lnSpc>
            </a:pPr>
            <a:r>
              <a:rPr lang="en-US" altLang="en-US" sz="2400" dirty="0">
                <a:cs typeface="Times New Roman" pitchFamily="18" charset="0"/>
              </a:rPr>
              <a:t>Steam is generated at pressures normally dictated by the highest pressure / temperature requirements for a particular process.  In some cases, the process does not operate all the time, and there are periods when the boiler pressure could be reduced.</a:t>
            </a:r>
          </a:p>
          <a:p>
            <a:pPr algn="just">
              <a:lnSpc>
                <a:spcPct val="90000"/>
              </a:lnSpc>
            </a:pPr>
            <a:r>
              <a:rPr lang="en-US" altLang="en-US" sz="2400" dirty="0">
                <a:cs typeface="Times New Roman" pitchFamily="18" charset="0"/>
              </a:rPr>
              <a:t>Adverse effects, such as an increase in water carryover from the boiler owing to pressure reduction, may negate any potential saving.  </a:t>
            </a:r>
          </a:p>
          <a:p>
            <a:pPr algn="just">
              <a:lnSpc>
                <a:spcPct val="90000"/>
              </a:lnSpc>
            </a:pPr>
            <a:r>
              <a:rPr lang="en-US" altLang="en-US" sz="2400" dirty="0">
                <a:cs typeface="Times New Roman" pitchFamily="18" charset="0"/>
              </a:rPr>
              <a:t>Pressure should be reduced in stages, and no more than a 20 percent reduction should be considered.</a:t>
            </a:r>
            <a:r>
              <a:rPr lang="en-GB" altLang="en-US" sz="2400" dirty="0"/>
              <a:t> </a:t>
            </a:r>
          </a:p>
        </p:txBody>
      </p:sp>
      <p:sp>
        <p:nvSpPr>
          <p:cNvPr id="2" name="Rectangle 1"/>
          <p:cNvSpPr/>
          <p:nvPr/>
        </p:nvSpPr>
        <p:spPr>
          <a:xfrm>
            <a:off x="0" y="0"/>
            <a:ext cx="7290778" cy="584775"/>
          </a:xfrm>
          <a:prstGeom prst="rect">
            <a:avLst/>
          </a:prstGeom>
        </p:spPr>
        <p:txBody>
          <a:bodyPr wrap="none">
            <a:spAutoFit/>
          </a:bodyPr>
          <a:lstStyle/>
          <a:p>
            <a:r>
              <a:rPr lang="en-US" altLang="en-US" sz="3200" b="1" dirty="0">
                <a:solidFill>
                  <a:srgbClr val="FFFF00"/>
                </a:solidFill>
                <a:cs typeface="Times New Roman" pitchFamily="18" charset="0"/>
              </a:rPr>
              <a:t>Reduction of  Boiler Steam Pressure</a:t>
            </a:r>
            <a:endParaRPr lang="en-US" sz="3200" dirty="0">
              <a:solidFill>
                <a:srgbClr val="FFFF00"/>
              </a:solidFill>
            </a:endParaRPr>
          </a:p>
        </p:txBody>
      </p:sp>
    </p:spTree>
    <p:extLst>
      <p:ext uri="{BB962C8B-B14F-4D97-AF65-F5344CB8AC3E}">
        <p14:creationId xmlns:p14="http://schemas.microsoft.com/office/powerpoint/2010/main" xmlns="" val="1713290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9" y="1066800"/>
            <a:ext cx="6138041" cy="533400"/>
          </a:xfrm>
        </p:spPr>
        <p:txBody>
          <a:bodyPr>
            <a:noAutofit/>
          </a:bodyPr>
          <a:lstStyle/>
          <a:p>
            <a:r>
              <a:rPr lang="en-US" sz="2400" b="1" dirty="0" smtClean="0">
                <a:solidFill>
                  <a:srgbClr val="C00000"/>
                </a:solidFill>
              </a:rPr>
              <a:t>Steam </a:t>
            </a:r>
            <a:r>
              <a:rPr lang="en-US" sz="2400" b="1" dirty="0">
                <a:solidFill>
                  <a:srgbClr val="C00000"/>
                </a:solidFill>
              </a:rPr>
              <a:t>Generation Pressure Reduction</a:t>
            </a:r>
            <a:endParaRPr lang="en-US" sz="2400" dirty="0">
              <a:solidFill>
                <a:srgbClr val="C00000"/>
              </a:solidFill>
            </a:endParaRPr>
          </a:p>
        </p:txBody>
      </p:sp>
      <p:sp>
        <p:nvSpPr>
          <p:cNvPr id="3" name="Content Placeholder 2"/>
          <p:cNvSpPr>
            <a:spLocks noGrp="1"/>
          </p:cNvSpPr>
          <p:nvPr>
            <p:ph idx="1"/>
          </p:nvPr>
        </p:nvSpPr>
        <p:spPr>
          <a:xfrm>
            <a:off x="381000" y="1497455"/>
            <a:ext cx="5791200" cy="1931545"/>
          </a:xfrm>
        </p:spPr>
        <p:txBody>
          <a:bodyPr>
            <a:noAutofit/>
          </a:bodyPr>
          <a:lstStyle/>
          <a:p>
            <a:pPr algn="just">
              <a:lnSpc>
                <a:spcPct val="140000"/>
              </a:lnSpc>
              <a:spcBef>
                <a:spcPts val="0"/>
              </a:spcBef>
              <a:spcAft>
                <a:spcPts val="600"/>
              </a:spcAft>
            </a:pPr>
            <a:r>
              <a:rPr lang="en-US" sz="2200" dirty="0"/>
              <a:t>High pressure </a:t>
            </a:r>
            <a:r>
              <a:rPr lang="en-US" sz="2200" dirty="0" smtClean="0"/>
              <a:t>steam-high </a:t>
            </a:r>
            <a:r>
              <a:rPr lang="en-US" sz="2200" dirty="0"/>
              <a:t>fuel combustion</a:t>
            </a:r>
          </a:p>
          <a:p>
            <a:pPr algn="just">
              <a:lnSpc>
                <a:spcPct val="140000"/>
              </a:lnSpc>
              <a:spcBef>
                <a:spcPts val="0"/>
              </a:spcBef>
              <a:spcAft>
                <a:spcPts val="600"/>
              </a:spcAft>
            </a:pPr>
            <a:r>
              <a:rPr lang="en-US" sz="2200" dirty="0"/>
              <a:t>Boiler steam pressure should be based on the temperature required in the heating </a:t>
            </a:r>
            <a:r>
              <a:rPr lang="en-US" sz="2200" dirty="0" smtClean="0"/>
              <a:t>process</a:t>
            </a:r>
          </a:p>
          <a:p>
            <a:pPr marL="0" indent="0" algn="just">
              <a:lnSpc>
                <a:spcPct val="140000"/>
              </a:lnSpc>
              <a:spcBef>
                <a:spcPts val="0"/>
              </a:spcBef>
              <a:spcAft>
                <a:spcPts val="600"/>
              </a:spcAft>
              <a:buNone/>
            </a:pPr>
            <a:endParaRPr lang="en-US" sz="2200" b="1" dirty="0"/>
          </a:p>
        </p:txBody>
      </p:sp>
      <p:sp>
        <p:nvSpPr>
          <p:cNvPr id="4"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pic>
        <p:nvPicPr>
          <p:cNvPr id="4098" name="Picture 2" descr="C:\Users\JOEL\Desktop\efficient-steam-systems-generation-to-whr-80-63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0373" y="1447800"/>
            <a:ext cx="2555027" cy="19182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62456" y="3505200"/>
            <a:ext cx="8229598" cy="2462213"/>
          </a:xfrm>
          <a:prstGeom prst="rect">
            <a:avLst/>
          </a:prstGeom>
          <a:noFill/>
        </p:spPr>
        <p:txBody>
          <a:bodyPr wrap="square" rtlCol="0">
            <a:spAutoFit/>
          </a:bodyPr>
          <a:lstStyle/>
          <a:p>
            <a:pPr algn="just"/>
            <a:r>
              <a:rPr lang="en-US" sz="2200" dirty="0" smtClean="0">
                <a:solidFill>
                  <a:srgbClr val="0070C0"/>
                </a:solidFill>
              </a:rPr>
              <a:t>Not </a:t>
            </a:r>
            <a:r>
              <a:rPr lang="en-US" sz="2200" dirty="0">
                <a:solidFill>
                  <a:srgbClr val="0070C0"/>
                </a:solidFill>
              </a:rPr>
              <a:t>on steam pressure that can be generated </a:t>
            </a:r>
            <a:r>
              <a:rPr lang="en-US" sz="2200" dirty="0" smtClean="0">
                <a:solidFill>
                  <a:srgbClr val="0070C0"/>
                </a:solidFill>
              </a:rPr>
              <a:t>in </a:t>
            </a:r>
            <a:r>
              <a:rPr lang="en-US" sz="2200" dirty="0">
                <a:solidFill>
                  <a:srgbClr val="0070C0"/>
                </a:solidFill>
              </a:rPr>
              <a:t>boiler</a:t>
            </a:r>
          </a:p>
          <a:p>
            <a:pPr algn="just"/>
            <a:endParaRPr lang="en-US" sz="2200" dirty="0" smtClean="0">
              <a:solidFill>
                <a:srgbClr val="0070C0"/>
              </a:solidFill>
            </a:endParaRPr>
          </a:p>
          <a:p>
            <a:pPr algn="just"/>
            <a:r>
              <a:rPr lang="en-US" sz="2200" dirty="0" smtClean="0">
                <a:solidFill>
                  <a:srgbClr val="0070C0"/>
                </a:solidFill>
              </a:rPr>
              <a:t>Reset </a:t>
            </a:r>
            <a:r>
              <a:rPr lang="en-US" sz="2200" dirty="0">
                <a:solidFill>
                  <a:srgbClr val="0070C0"/>
                </a:solidFill>
              </a:rPr>
              <a:t>steam pressure in boiler to match with the actual steam load requirements to save </a:t>
            </a:r>
            <a:r>
              <a:rPr lang="en-US" sz="2200" dirty="0" smtClean="0">
                <a:solidFill>
                  <a:srgbClr val="0070C0"/>
                </a:solidFill>
              </a:rPr>
              <a:t>energy</a:t>
            </a:r>
          </a:p>
          <a:p>
            <a:pPr algn="just"/>
            <a:endParaRPr lang="en-US" sz="2200" dirty="0">
              <a:solidFill>
                <a:srgbClr val="0070C0"/>
              </a:solidFill>
            </a:endParaRPr>
          </a:p>
          <a:p>
            <a:pPr algn="just"/>
            <a:r>
              <a:rPr lang="en-US" sz="2200" dirty="0">
                <a:solidFill>
                  <a:srgbClr val="0070C0"/>
                </a:solidFill>
              </a:rPr>
              <a:t>Recommended steam pressure = Maximum pressure required + Pressure drop in the </a:t>
            </a:r>
            <a:r>
              <a:rPr lang="en-US" sz="2200" dirty="0" smtClean="0">
                <a:solidFill>
                  <a:srgbClr val="0070C0"/>
                </a:solidFill>
              </a:rPr>
              <a:t>system</a:t>
            </a:r>
            <a:endParaRPr lang="en-IN" sz="2200" dirty="0">
              <a:solidFill>
                <a:srgbClr val="0070C0"/>
              </a:solidFill>
            </a:endParaRPr>
          </a:p>
        </p:txBody>
      </p:sp>
    </p:spTree>
    <p:extLst>
      <p:ext uri="{BB962C8B-B14F-4D97-AF65-F5344CB8AC3E}">
        <p14:creationId xmlns:p14="http://schemas.microsoft.com/office/powerpoint/2010/main" xmlns="" val="3039338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5181600" cy="533400"/>
          </a:xfrm>
        </p:spPr>
        <p:txBody>
          <a:bodyPr>
            <a:noAutofit/>
          </a:bodyPr>
          <a:lstStyle/>
          <a:p>
            <a:r>
              <a:rPr lang="en-US" sz="2400" b="1" dirty="0" smtClean="0">
                <a:solidFill>
                  <a:srgbClr val="00B050"/>
                </a:solidFill>
              </a:rPr>
              <a:t>Benefits of Low-pressure Steam</a:t>
            </a:r>
            <a:endParaRPr lang="en-US" sz="2400" dirty="0">
              <a:solidFill>
                <a:srgbClr val="00B050"/>
              </a:solidFill>
            </a:endParaRPr>
          </a:p>
        </p:txBody>
      </p:sp>
      <p:sp>
        <p:nvSpPr>
          <p:cNvPr id="3" name="Content Placeholder 2"/>
          <p:cNvSpPr>
            <a:spLocks noGrp="1"/>
          </p:cNvSpPr>
          <p:nvPr>
            <p:ph idx="1"/>
          </p:nvPr>
        </p:nvSpPr>
        <p:spPr>
          <a:xfrm>
            <a:off x="457200" y="1600200"/>
            <a:ext cx="7848600" cy="4571999"/>
          </a:xfrm>
        </p:spPr>
        <p:txBody>
          <a:bodyPr>
            <a:noAutofit/>
          </a:bodyPr>
          <a:lstStyle/>
          <a:p>
            <a:pPr lvl="0" algn="just"/>
            <a:r>
              <a:rPr lang="en-US" sz="2400" dirty="0">
                <a:solidFill>
                  <a:srgbClr val="0070C0"/>
                </a:solidFill>
              </a:rPr>
              <a:t>Latent heat for condensing steam is higher at lower </a:t>
            </a:r>
            <a:r>
              <a:rPr lang="en-US" sz="2400" dirty="0" smtClean="0">
                <a:solidFill>
                  <a:srgbClr val="0070C0"/>
                </a:solidFill>
              </a:rPr>
              <a:t>pressure</a:t>
            </a:r>
            <a:endParaRPr lang="en-US" sz="2400" dirty="0">
              <a:solidFill>
                <a:srgbClr val="0070C0"/>
              </a:solidFill>
            </a:endParaRPr>
          </a:p>
          <a:p>
            <a:pPr lvl="0" algn="just"/>
            <a:r>
              <a:rPr lang="en-US" sz="2400" dirty="0">
                <a:solidFill>
                  <a:srgbClr val="FF0000"/>
                </a:solidFill>
              </a:rPr>
              <a:t>Steam dryness ratio will increase resulting in increase in energy in </a:t>
            </a:r>
            <a:r>
              <a:rPr lang="en-US" sz="2400" dirty="0" smtClean="0">
                <a:solidFill>
                  <a:srgbClr val="FF0000"/>
                </a:solidFill>
              </a:rPr>
              <a:t>steam</a:t>
            </a:r>
            <a:endParaRPr lang="en-US" sz="2400" dirty="0">
              <a:solidFill>
                <a:srgbClr val="FF0000"/>
              </a:solidFill>
            </a:endParaRPr>
          </a:p>
          <a:p>
            <a:pPr lvl="0" algn="just"/>
            <a:r>
              <a:rPr lang="en-US" sz="2400" dirty="0">
                <a:solidFill>
                  <a:srgbClr val="0070C0"/>
                </a:solidFill>
              </a:rPr>
              <a:t>Steam loss from pipes will be lower at lower steam </a:t>
            </a:r>
            <a:r>
              <a:rPr lang="en-US" sz="2400" dirty="0" smtClean="0">
                <a:solidFill>
                  <a:srgbClr val="0070C0"/>
                </a:solidFill>
              </a:rPr>
              <a:t>pressure</a:t>
            </a:r>
            <a:endParaRPr lang="en-US" sz="2400" dirty="0">
              <a:solidFill>
                <a:srgbClr val="0070C0"/>
              </a:solidFill>
            </a:endParaRPr>
          </a:p>
          <a:p>
            <a:pPr lvl="0" algn="just"/>
            <a:r>
              <a:rPr lang="en-US" sz="2400" dirty="0">
                <a:solidFill>
                  <a:srgbClr val="FF0000"/>
                </a:solidFill>
              </a:rPr>
              <a:t>Heat loss at boiler surface and steam distribution system will be less at lower steam </a:t>
            </a:r>
            <a:r>
              <a:rPr lang="en-US" sz="2400" dirty="0" smtClean="0">
                <a:solidFill>
                  <a:srgbClr val="FF0000"/>
                </a:solidFill>
              </a:rPr>
              <a:t>pressure</a:t>
            </a:r>
            <a:endParaRPr lang="en-US" sz="2400" dirty="0">
              <a:solidFill>
                <a:srgbClr val="FF0000"/>
              </a:solidFill>
            </a:endParaRPr>
          </a:p>
          <a:p>
            <a:pPr lvl="0" algn="just"/>
            <a:r>
              <a:rPr lang="en-US" sz="2400" dirty="0">
                <a:solidFill>
                  <a:srgbClr val="0070C0"/>
                </a:solidFill>
              </a:rPr>
              <a:t>Blowdown loss will be less at lower steam </a:t>
            </a:r>
            <a:r>
              <a:rPr lang="en-US" sz="2400" dirty="0" smtClean="0">
                <a:solidFill>
                  <a:srgbClr val="0070C0"/>
                </a:solidFill>
              </a:rPr>
              <a:t>pressure</a:t>
            </a:r>
          </a:p>
          <a:p>
            <a:pPr lvl="0" algn="just"/>
            <a:r>
              <a:rPr lang="en-US" sz="2400" dirty="0" smtClean="0">
                <a:solidFill>
                  <a:srgbClr val="FF0000"/>
                </a:solidFill>
              </a:rPr>
              <a:t>Fuel </a:t>
            </a:r>
            <a:r>
              <a:rPr lang="en-US" sz="2400" dirty="0">
                <a:solidFill>
                  <a:srgbClr val="FF0000"/>
                </a:solidFill>
              </a:rPr>
              <a:t>consumption will be lower for the same amount of steam </a:t>
            </a:r>
            <a:r>
              <a:rPr lang="en-US" sz="2400" dirty="0" smtClean="0">
                <a:solidFill>
                  <a:srgbClr val="FF0000"/>
                </a:solidFill>
              </a:rPr>
              <a:t>generation</a:t>
            </a:r>
            <a:endParaRPr lang="en-US" sz="2400" dirty="0">
              <a:solidFill>
                <a:srgbClr val="FF0000"/>
              </a:solidFill>
            </a:endParaRPr>
          </a:p>
          <a:p>
            <a:pPr marL="0" indent="0" algn="just">
              <a:lnSpc>
                <a:spcPct val="140000"/>
              </a:lnSpc>
              <a:spcBef>
                <a:spcPts val="0"/>
              </a:spcBef>
              <a:spcAft>
                <a:spcPts val="600"/>
              </a:spcAft>
              <a:buNone/>
            </a:pPr>
            <a:endParaRPr lang="en-US" sz="2400" b="1" dirty="0"/>
          </a:p>
        </p:txBody>
      </p:sp>
      <p:sp>
        <p:nvSpPr>
          <p:cNvPr id="4"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834546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685800" y="1371600"/>
            <a:ext cx="7848600" cy="4495800"/>
          </a:xfrm>
        </p:spPr>
        <p:txBody>
          <a:bodyPr/>
          <a:lstStyle/>
          <a:p>
            <a:pPr algn="just">
              <a:buFontTx/>
              <a:buNone/>
            </a:pPr>
            <a:r>
              <a:rPr lang="en-US" altLang="en-US" sz="2800" dirty="0">
                <a:cs typeface="Times New Roman" pitchFamily="18" charset="0"/>
              </a:rPr>
              <a:t>   Generally, combustion air control is effected by throttling dampers fitted at forced and induced draft fans.  </a:t>
            </a:r>
            <a:endParaRPr lang="en-US" altLang="en-US" sz="2800" dirty="0" smtClean="0">
              <a:cs typeface="Times New Roman" pitchFamily="18" charset="0"/>
            </a:endParaRPr>
          </a:p>
          <a:p>
            <a:pPr algn="just">
              <a:buFontTx/>
              <a:buNone/>
            </a:pPr>
            <a:r>
              <a:rPr lang="en-US" altLang="en-US" sz="2800" dirty="0">
                <a:cs typeface="Times New Roman" pitchFamily="18" charset="0"/>
              </a:rPr>
              <a:t>	</a:t>
            </a:r>
            <a:r>
              <a:rPr lang="en-US" altLang="en-US" sz="2800" dirty="0" smtClean="0">
                <a:cs typeface="Times New Roman" pitchFamily="18" charset="0"/>
              </a:rPr>
              <a:t>Though </a:t>
            </a:r>
            <a:r>
              <a:rPr lang="en-US" altLang="en-US" sz="2800" dirty="0">
                <a:cs typeface="Times New Roman" pitchFamily="18" charset="0"/>
              </a:rPr>
              <a:t>dampers are simple means of control, they lack accuracy, giving poor control characteristics at the top and bottom of the operating range.</a:t>
            </a:r>
          </a:p>
          <a:p>
            <a:pPr algn="just">
              <a:buFontTx/>
              <a:buNone/>
            </a:pPr>
            <a:r>
              <a:rPr lang="en-US" altLang="en-US" sz="2800" dirty="0">
                <a:cs typeface="Times New Roman" pitchFamily="18" charset="0"/>
              </a:rPr>
              <a:t>    If the load characteristic of the boiler is variable, the possibility of replacing the dampers by a VSD should be evaluated.</a:t>
            </a:r>
            <a:r>
              <a:rPr lang="en-GB" altLang="en-US" sz="2800" dirty="0"/>
              <a:t> </a:t>
            </a:r>
          </a:p>
        </p:txBody>
      </p:sp>
      <p:sp>
        <p:nvSpPr>
          <p:cNvPr id="2" name="Title 1"/>
          <p:cNvSpPr>
            <a:spLocks noGrp="1"/>
          </p:cNvSpPr>
          <p:nvPr>
            <p:ph type="title"/>
          </p:nvPr>
        </p:nvSpPr>
        <p:spPr>
          <a:xfrm>
            <a:off x="0" y="0"/>
            <a:ext cx="8534400" cy="1143000"/>
          </a:xfrm>
        </p:spPr>
        <p:txBody>
          <a:bodyPr/>
          <a:lstStyle/>
          <a:p>
            <a:r>
              <a:rPr lang="en-US" altLang="en-US" sz="3200" b="1" dirty="0">
                <a:solidFill>
                  <a:srgbClr val="FFFF00"/>
                </a:solidFill>
                <a:cs typeface="Times New Roman" pitchFamily="18" charset="0"/>
              </a:rPr>
              <a:t>Variable Speed Control for Fans, Blowers and Pumps</a:t>
            </a:r>
            <a:endParaRPr lang="en-US" sz="3200" dirty="0">
              <a:solidFill>
                <a:srgbClr val="FFFF00"/>
              </a:solidFill>
            </a:endParaRPr>
          </a:p>
        </p:txBody>
      </p:sp>
    </p:spTree>
    <p:extLst>
      <p:ext uri="{BB962C8B-B14F-4D97-AF65-F5344CB8AC3E}">
        <p14:creationId xmlns:p14="http://schemas.microsoft.com/office/powerpoint/2010/main" xmlns="" val="2695265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066800"/>
            <a:ext cx="4648200" cy="685800"/>
          </a:xfrm>
        </p:spPr>
        <p:txBody>
          <a:bodyPr>
            <a:noAutofit/>
          </a:bodyPr>
          <a:lstStyle/>
          <a:p>
            <a:r>
              <a:rPr lang="en-US" sz="2400" b="1" dirty="0" smtClean="0">
                <a:solidFill>
                  <a:srgbClr val="00B0F0"/>
                </a:solidFill>
              </a:rPr>
              <a:t>Retrofitting Boiler with VFD</a:t>
            </a:r>
            <a:endParaRPr lang="en-US" sz="2400" dirty="0">
              <a:solidFill>
                <a:srgbClr val="00B0F0"/>
              </a:solidFill>
            </a:endParaRPr>
          </a:p>
        </p:txBody>
      </p:sp>
      <p:sp>
        <p:nvSpPr>
          <p:cNvPr id="3" name="Content Placeholder 2"/>
          <p:cNvSpPr>
            <a:spLocks noGrp="1"/>
          </p:cNvSpPr>
          <p:nvPr>
            <p:ph idx="1"/>
          </p:nvPr>
        </p:nvSpPr>
        <p:spPr>
          <a:xfrm>
            <a:off x="304800" y="1676401"/>
            <a:ext cx="4038600" cy="4571999"/>
          </a:xfrm>
        </p:spPr>
        <p:txBody>
          <a:bodyPr>
            <a:noAutofit/>
          </a:bodyPr>
          <a:lstStyle/>
          <a:p>
            <a:pPr marL="0" indent="0">
              <a:buNone/>
            </a:pPr>
            <a:r>
              <a:rPr lang="en-US" sz="2400" b="1" dirty="0" smtClean="0">
                <a:solidFill>
                  <a:srgbClr val="002060"/>
                </a:solidFill>
              </a:rPr>
              <a:t>Boiler Fan at Constant Speed</a:t>
            </a:r>
          </a:p>
          <a:p>
            <a:pPr marL="0" indent="0">
              <a:buNone/>
            </a:pPr>
            <a:endParaRPr lang="en-US" sz="2400" b="1" dirty="0" smtClean="0"/>
          </a:p>
          <a:p>
            <a:pPr algn="just"/>
            <a:r>
              <a:rPr lang="en-US" sz="2400" dirty="0">
                <a:solidFill>
                  <a:schemeClr val="bg1">
                    <a:lumMod val="50000"/>
                  </a:schemeClr>
                </a:solidFill>
              </a:rPr>
              <a:t>Best for boiler operating at constant steam load</a:t>
            </a:r>
          </a:p>
          <a:p>
            <a:pPr algn="just"/>
            <a:r>
              <a:rPr lang="en-US" sz="2400" dirty="0" smtClean="0">
                <a:solidFill>
                  <a:srgbClr val="002060"/>
                </a:solidFill>
              </a:rPr>
              <a:t>For part load --damper control air flow to match with steam load</a:t>
            </a:r>
          </a:p>
          <a:p>
            <a:pPr algn="just"/>
            <a:r>
              <a:rPr lang="en-US" sz="2400" dirty="0" smtClean="0">
                <a:solidFill>
                  <a:schemeClr val="bg1">
                    <a:lumMod val="50000"/>
                  </a:schemeClr>
                </a:solidFill>
              </a:rPr>
              <a:t>Damper create resistance in air flow-Fan power increases</a:t>
            </a:r>
          </a:p>
          <a:p>
            <a:pPr algn="just"/>
            <a:endParaRPr lang="en-US" sz="2400" dirty="0" smtClean="0">
              <a:solidFill>
                <a:schemeClr val="bg1">
                  <a:lumMod val="50000"/>
                </a:schemeClr>
              </a:solidFill>
            </a:endParaRPr>
          </a:p>
          <a:p>
            <a:endParaRPr lang="en-US" sz="2400" dirty="0"/>
          </a:p>
          <a:p>
            <a:pPr marL="0" indent="0">
              <a:lnSpc>
                <a:spcPct val="140000"/>
              </a:lnSpc>
              <a:spcBef>
                <a:spcPts val="0"/>
              </a:spcBef>
              <a:spcAft>
                <a:spcPts val="600"/>
              </a:spcAft>
              <a:buNone/>
            </a:pPr>
            <a:endParaRPr lang="en-US" sz="2400" b="1" dirty="0"/>
          </a:p>
        </p:txBody>
      </p:sp>
      <p:sp>
        <p:nvSpPr>
          <p:cNvPr id="5" name="TextBox 4"/>
          <p:cNvSpPr txBox="1"/>
          <p:nvPr/>
        </p:nvSpPr>
        <p:spPr>
          <a:xfrm>
            <a:off x="4800599" y="1693747"/>
            <a:ext cx="4075289" cy="3564053"/>
          </a:xfrm>
          <a:prstGeom prst="rect">
            <a:avLst/>
          </a:prstGeom>
          <a:noFill/>
        </p:spPr>
        <p:txBody>
          <a:bodyPr wrap="square" rtlCol="0">
            <a:spAutoFit/>
          </a:bodyPr>
          <a:lstStyle/>
          <a:p>
            <a:r>
              <a:rPr lang="en-US" sz="2400" b="1" dirty="0" smtClean="0">
                <a:solidFill>
                  <a:srgbClr val="002060"/>
                </a:solidFill>
              </a:rPr>
              <a:t>  Boiler </a:t>
            </a:r>
            <a:r>
              <a:rPr lang="en-US" sz="2400" b="1" dirty="0">
                <a:solidFill>
                  <a:srgbClr val="002060"/>
                </a:solidFill>
              </a:rPr>
              <a:t>Fan at VFD</a:t>
            </a:r>
          </a:p>
          <a:p>
            <a:endParaRPr lang="en-US" dirty="0" smtClean="0"/>
          </a:p>
          <a:p>
            <a:endParaRPr lang="en-US" dirty="0"/>
          </a:p>
          <a:p>
            <a:endParaRPr lang="en-US" dirty="0" smtClean="0"/>
          </a:p>
          <a:p>
            <a:pPr marL="342900" indent="-342900" algn="just">
              <a:spcBef>
                <a:spcPct val="20000"/>
              </a:spcBef>
              <a:buFont typeface="Arial" pitchFamily="34" charset="0"/>
              <a:buChar char="•"/>
            </a:pPr>
            <a:r>
              <a:rPr lang="en-US" sz="2400" dirty="0">
                <a:solidFill>
                  <a:srgbClr val="002060"/>
                </a:solidFill>
              </a:rPr>
              <a:t>Best for boiler operating at </a:t>
            </a:r>
            <a:r>
              <a:rPr lang="en-US" sz="2400" dirty="0" smtClean="0">
                <a:solidFill>
                  <a:srgbClr val="002060"/>
                </a:solidFill>
              </a:rPr>
              <a:t>varying </a:t>
            </a:r>
            <a:r>
              <a:rPr lang="en-US" sz="2400" dirty="0">
                <a:solidFill>
                  <a:srgbClr val="002060"/>
                </a:solidFill>
              </a:rPr>
              <a:t>steam </a:t>
            </a:r>
            <a:r>
              <a:rPr lang="en-US" sz="2400" dirty="0" smtClean="0">
                <a:solidFill>
                  <a:srgbClr val="002060"/>
                </a:solidFill>
              </a:rPr>
              <a:t>load or low load for longer time</a:t>
            </a:r>
          </a:p>
          <a:p>
            <a:pPr marL="342900" indent="-342900">
              <a:spcBef>
                <a:spcPct val="20000"/>
              </a:spcBef>
              <a:buFont typeface="Arial" pitchFamily="34" charset="0"/>
              <a:buChar char="•"/>
            </a:pPr>
            <a:r>
              <a:rPr lang="en-US" sz="2400" dirty="0">
                <a:solidFill>
                  <a:schemeClr val="bg1">
                    <a:lumMod val="50000"/>
                  </a:schemeClr>
                </a:solidFill>
              </a:rPr>
              <a:t>Fan power </a:t>
            </a:r>
            <a:r>
              <a:rPr lang="en-US" sz="2400" dirty="0">
                <a:solidFill>
                  <a:schemeClr val="bg1">
                    <a:lumMod val="50000"/>
                  </a:schemeClr>
                </a:solidFill>
                <a:sym typeface="Symbol"/>
              </a:rPr>
              <a:t></a:t>
            </a:r>
            <a:r>
              <a:rPr lang="en-US" sz="2400" dirty="0">
                <a:solidFill>
                  <a:schemeClr val="bg1">
                    <a:lumMod val="50000"/>
                  </a:schemeClr>
                </a:solidFill>
              </a:rPr>
              <a:t>  (air flow </a:t>
            </a:r>
            <a:r>
              <a:rPr lang="en-US" sz="2400" dirty="0" smtClean="0">
                <a:solidFill>
                  <a:schemeClr val="bg1">
                    <a:lumMod val="50000"/>
                  </a:schemeClr>
                </a:solidFill>
              </a:rPr>
              <a:t>rate)</a:t>
            </a:r>
            <a:r>
              <a:rPr lang="en-US" sz="2400" baseline="30000" dirty="0" smtClean="0">
                <a:solidFill>
                  <a:schemeClr val="bg1">
                    <a:lumMod val="50000"/>
                  </a:schemeClr>
                </a:solidFill>
              </a:rPr>
              <a:t>3</a:t>
            </a:r>
            <a:endParaRPr lang="en-US" sz="2400" baseline="30000" dirty="0">
              <a:solidFill>
                <a:schemeClr val="bg1">
                  <a:lumMod val="50000"/>
                </a:schemeClr>
              </a:solidFill>
            </a:endParaRPr>
          </a:p>
          <a:p>
            <a:endParaRPr lang="en-US" dirty="0"/>
          </a:p>
        </p:txBody>
      </p:sp>
      <p:sp>
        <p:nvSpPr>
          <p:cNvPr id="6"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spTree>
    <p:extLst>
      <p:ext uri="{BB962C8B-B14F-4D97-AF65-F5344CB8AC3E}">
        <p14:creationId xmlns:p14="http://schemas.microsoft.com/office/powerpoint/2010/main" xmlns="" val="401575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228600" y="990600"/>
            <a:ext cx="8458200" cy="4876800"/>
          </a:xfrm>
        </p:spPr>
        <p:txBody>
          <a:bodyPr/>
          <a:lstStyle/>
          <a:p>
            <a:pPr algn="just"/>
            <a:r>
              <a:rPr lang="en-US" altLang="en-US" sz="2800" dirty="0" smtClean="0">
                <a:cs typeface="Times New Roman" pitchFamily="18" charset="0"/>
              </a:rPr>
              <a:t>As </a:t>
            </a:r>
            <a:r>
              <a:rPr lang="en-US" altLang="en-US" sz="2800" dirty="0">
                <a:cs typeface="Times New Roman" pitchFamily="18" charset="0"/>
              </a:rPr>
              <a:t>the load falls, so does the value of the mass flow rate of the flue gases through the tubes.  This reduction in flow rate for the same heat transfer area, reduced the exit flue gas temperatures by a small extent, reducing the sensible heat loss.</a:t>
            </a:r>
          </a:p>
          <a:p>
            <a:pPr algn="just"/>
            <a:r>
              <a:rPr lang="en-US" altLang="en-US" sz="2800" dirty="0">
                <a:cs typeface="Times New Roman" pitchFamily="18" charset="0"/>
              </a:rPr>
              <a:t>Below half load, most combustion appliances need more excess air to burn the fuel completely and increases the sensible heat loss.</a:t>
            </a:r>
          </a:p>
          <a:p>
            <a:pPr algn="just"/>
            <a:r>
              <a:rPr lang="en-US" altLang="en-US" sz="2800" dirty="0"/>
              <a:t>Operation of boiler below 25% should be avoided</a:t>
            </a:r>
          </a:p>
          <a:p>
            <a:pPr algn="just"/>
            <a:r>
              <a:rPr lang="en-US" altLang="en-US" sz="2800" dirty="0"/>
              <a:t>Optimum efficiency occurs at 65-85% of full loads</a:t>
            </a:r>
            <a:endParaRPr lang="en-GB" altLang="en-US" sz="2800" dirty="0"/>
          </a:p>
        </p:txBody>
      </p:sp>
      <p:sp>
        <p:nvSpPr>
          <p:cNvPr id="2" name="Title 1"/>
          <p:cNvSpPr>
            <a:spLocks noGrp="1"/>
          </p:cNvSpPr>
          <p:nvPr>
            <p:ph type="title"/>
          </p:nvPr>
        </p:nvSpPr>
        <p:spPr>
          <a:xfrm>
            <a:off x="0" y="0"/>
            <a:ext cx="8305800" cy="762000"/>
          </a:xfrm>
        </p:spPr>
        <p:txBody>
          <a:bodyPr/>
          <a:lstStyle/>
          <a:p>
            <a:r>
              <a:rPr lang="en-US" altLang="en-US" sz="3200" b="1" dirty="0">
                <a:solidFill>
                  <a:srgbClr val="FFFF00"/>
                </a:solidFill>
                <a:cs typeface="Times New Roman" pitchFamily="18" charset="0"/>
              </a:rPr>
              <a:t>Effect of  Boiler Loading on Efficiency</a:t>
            </a:r>
            <a:endParaRPr lang="en-US" sz="3200" dirty="0">
              <a:solidFill>
                <a:srgbClr val="FFFF00"/>
              </a:solidFill>
            </a:endParaRPr>
          </a:p>
        </p:txBody>
      </p:sp>
    </p:spTree>
    <p:extLst>
      <p:ext uri="{BB962C8B-B14F-4D97-AF65-F5344CB8AC3E}">
        <p14:creationId xmlns:p14="http://schemas.microsoft.com/office/powerpoint/2010/main" xmlns="" val="519854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5791200" cy="740979"/>
          </a:xfrm>
        </p:spPr>
        <p:txBody>
          <a:bodyPr/>
          <a:lstStyle/>
          <a:p>
            <a:r>
              <a:rPr lang="en-US" sz="3200" b="1" dirty="0" smtClean="0">
                <a:solidFill>
                  <a:srgbClr val="FFFF00"/>
                </a:solidFill>
              </a:rPr>
              <a:t>Boiler Efficiency</a:t>
            </a:r>
            <a:endParaRPr lang="en-US" sz="3200" dirty="0">
              <a:solidFill>
                <a:srgbClr val="FFFF00"/>
              </a:solidFill>
            </a:endParaRPr>
          </a:p>
        </p:txBody>
      </p:sp>
      <p:sp>
        <p:nvSpPr>
          <p:cNvPr id="3" name="Content Placeholder 2"/>
          <p:cNvSpPr>
            <a:spLocks noGrp="1"/>
          </p:cNvSpPr>
          <p:nvPr>
            <p:ph idx="1"/>
          </p:nvPr>
        </p:nvSpPr>
        <p:spPr>
          <a:xfrm>
            <a:off x="1621917" y="1295401"/>
            <a:ext cx="5007484" cy="609600"/>
          </a:xfrm>
        </p:spPr>
        <p:txBody>
          <a:bodyPr>
            <a:normAutofit/>
          </a:bodyPr>
          <a:lstStyle/>
          <a:p>
            <a:pPr marL="0" indent="0" algn="ctr">
              <a:buNone/>
            </a:pPr>
            <a:r>
              <a:rPr lang="en-US" sz="2500" dirty="0" smtClean="0">
                <a:solidFill>
                  <a:srgbClr val="FF0000"/>
                </a:solidFill>
              </a:rPr>
              <a:t>Major losses in boiler</a:t>
            </a:r>
          </a:p>
          <a:p>
            <a:pPr algn="ctr"/>
            <a:endParaRPr lang="en-US" dirty="0" smtClean="0">
              <a:solidFill>
                <a:srgbClr val="FF0000"/>
              </a:solidFill>
            </a:endParaRPr>
          </a:p>
        </p:txBody>
      </p:sp>
      <p:sp>
        <p:nvSpPr>
          <p:cNvPr id="4" name="object 10"/>
          <p:cNvSpPr/>
          <p:nvPr/>
        </p:nvSpPr>
        <p:spPr>
          <a:xfrm>
            <a:off x="2795778" y="4827204"/>
            <a:ext cx="1652905" cy="114300"/>
          </a:xfrm>
          <a:custGeom>
            <a:avLst/>
            <a:gdLst/>
            <a:ahLst/>
            <a:cxnLst/>
            <a:rect l="l" t="t" r="r" b="b"/>
            <a:pathLst>
              <a:path w="1652904" h="114300">
                <a:moveTo>
                  <a:pt x="1538224" y="0"/>
                </a:moveTo>
                <a:lnTo>
                  <a:pt x="1538224" y="114300"/>
                </a:lnTo>
                <a:lnTo>
                  <a:pt x="1614424" y="76200"/>
                </a:lnTo>
                <a:lnTo>
                  <a:pt x="1557274" y="76200"/>
                </a:lnTo>
                <a:lnTo>
                  <a:pt x="1557274" y="38100"/>
                </a:lnTo>
                <a:lnTo>
                  <a:pt x="1614424" y="38100"/>
                </a:lnTo>
                <a:lnTo>
                  <a:pt x="1538224" y="0"/>
                </a:lnTo>
                <a:close/>
              </a:path>
              <a:path w="1652904" h="114300">
                <a:moveTo>
                  <a:pt x="1538224" y="38100"/>
                </a:moveTo>
                <a:lnTo>
                  <a:pt x="0" y="38100"/>
                </a:lnTo>
                <a:lnTo>
                  <a:pt x="0" y="76200"/>
                </a:lnTo>
                <a:lnTo>
                  <a:pt x="1538224" y="76200"/>
                </a:lnTo>
                <a:lnTo>
                  <a:pt x="1538224" y="38100"/>
                </a:lnTo>
                <a:close/>
              </a:path>
              <a:path w="1652904" h="114300">
                <a:moveTo>
                  <a:pt x="1614424" y="38100"/>
                </a:moveTo>
                <a:lnTo>
                  <a:pt x="1557274" y="38100"/>
                </a:lnTo>
                <a:lnTo>
                  <a:pt x="1557274" y="76200"/>
                </a:lnTo>
                <a:lnTo>
                  <a:pt x="1614424" y="76200"/>
                </a:lnTo>
                <a:lnTo>
                  <a:pt x="1652524" y="57150"/>
                </a:lnTo>
                <a:lnTo>
                  <a:pt x="1614424" y="38100"/>
                </a:lnTo>
                <a:close/>
              </a:path>
            </a:pathLst>
          </a:custGeom>
          <a:solidFill>
            <a:srgbClr val="CC0000"/>
          </a:solidFill>
        </p:spPr>
        <p:txBody>
          <a:bodyPr wrap="square" lIns="0" tIns="0" rIns="0" bIns="0" rtlCol="0"/>
          <a:lstStyle/>
          <a:p>
            <a:endParaRPr dirty="0"/>
          </a:p>
        </p:txBody>
      </p:sp>
      <p:sp>
        <p:nvSpPr>
          <p:cNvPr id="5" name="object 11"/>
          <p:cNvSpPr txBox="1"/>
          <p:nvPr/>
        </p:nvSpPr>
        <p:spPr>
          <a:xfrm>
            <a:off x="4537582" y="4769926"/>
            <a:ext cx="1804734"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A40020"/>
                </a:solidFill>
                <a:latin typeface="Arial"/>
                <a:cs typeface="Arial"/>
              </a:rPr>
              <a:t>Heat </a:t>
            </a:r>
            <a:r>
              <a:rPr sz="1600" b="1" dirty="0">
                <a:solidFill>
                  <a:srgbClr val="A40020"/>
                </a:solidFill>
                <a:latin typeface="Arial"/>
                <a:cs typeface="Arial"/>
              </a:rPr>
              <a:t>in</a:t>
            </a:r>
            <a:r>
              <a:rPr sz="1600" b="1" spc="-95" dirty="0">
                <a:solidFill>
                  <a:srgbClr val="A40020"/>
                </a:solidFill>
                <a:latin typeface="Arial"/>
                <a:cs typeface="Arial"/>
              </a:rPr>
              <a:t> </a:t>
            </a:r>
            <a:r>
              <a:rPr sz="1600" b="1" dirty="0">
                <a:solidFill>
                  <a:srgbClr val="A40020"/>
                </a:solidFill>
                <a:latin typeface="Arial"/>
                <a:cs typeface="Arial"/>
              </a:rPr>
              <a:t>Steam</a:t>
            </a:r>
            <a:endParaRPr sz="1600" dirty="0">
              <a:latin typeface="Arial"/>
              <a:cs typeface="Arial"/>
            </a:endParaRPr>
          </a:p>
        </p:txBody>
      </p:sp>
      <p:sp>
        <p:nvSpPr>
          <p:cNvPr id="6" name="object 12"/>
          <p:cNvSpPr txBox="1"/>
          <p:nvPr/>
        </p:nvSpPr>
        <p:spPr>
          <a:xfrm>
            <a:off x="2100453" y="2391979"/>
            <a:ext cx="1421130" cy="2022475"/>
          </a:xfrm>
          <a:prstGeom prst="rect">
            <a:avLst/>
          </a:prstGeom>
          <a:ln w="28575">
            <a:solidFill>
              <a:srgbClr val="000000"/>
            </a:solidFill>
          </a:ln>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15"/>
              </a:spcBef>
            </a:pPr>
            <a:endParaRPr sz="2400" dirty="0">
              <a:latin typeface="Times New Roman"/>
              <a:cs typeface="Times New Roman"/>
            </a:endParaRPr>
          </a:p>
          <a:p>
            <a:pPr marL="327660">
              <a:lnSpc>
                <a:spcPct val="100000"/>
              </a:lnSpc>
            </a:pPr>
            <a:r>
              <a:rPr sz="1600" b="1" spc="-5" dirty="0">
                <a:latin typeface="Arial"/>
                <a:cs typeface="Arial"/>
              </a:rPr>
              <a:t>BOILER</a:t>
            </a:r>
            <a:endParaRPr sz="1600" dirty="0">
              <a:latin typeface="Arial"/>
              <a:cs typeface="Arial"/>
            </a:endParaRPr>
          </a:p>
        </p:txBody>
      </p:sp>
      <p:sp>
        <p:nvSpPr>
          <p:cNvPr id="7" name="object 13"/>
          <p:cNvSpPr/>
          <p:nvPr/>
        </p:nvSpPr>
        <p:spPr>
          <a:xfrm>
            <a:off x="1143127" y="3360354"/>
            <a:ext cx="957580" cy="85725"/>
          </a:xfrm>
          <a:custGeom>
            <a:avLst/>
            <a:gdLst/>
            <a:ahLst/>
            <a:cxnLst/>
            <a:rect l="l" t="t" r="r" b="b"/>
            <a:pathLst>
              <a:path w="957580" h="85725">
                <a:moveTo>
                  <a:pt x="871601" y="0"/>
                </a:moveTo>
                <a:lnTo>
                  <a:pt x="871601" y="85725"/>
                </a:lnTo>
                <a:lnTo>
                  <a:pt x="928666" y="57150"/>
                </a:lnTo>
                <a:lnTo>
                  <a:pt x="885825" y="57150"/>
                </a:lnTo>
                <a:lnTo>
                  <a:pt x="885825" y="28575"/>
                </a:lnTo>
                <a:lnTo>
                  <a:pt x="928835" y="28575"/>
                </a:lnTo>
                <a:lnTo>
                  <a:pt x="871601" y="0"/>
                </a:lnTo>
                <a:close/>
              </a:path>
              <a:path w="957580" h="85725">
                <a:moveTo>
                  <a:pt x="871601" y="28575"/>
                </a:moveTo>
                <a:lnTo>
                  <a:pt x="0" y="28575"/>
                </a:lnTo>
                <a:lnTo>
                  <a:pt x="0" y="57150"/>
                </a:lnTo>
                <a:lnTo>
                  <a:pt x="871601" y="57150"/>
                </a:lnTo>
                <a:lnTo>
                  <a:pt x="871601" y="28575"/>
                </a:lnTo>
                <a:close/>
              </a:path>
              <a:path w="957580" h="85725">
                <a:moveTo>
                  <a:pt x="928835" y="28575"/>
                </a:moveTo>
                <a:lnTo>
                  <a:pt x="885825" y="28575"/>
                </a:lnTo>
                <a:lnTo>
                  <a:pt x="885825" y="57150"/>
                </a:lnTo>
                <a:lnTo>
                  <a:pt x="928666" y="57150"/>
                </a:lnTo>
                <a:lnTo>
                  <a:pt x="957326" y="42799"/>
                </a:lnTo>
                <a:lnTo>
                  <a:pt x="928835" y="28575"/>
                </a:lnTo>
                <a:close/>
              </a:path>
            </a:pathLst>
          </a:custGeom>
          <a:solidFill>
            <a:srgbClr val="000000"/>
          </a:solidFill>
        </p:spPr>
        <p:txBody>
          <a:bodyPr wrap="square" lIns="0" tIns="0" rIns="0" bIns="0" rtlCol="0"/>
          <a:lstStyle/>
          <a:p>
            <a:endParaRPr dirty="0"/>
          </a:p>
        </p:txBody>
      </p:sp>
      <p:sp>
        <p:nvSpPr>
          <p:cNvPr id="8" name="object 14"/>
          <p:cNvSpPr/>
          <p:nvPr/>
        </p:nvSpPr>
        <p:spPr>
          <a:xfrm>
            <a:off x="2776728" y="4414454"/>
            <a:ext cx="38100" cy="479425"/>
          </a:xfrm>
          <a:custGeom>
            <a:avLst/>
            <a:gdLst/>
            <a:ahLst/>
            <a:cxnLst/>
            <a:rect l="l" t="t" r="r" b="b"/>
            <a:pathLst>
              <a:path w="38100" h="479425">
                <a:moveTo>
                  <a:pt x="0" y="479425"/>
                </a:moveTo>
                <a:lnTo>
                  <a:pt x="38100" y="479425"/>
                </a:lnTo>
                <a:lnTo>
                  <a:pt x="38100" y="0"/>
                </a:lnTo>
                <a:lnTo>
                  <a:pt x="0" y="0"/>
                </a:lnTo>
                <a:lnTo>
                  <a:pt x="0" y="479425"/>
                </a:lnTo>
                <a:close/>
              </a:path>
            </a:pathLst>
          </a:custGeom>
          <a:solidFill>
            <a:srgbClr val="CC0000"/>
          </a:solidFill>
        </p:spPr>
        <p:txBody>
          <a:bodyPr wrap="square" lIns="0" tIns="0" rIns="0" bIns="0" rtlCol="0"/>
          <a:lstStyle/>
          <a:p>
            <a:endParaRPr dirty="0"/>
          </a:p>
        </p:txBody>
      </p:sp>
      <p:sp>
        <p:nvSpPr>
          <p:cNvPr id="9" name="object 15"/>
          <p:cNvSpPr/>
          <p:nvPr/>
        </p:nvSpPr>
        <p:spPr>
          <a:xfrm>
            <a:off x="3521202" y="2473005"/>
            <a:ext cx="806450" cy="76200"/>
          </a:xfrm>
          <a:custGeom>
            <a:avLst/>
            <a:gdLst/>
            <a:ahLst/>
            <a:cxnLst/>
            <a:rect l="l" t="t" r="r" b="b"/>
            <a:pathLst>
              <a:path w="806450" h="76200">
                <a:moveTo>
                  <a:pt x="730250" y="47622"/>
                </a:moveTo>
                <a:lnTo>
                  <a:pt x="730250" y="76200"/>
                </a:lnTo>
                <a:lnTo>
                  <a:pt x="787400" y="47625"/>
                </a:lnTo>
                <a:lnTo>
                  <a:pt x="730250" y="47622"/>
                </a:lnTo>
                <a:close/>
              </a:path>
              <a:path w="806450" h="76200">
                <a:moveTo>
                  <a:pt x="730250" y="28572"/>
                </a:moveTo>
                <a:lnTo>
                  <a:pt x="730250" y="47622"/>
                </a:lnTo>
                <a:lnTo>
                  <a:pt x="742950" y="47625"/>
                </a:lnTo>
                <a:lnTo>
                  <a:pt x="742950" y="28575"/>
                </a:lnTo>
                <a:lnTo>
                  <a:pt x="730250" y="28572"/>
                </a:lnTo>
                <a:close/>
              </a:path>
              <a:path w="806450" h="76200">
                <a:moveTo>
                  <a:pt x="730250" y="0"/>
                </a:moveTo>
                <a:lnTo>
                  <a:pt x="730250" y="28572"/>
                </a:lnTo>
                <a:lnTo>
                  <a:pt x="742950" y="28575"/>
                </a:lnTo>
                <a:lnTo>
                  <a:pt x="742950" y="47625"/>
                </a:lnTo>
                <a:lnTo>
                  <a:pt x="787404" y="47622"/>
                </a:lnTo>
                <a:lnTo>
                  <a:pt x="806450" y="38100"/>
                </a:lnTo>
                <a:lnTo>
                  <a:pt x="730250" y="0"/>
                </a:lnTo>
                <a:close/>
              </a:path>
              <a:path w="806450" h="76200">
                <a:moveTo>
                  <a:pt x="0" y="28448"/>
                </a:moveTo>
                <a:lnTo>
                  <a:pt x="0" y="47498"/>
                </a:lnTo>
                <a:lnTo>
                  <a:pt x="730250" y="47622"/>
                </a:lnTo>
                <a:lnTo>
                  <a:pt x="730250" y="28572"/>
                </a:lnTo>
                <a:lnTo>
                  <a:pt x="0" y="28448"/>
                </a:lnTo>
                <a:close/>
              </a:path>
            </a:pathLst>
          </a:custGeom>
          <a:solidFill>
            <a:srgbClr val="000000"/>
          </a:solidFill>
        </p:spPr>
        <p:txBody>
          <a:bodyPr wrap="square" lIns="0" tIns="0" rIns="0" bIns="0" rtlCol="0"/>
          <a:lstStyle/>
          <a:p>
            <a:endParaRPr dirty="0"/>
          </a:p>
        </p:txBody>
      </p:sp>
      <p:sp>
        <p:nvSpPr>
          <p:cNvPr id="10" name="object 16"/>
          <p:cNvSpPr/>
          <p:nvPr/>
        </p:nvSpPr>
        <p:spPr>
          <a:xfrm>
            <a:off x="3521202" y="2842829"/>
            <a:ext cx="806450" cy="76200"/>
          </a:xfrm>
          <a:custGeom>
            <a:avLst/>
            <a:gdLst/>
            <a:ahLst/>
            <a:cxnLst/>
            <a:rect l="l" t="t" r="r" b="b"/>
            <a:pathLst>
              <a:path w="806450" h="76200">
                <a:moveTo>
                  <a:pt x="730250" y="0"/>
                </a:moveTo>
                <a:lnTo>
                  <a:pt x="730250" y="76200"/>
                </a:lnTo>
                <a:lnTo>
                  <a:pt x="787400" y="47625"/>
                </a:lnTo>
                <a:lnTo>
                  <a:pt x="742950" y="47625"/>
                </a:lnTo>
                <a:lnTo>
                  <a:pt x="742950" y="28575"/>
                </a:lnTo>
                <a:lnTo>
                  <a:pt x="787400" y="28575"/>
                </a:lnTo>
                <a:lnTo>
                  <a:pt x="730250" y="0"/>
                </a:lnTo>
                <a:close/>
              </a:path>
              <a:path w="806450" h="76200">
                <a:moveTo>
                  <a:pt x="730250" y="28575"/>
                </a:moveTo>
                <a:lnTo>
                  <a:pt x="0" y="28575"/>
                </a:lnTo>
                <a:lnTo>
                  <a:pt x="0" y="47625"/>
                </a:lnTo>
                <a:lnTo>
                  <a:pt x="730250" y="47625"/>
                </a:lnTo>
                <a:lnTo>
                  <a:pt x="730250" y="28575"/>
                </a:lnTo>
                <a:close/>
              </a:path>
              <a:path w="806450" h="76200">
                <a:moveTo>
                  <a:pt x="787400" y="28575"/>
                </a:moveTo>
                <a:lnTo>
                  <a:pt x="742950" y="28575"/>
                </a:lnTo>
                <a:lnTo>
                  <a:pt x="742950" y="47625"/>
                </a:lnTo>
                <a:lnTo>
                  <a:pt x="787400" y="47625"/>
                </a:lnTo>
                <a:lnTo>
                  <a:pt x="806450" y="38100"/>
                </a:lnTo>
                <a:lnTo>
                  <a:pt x="787400" y="28575"/>
                </a:lnTo>
                <a:close/>
              </a:path>
            </a:pathLst>
          </a:custGeom>
          <a:solidFill>
            <a:srgbClr val="000000"/>
          </a:solidFill>
        </p:spPr>
        <p:txBody>
          <a:bodyPr wrap="square" lIns="0" tIns="0" rIns="0" bIns="0" rtlCol="0"/>
          <a:lstStyle/>
          <a:p>
            <a:endParaRPr dirty="0"/>
          </a:p>
        </p:txBody>
      </p:sp>
      <p:sp>
        <p:nvSpPr>
          <p:cNvPr id="11" name="object 17"/>
          <p:cNvSpPr/>
          <p:nvPr/>
        </p:nvSpPr>
        <p:spPr>
          <a:xfrm>
            <a:off x="3529075" y="3188904"/>
            <a:ext cx="808355" cy="76200"/>
          </a:xfrm>
          <a:custGeom>
            <a:avLst/>
            <a:gdLst/>
            <a:ahLst/>
            <a:cxnLst/>
            <a:rect l="l" t="t" r="r" b="b"/>
            <a:pathLst>
              <a:path w="808354" h="76200">
                <a:moveTo>
                  <a:pt x="731901" y="0"/>
                </a:moveTo>
                <a:lnTo>
                  <a:pt x="731901" y="76200"/>
                </a:lnTo>
                <a:lnTo>
                  <a:pt x="789051" y="47625"/>
                </a:lnTo>
                <a:lnTo>
                  <a:pt x="744601" y="47625"/>
                </a:lnTo>
                <a:lnTo>
                  <a:pt x="744601" y="28575"/>
                </a:lnTo>
                <a:lnTo>
                  <a:pt x="789051" y="28575"/>
                </a:lnTo>
                <a:lnTo>
                  <a:pt x="731901" y="0"/>
                </a:lnTo>
                <a:close/>
              </a:path>
              <a:path w="808354" h="76200">
                <a:moveTo>
                  <a:pt x="731901" y="28575"/>
                </a:moveTo>
                <a:lnTo>
                  <a:pt x="0" y="28575"/>
                </a:lnTo>
                <a:lnTo>
                  <a:pt x="0" y="47625"/>
                </a:lnTo>
                <a:lnTo>
                  <a:pt x="731901" y="47625"/>
                </a:lnTo>
                <a:lnTo>
                  <a:pt x="731901" y="28575"/>
                </a:lnTo>
                <a:close/>
              </a:path>
              <a:path w="808354" h="76200">
                <a:moveTo>
                  <a:pt x="789051" y="28575"/>
                </a:moveTo>
                <a:lnTo>
                  <a:pt x="744601" y="28575"/>
                </a:lnTo>
                <a:lnTo>
                  <a:pt x="744601" y="47625"/>
                </a:lnTo>
                <a:lnTo>
                  <a:pt x="789051" y="47625"/>
                </a:lnTo>
                <a:lnTo>
                  <a:pt x="808101" y="38100"/>
                </a:lnTo>
                <a:lnTo>
                  <a:pt x="789051" y="28575"/>
                </a:lnTo>
                <a:close/>
              </a:path>
            </a:pathLst>
          </a:custGeom>
          <a:solidFill>
            <a:srgbClr val="000000"/>
          </a:solidFill>
        </p:spPr>
        <p:txBody>
          <a:bodyPr wrap="square" lIns="0" tIns="0" rIns="0" bIns="0" rtlCol="0"/>
          <a:lstStyle/>
          <a:p>
            <a:endParaRPr dirty="0"/>
          </a:p>
        </p:txBody>
      </p:sp>
      <p:sp>
        <p:nvSpPr>
          <p:cNvPr id="12" name="object 18"/>
          <p:cNvSpPr/>
          <p:nvPr/>
        </p:nvSpPr>
        <p:spPr>
          <a:xfrm>
            <a:off x="3521202" y="3601654"/>
            <a:ext cx="806450" cy="76200"/>
          </a:xfrm>
          <a:custGeom>
            <a:avLst/>
            <a:gdLst/>
            <a:ahLst/>
            <a:cxnLst/>
            <a:rect l="l" t="t" r="r" b="b"/>
            <a:pathLst>
              <a:path w="806450" h="76200">
                <a:moveTo>
                  <a:pt x="730250" y="0"/>
                </a:moveTo>
                <a:lnTo>
                  <a:pt x="730250" y="76200"/>
                </a:lnTo>
                <a:lnTo>
                  <a:pt x="787400" y="47625"/>
                </a:lnTo>
                <a:lnTo>
                  <a:pt x="742950" y="47625"/>
                </a:lnTo>
                <a:lnTo>
                  <a:pt x="742950" y="28575"/>
                </a:lnTo>
                <a:lnTo>
                  <a:pt x="787400" y="28575"/>
                </a:lnTo>
                <a:lnTo>
                  <a:pt x="730250" y="0"/>
                </a:lnTo>
                <a:close/>
              </a:path>
              <a:path w="806450" h="76200">
                <a:moveTo>
                  <a:pt x="730250" y="28575"/>
                </a:moveTo>
                <a:lnTo>
                  <a:pt x="0" y="28575"/>
                </a:lnTo>
                <a:lnTo>
                  <a:pt x="0" y="47625"/>
                </a:lnTo>
                <a:lnTo>
                  <a:pt x="730250" y="47625"/>
                </a:lnTo>
                <a:lnTo>
                  <a:pt x="730250" y="28575"/>
                </a:lnTo>
                <a:close/>
              </a:path>
              <a:path w="806450" h="76200">
                <a:moveTo>
                  <a:pt x="787400" y="28575"/>
                </a:moveTo>
                <a:lnTo>
                  <a:pt x="742950" y="28575"/>
                </a:lnTo>
                <a:lnTo>
                  <a:pt x="742950" y="47625"/>
                </a:lnTo>
                <a:lnTo>
                  <a:pt x="787400" y="47625"/>
                </a:lnTo>
                <a:lnTo>
                  <a:pt x="806450" y="38100"/>
                </a:lnTo>
                <a:lnTo>
                  <a:pt x="787400" y="28575"/>
                </a:lnTo>
                <a:close/>
              </a:path>
            </a:pathLst>
          </a:custGeom>
          <a:solidFill>
            <a:srgbClr val="000000"/>
          </a:solidFill>
        </p:spPr>
        <p:txBody>
          <a:bodyPr wrap="square" lIns="0" tIns="0" rIns="0" bIns="0" rtlCol="0"/>
          <a:lstStyle/>
          <a:p>
            <a:endParaRPr dirty="0"/>
          </a:p>
        </p:txBody>
      </p:sp>
      <p:sp>
        <p:nvSpPr>
          <p:cNvPr id="13" name="object 19"/>
          <p:cNvSpPr/>
          <p:nvPr/>
        </p:nvSpPr>
        <p:spPr>
          <a:xfrm>
            <a:off x="3529075" y="3987352"/>
            <a:ext cx="808355" cy="76200"/>
          </a:xfrm>
          <a:custGeom>
            <a:avLst/>
            <a:gdLst/>
            <a:ahLst/>
            <a:cxnLst/>
            <a:rect l="l" t="t" r="r" b="b"/>
            <a:pathLst>
              <a:path w="808354" h="76200">
                <a:moveTo>
                  <a:pt x="731901" y="0"/>
                </a:moveTo>
                <a:lnTo>
                  <a:pt x="731901" y="76200"/>
                </a:lnTo>
                <a:lnTo>
                  <a:pt x="789051" y="47625"/>
                </a:lnTo>
                <a:lnTo>
                  <a:pt x="744601" y="47625"/>
                </a:lnTo>
                <a:lnTo>
                  <a:pt x="744601" y="28575"/>
                </a:lnTo>
                <a:lnTo>
                  <a:pt x="789051" y="28575"/>
                </a:lnTo>
                <a:lnTo>
                  <a:pt x="731901" y="0"/>
                </a:lnTo>
                <a:close/>
              </a:path>
              <a:path w="808354" h="76200">
                <a:moveTo>
                  <a:pt x="731901" y="28575"/>
                </a:moveTo>
                <a:lnTo>
                  <a:pt x="0" y="28575"/>
                </a:lnTo>
                <a:lnTo>
                  <a:pt x="0" y="47625"/>
                </a:lnTo>
                <a:lnTo>
                  <a:pt x="731901" y="47625"/>
                </a:lnTo>
                <a:lnTo>
                  <a:pt x="731901" y="28575"/>
                </a:lnTo>
                <a:close/>
              </a:path>
              <a:path w="808354" h="76200">
                <a:moveTo>
                  <a:pt x="789051" y="28575"/>
                </a:moveTo>
                <a:lnTo>
                  <a:pt x="744601" y="28575"/>
                </a:lnTo>
                <a:lnTo>
                  <a:pt x="744601" y="47625"/>
                </a:lnTo>
                <a:lnTo>
                  <a:pt x="789051" y="47625"/>
                </a:lnTo>
                <a:lnTo>
                  <a:pt x="808101" y="38100"/>
                </a:lnTo>
                <a:lnTo>
                  <a:pt x="789051" y="28575"/>
                </a:lnTo>
                <a:close/>
              </a:path>
            </a:pathLst>
          </a:custGeom>
          <a:solidFill>
            <a:srgbClr val="000000"/>
          </a:solidFill>
        </p:spPr>
        <p:txBody>
          <a:bodyPr wrap="square" lIns="0" tIns="0" rIns="0" bIns="0" rtlCol="0"/>
          <a:lstStyle/>
          <a:p>
            <a:endParaRPr dirty="0"/>
          </a:p>
        </p:txBody>
      </p:sp>
      <p:sp>
        <p:nvSpPr>
          <p:cNvPr id="14" name="object 20"/>
          <p:cNvSpPr/>
          <p:nvPr/>
        </p:nvSpPr>
        <p:spPr>
          <a:xfrm>
            <a:off x="3521202" y="4325554"/>
            <a:ext cx="806450" cy="76200"/>
          </a:xfrm>
          <a:custGeom>
            <a:avLst/>
            <a:gdLst/>
            <a:ahLst/>
            <a:cxnLst/>
            <a:rect l="l" t="t" r="r" b="b"/>
            <a:pathLst>
              <a:path w="806450" h="76200">
                <a:moveTo>
                  <a:pt x="730250" y="0"/>
                </a:moveTo>
                <a:lnTo>
                  <a:pt x="730250" y="76200"/>
                </a:lnTo>
                <a:lnTo>
                  <a:pt x="787400" y="47625"/>
                </a:lnTo>
                <a:lnTo>
                  <a:pt x="742950" y="47625"/>
                </a:lnTo>
                <a:lnTo>
                  <a:pt x="742950" y="28575"/>
                </a:lnTo>
                <a:lnTo>
                  <a:pt x="787400" y="28575"/>
                </a:lnTo>
                <a:lnTo>
                  <a:pt x="730250" y="0"/>
                </a:lnTo>
                <a:close/>
              </a:path>
              <a:path w="806450" h="76200">
                <a:moveTo>
                  <a:pt x="730250" y="28575"/>
                </a:moveTo>
                <a:lnTo>
                  <a:pt x="0" y="28575"/>
                </a:lnTo>
                <a:lnTo>
                  <a:pt x="0" y="47625"/>
                </a:lnTo>
                <a:lnTo>
                  <a:pt x="730250" y="47625"/>
                </a:lnTo>
                <a:lnTo>
                  <a:pt x="730250" y="28575"/>
                </a:lnTo>
                <a:close/>
              </a:path>
              <a:path w="806450" h="76200">
                <a:moveTo>
                  <a:pt x="787400" y="28575"/>
                </a:moveTo>
                <a:lnTo>
                  <a:pt x="742950" y="28575"/>
                </a:lnTo>
                <a:lnTo>
                  <a:pt x="742950" y="47625"/>
                </a:lnTo>
                <a:lnTo>
                  <a:pt x="787400" y="47625"/>
                </a:lnTo>
                <a:lnTo>
                  <a:pt x="806450" y="38100"/>
                </a:lnTo>
                <a:lnTo>
                  <a:pt x="787400" y="28575"/>
                </a:lnTo>
                <a:close/>
              </a:path>
            </a:pathLst>
          </a:custGeom>
          <a:solidFill>
            <a:srgbClr val="000000"/>
          </a:solidFill>
        </p:spPr>
        <p:txBody>
          <a:bodyPr wrap="square" lIns="0" tIns="0" rIns="0" bIns="0" rtlCol="0"/>
          <a:lstStyle/>
          <a:p>
            <a:endParaRPr dirty="0"/>
          </a:p>
        </p:txBody>
      </p:sp>
      <p:sp>
        <p:nvSpPr>
          <p:cNvPr id="15" name="object 21"/>
          <p:cNvSpPr txBox="1"/>
          <p:nvPr/>
        </p:nvSpPr>
        <p:spPr>
          <a:xfrm>
            <a:off x="4491609" y="2380040"/>
            <a:ext cx="2408808"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Arial"/>
                <a:cs typeface="Arial"/>
              </a:rPr>
              <a:t>Heat </a:t>
            </a:r>
            <a:r>
              <a:rPr sz="1400" b="1" dirty="0">
                <a:latin typeface="Arial"/>
                <a:cs typeface="Arial"/>
              </a:rPr>
              <a:t>loss </a:t>
            </a:r>
            <a:r>
              <a:rPr sz="1400" b="1" spc="-5" dirty="0">
                <a:latin typeface="Arial"/>
                <a:cs typeface="Arial"/>
              </a:rPr>
              <a:t>due </a:t>
            </a:r>
            <a:r>
              <a:rPr sz="1400" b="1" dirty="0">
                <a:latin typeface="Arial"/>
                <a:cs typeface="Arial"/>
              </a:rPr>
              <a:t>to dry flue</a:t>
            </a:r>
            <a:r>
              <a:rPr sz="1400" b="1" spc="-120" dirty="0">
                <a:latin typeface="Arial"/>
                <a:cs typeface="Arial"/>
              </a:rPr>
              <a:t> </a:t>
            </a:r>
            <a:r>
              <a:rPr sz="1400" b="1" dirty="0">
                <a:latin typeface="Arial"/>
                <a:cs typeface="Arial"/>
              </a:rPr>
              <a:t>gas</a:t>
            </a:r>
            <a:endParaRPr sz="1400" dirty="0">
              <a:latin typeface="Arial"/>
              <a:cs typeface="Arial"/>
            </a:endParaRPr>
          </a:p>
        </p:txBody>
      </p:sp>
      <p:sp>
        <p:nvSpPr>
          <p:cNvPr id="16" name="object 22"/>
          <p:cNvSpPr txBox="1"/>
          <p:nvPr/>
        </p:nvSpPr>
        <p:spPr>
          <a:xfrm>
            <a:off x="4473955" y="2749992"/>
            <a:ext cx="3450845"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Heat </a:t>
            </a:r>
            <a:r>
              <a:rPr sz="1400" b="1" dirty="0">
                <a:latin typeface="Arial"/>
                <a:cs typeface="Arial"/>
              </a:rPr>
              <a:t>loss </a:t>
            </a:r>
            <a:r>
              <a:rPr sz="1400" b="1" spc="-5" dirty="0">
                <a:latin typeface="Arial"/>
                <a:cs typeface="Arial"/>
              </a:rPr>
              <a:t>due </a:t>
            </a:r>
            <a:r>
              <a:rPr sz="1400" b="1" dirty="0">
                <a:latin typeface="Arial"/>
                <a:cs typeface="Arial"/>
              </a:rPr>
              <a:t>to steam in fuel</a:t>
            </a:r>
            <a:r>
              <a:rPr sz="1400" b="1" spc="-135" dirty="0">
                <a:latin typeface="Arial"/>
                <a:cs typeface="Arial"/>
              </a:rPr>
              <a:t> </a:t>
            </a:r>
            <a:r>
              <a:rPr sz="1400" b="1" dirty="0">
                <a:latin typeface="Arial"/>
                <a:cs typeface="Arial"/>
              </a:rPr>
              <a:t>gas</a:t>
            </a:r>
            <a:endParaRPr sz="1400" dirty="0">
              <a:latin typeface="Arial"/>
              <a:cs typeface="Arial"/>
            </a:endParaRPr>
          </a:p>
        </p:txBody>
      </p:sp>
      <p:sp>
        <p:nvSpPr>
          <p:cNvPr id="17" name="object 23"/>
          <p:cNvSpPr txBox="1"/>
          <p:nvPr/>
        </p:nvSpPr>
        <p:spPr>
          <a:xfrm>
            <a:off x="4464430" y="3121594"/>
            <a:ext cx="3003170"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Arial"/>
                <a:cs typeface="Arial"/>
              </a:rPr>
              <a:t>Heat </a:t>
            </a:r>
            <a:r>
              <a:rPr sz="1400" b="1" dirty="0">
                <a:latin typeface="Arial"/>
                <a:cs typeface="Arial"/>
              </a:rPr>
              <a:t>loss </a:t>
            </a:r>
            <a:r>
              <a:rPr sz="1400" b="1" spc="-5" dirty="0">
                <a:latin typeface="Arial"/>
                <a:cs typeface="Arial"/>
              </a:rPr>
              <a:t>due </a:t>
            </a:r>
            <a:r>
              <a:rPr sz="1400" b="1" dirty="0">
                <a:latin typeface="Arial"/>
                <a:cs typeface="Arial"/>
              </a:rPr>
              <a:t>to moisture in</a:t>
            </a:r>
            <a:r>
              <a:rPr sz="1400" b="1" spc="-130" dirty="0">
                <a:latin typeface="Arial"/>
                <a:cs typeface="Arial"/>
              </a:rPr>
              <a:t> </a:t>
            </a:r>
            <a:r>
              <a:rPr sz="1400" b="1" dirty="0">
                <a:latin typeface="Arial"/>
                <a:cs typeface="Arial"/>
              </a:rPr>
              <a:t>fuel</a:t>
            </a:r>
            <a:endParaRPr sz="1400" dirty="0">
              <a:latin typeface="Arial"/>
              <a:cs typeface="Arial"/>
            </a:endParaRPr>
          </a:p>
        </p:txBody>
      </p:sp>
      <p:sp>
        <p:nvSpPr>
          <p:cNvPr id="18" name="object 24"/>
          <p:cNvSpPr txBox="1"/>
          <p:nvPr/>
        </p:nvSpPr>
        <p:spPr>
          <a:xfrm>
            <a:off x="4455032" y="3871020"/>
            <a:ext cx="3164968"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Arial"/>
                <a:cs typeface="Arial"/>
              </a:rPr>
              <a:t>Heat </a:t>
            </a:r>
            <a:r>
              <a:rPr sz="1400" b="1" dirty="0">
                <a:latin typeface="Arial"/>
                <a:cs typeface="Arial"/>
              </a:rPr>
              <a:t>loss </a:t>
            </a:r>
            <a:r>
              <a:rPr sz="1400" b="1" spc="-5" dirty="0">
                <a:latin typeface="Arial"/>
                <a:cs typeface="Arial"/>
              </a:rPr>
              <a:t>due </a:t>
            </a:r>
            <a:r>
              <a:rPr sz="1400" b="1" dirty="0">
                <a:latin typeface="Arial"/>
                <a:cs typeface="Arial"/>
              </a:rPr>
              <a:t>to </a:t>
            </a:r>
            <a:r>
              <a:rPr sz="1400" b="1" spc="-5" dirty="0">
                <a:latin typeface="Arial"/>
                <a:cs typeface="Arial"/>
              </a:rPr>
              <a:t>unburnts </a:t>
            </a:r>
            <a:r>
              <a:rPr sz="1400" b="1" dirty="0">
                <a:latin typeface="Arial"/>
                <a:cs typeface="Arial"/>
              </a:rPr>
              <a:t>in</a:t>
            </a:r>
            <a:r>
              <a:rPr sz="1400" b="1" spc="-80" dirty="0">
                <a:latin typeface="Arial"/>
                <a:cs typeface="Arial"/>
              </a:rPr>
              <a:t> </a:t>
            </a:r>
            <a:r>
              <a:rPr sz="1400" b="1" dirty="0">
                <a:latin typeface="Arial"/>
                <a:cs typeface="Arial"/>
              </a:rPr>
              <a:t>residue</a:t>
            </a:r>
            <a:endParaRPr sz="1400" dirty="0">
              <a:latin typeface="Arial"/>
              <a:cs typeface="Arial"/>
            </a:endParaRPr>
          </a:p>
        </p:txBody>
      </p:sp>
      <p:sp>
        <p:nvSpPr>
          <p:cNvPr id="19" name="object 25"/>
          <p:cNvSpPr txBox="1"/>
          <p:nvPr/>
        </p:nvSpPr>
        <p:spPr>
          <a:xfrm>
            <a:off x="4456556" y="3491544"/>
            <a:ext cx="2782444"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Heat </a:t>
            </a:r>
            <a:r>
              <a:rPr sz="1400" b="1" dirty="0">
                <a:latin typeface="Arial"/>
                <a:cs typeface="Arial"/>
              </a:rPr>
              <a:t>loss </a:t>
            </a:r>
            <a:r>
              <a:rPr sz="1400" b="1" spc="-5" dirty="0">
                <a:latin typeface="Arial"/>
                <a:cs typeface="Arial"/>
              </a:rPr>
              <a:t>due </a:t>
            </a:r>
            <a:r>
              <a:rPr sz="1400" b="1" dirty="0">
                <a:latin typeface="Arial"/>
                <a:cs typeface="Arial"/>
              </a:rPr>
              <a:t>to moisture in</a:t>
            </a:r>
            <a:r>
              <a:rPr sz="1400" b="1" spc="-125" dirty="0">
                <a:latin typeface="Arial"/>
                <a:cs typeface="Arial"/>
              </a:rPr>
              <a:t> </a:t>
            </a:r>
            <a:r>
              <a:rPr sz="1400" b="1" dirty="0">
                <a:latin typeface="Arial"/>
                <a:cs typeface="Arial"/>
              </a:rPr>
              <a:t>air</a:t>
            </a:r>
            <a:endParaRPr sz="1400" dirty="0">
              <a:latin typeface="Arial"/>
              <a:cs typeface="Arial"/>
            </a:endParaRPr>
          </a:p>
        </p:txBody>
      </p:sp>
      <p:sp>
        <p:nvSpPr>
          <p:cNvPr id="20" name="object 26"/>
          <p:cNvSpPr txBox="1"/>
          <p:nvPr/>
        </p:nvSpPr>
        <p:spPr>
          <a:xfrm>
            <a:off x="4455032" y="4258498"/>
            <a:ext cx="3774568" cy="444352"/>
          </a:xfrm>
          <a:prstGeom prst="rect">
            <a:avLst/>
          </a:prstGeom>
        </p:spPr>
        <p:txBody>
          <a:bodyPr vert="horz" wrap="square" lIns="0" tIns="13335" rIns="0" bIns="0" rtlCol="0">
            <a:spAutoFit/>
          </a:bodyPr>
          <a:lstStyle/>
          <a:p>
            <a:pPr marL="12700" marR="5080">
              <a:lnSpc>
                <a:spcPct val="100000"/>
              </a:lnSpc>
              <a:spcBef>
                <a:spcPts val="105"/>
              </a:spcBef>
            </a:pPr>
            <a:r>
              <a:rPr sz="1400" b="1" spc="-5" dirty="0">
                <a:latin typeface="Arial"/>
                <a:cs typeface="Arial"/>
              </a:rPr>
              <a:t>Heat </a:t>
            </a:r>
            <a:r>
              <a:rPr sz="1400" b="1" dirty="0">
                <a:latin typeface="Arial"/>
                <a:cs typeface="Arial"/>
              </a:rPr>
              <a:t>loss </a:t>
            </a:r>
            <a:r>
              <a:rPr sz="1400" b="1" spc="-5" dirty="0">
                <a:latin typeface="Arial"/>
                <a:cs typeface="Arial"/>
              </a:rPr>
              <a:t>due </a:t>
            </a:r>
            <a:r>
              <a:rPr sz="1400" b="1" dirty="0">
                <a:latin typeface="Arial"/>
                <a:cs typeface="Arial"/>
              </a:rPr>
              <a:t>to radiation &amp;</a:t>
            </a:r>
            <a:r>
              <a:rPr sz="1400" b="1" spc="-125" dirty="0">
                <a:latin typeface="Arial"/>
                <a:cs typeface="Arial"/>
              </a:rPr>
              <a:t> </a:t>
            </a:r>
            <a:r>
              <a:rPr sz="1400" b="1" dirty="0">
                <a:latin typeface="Arial"/>
                <a:cs typeface="Arial"/>
              </a:rPr>
              <a:t>other  </a:t>
            </a:r>
            <a:r>
              <a:rPr sz="1400" b="1" spc="-5" dirty="0">
                <a:latin typeface="Arial"/>
                <a:cs typeface="Arial"/>
              </a:rPr>
              <a:t>unaccounted</a:t>
            </a:r>
            <a:r>
              <a:rPr sz="1400" b="1" spc="-50" dirty="0">
                <a:latin typeface="Arial"/>
                <a:cs typeface="Arial"/>
              </a:rPr>
              <a:t> </a:t>
            </a:r>
            <a:r>
              <a:rPr sz="1400" b="1" spc="-5" dirty="0">
                <a:latin typeface="Arial"/>
                <a:cs typeface="Arial"/>
              </a:rPr>
              <a:t>loss</a:t>
            </a:r>
            <a:endParaRPr sz="1400" dirty="0">
              <a:latin typeface="Arial"/>
              <a:cs typeface="Arial"/>
            </a:endParaRPr>
          </a:p>
        </p:txBody>
      </p:sp>
      <p:sp>
        <p:nvSpPr>
          <p:cNvPr id="27" name="object 33"/>
          <p:cNvSpPr txBox="1"/>
          <p:nvPr/>
        </p:nvSpPr>
        <p:spPr>
          <a:xfrm>
            <a:off x="1222247" y="3037393"/>
            <a:ext cx="770890" cy="678815"/>
          </a:xfrm>
          <a:prstGeom prst="rect">
            <a:avLst/>
          </a:prstGeom>
        </p:spPr>
        <p:txBody>
          <a:bodyPr vert="horz" wrap="square" lIns="0" tIns="12065" rIns="0" bIns="0" rtlCol="0">
            <a:spAutoFit/>
          </a:bodyPr>
          <a:lstStyle/>
          <a:p>
            <a:pPr marL="12700">
              <a:lnSpc>
                <a:spcPct val="100000"/>
              </a:lnSpc>
              <a:spcBef>
                <a:spcPts val="95"/>
              </a:spcBef>
            </a:pPr>
            <a:endParaRPr sz="1600" dirty="0">
              <a:latin typeface="Arial"/>
              <a:cs typeface="Arial"/>
            </a:endParaRPr>
          </a:p>
          <a:p>
            <a:pPr marL="32384">
              <a:lnSpc>
                <a:spcPct val="100000"/>
              </a:lnSpc>
              <a:spcBef>
                <a:spcPts val="1305"/>
              </a:spcBef>
            </a:pPr>
            <a:r>
              <a:rPr sz="1600" b="1" spc="-5" dirty="0">
                <a:solidFill>
                  <a:srgbClr val="A40020"/>
                </a:solidFill>
                <a:latin typeface="Arial"/>
                <a:cs typeface="Arial"/>
              </a:rPr>
              <a:t>Fuel</a:t>
            </a:r>
            <a:endParaRPr sz="1600" dirty="0">
              <a:latin typeface="Arial"/>
              <a:cs typeface="Arial"/>
            </a:endParaRPr>
          </a:p>
        </p:txBody>
      </p:sp>
      <p:sp>
        <p:nvSpPr>
          <p:cNvPr id="28" name="object 34"/>
          <p:cNvSpPr/>
          <p:nvPr/>
        </p:nvSpPr>
        <p:spPr>
          <a:xfrm>
            <a:off x="2805303" y="4827204"/>
            <a:ext cx="1652905" cy="114300"/>
          </a:xfrm>
          <a:custGeom>
            <a:avLst/>
            <a:gdLst/>
            <a:ahLst/>
            <a:cxnLst/>
            <a:rect l="l" t="t" r="r" b="b"/>
            <a:pathLst>
              <a:path w="1652904" h="114300">
                <a:moveTo>
                  <a:pt x="1538224" y="0"/>
                </a:moveTo>
                <a:lnTo>
                  <a:pt x="1538224" y="114300"/>
                </a:lnTo>
                <a:lnTo>
                  <a:pt x="1614424" y="76200"/>
                </a:lnTo>
                <a:lnTo>
                  <a:pt x="1557274" y="76200"/>
                </a:lnTo>
                <a:lnTo>
                  <a:pt x="1557274" y="38100"/>
                </a:lnTo>
                <a:lnTo>
                  <a:pt x="1614424" y="38100"/>
                </a:lnTo>
                <a:lnTo>
                  <a:pt x="1538224" y="0"/>
                </a:lnTo>
                <a:close/>
              </a:path>
              <a:path w="1652904" h="114300">
                <a:moveTo>
                  <a:pt x="1538224" y="38100"/>
                </a:moveTo>
                <a:lnTo>
                  <a:pt x="0" y="38100"/>
                </a:lnTo>
                <a:lnTo>
                  <a:pt x="0" y="76200"/>
                </a:lnTo>
                <a:lnTo>
                  <a:pt x="1538224" y="76200"/>
                </a:lnTo>
                <a:lnTo>
                  <a:pt x="1538224" y="38100"/>
                </a:lnTo>
                <a:close/>
              </a:path>
              <a:path w="1652904" h="114300">
                <a:moveTo>
                  <a:pt x="1614424" y="38100"/>
                </a:moveTo>
                <a:lnTo>
                  <a:pt x="1557274" y="38100"/>
                </a:lnTo>
                <a:lnTo>
                  <a:pt x="1557274" y="76200"/>
                </a:lnTo>
                <a:lnTo>
                  <a:pt x="1614424" y="76200"/>
                </a:lnTo>
                <a:lnTo>
                  <a:pt x="1652524" y="57150"/>
                </a:lnTo>
                <a:lnTo>
                  <a:pt x="1614424" y="38100"/>
                </a:lnTo>
                <a:close/>
              </a:path>
            </a:pathLst>
          </a:custGeom>
          <a:solidFill>
            <a:srgbClr val="CC0000"/>
          </a:solidFill>
        </p:spPr>
        <p:txBody>
          <a:bodyPr wrap="square" lIns="0" tIns="0" rIns="0" bIns="0" rtlCol="0"/>
          <a:lstStyle/>
          <a:p>
            <a:endParaRPr dirty="0"/>
          </a:p>
        </p:txBody>
      </p:sp>
      <p:sp>
        <p:nvSpPr>
          <p:cNvPr id="29" name="object 35"/>
          <p:cNvSpPr/>
          <p:nvPr/>
        </p:nvSpPr>
        <p:spPr>
          <a:xfrm>
            <a:off x="2786253" y="4414454"/>
            <a:ext cx="38100" cy="479425"/>
          </a:xfrm>
          <a:custGeom>
            <a:avLst/>
            <a:gdLst/>
            <a:ahLst/>
            <a:cxnLst/>
            <a:rect l="l" t="t" r="r" b="b"/>
            <a:pathLst>
              <a:path w="38100" h="479425">
                <a:moveTo>
                  <a:pt x="0" y="479425"/>
                </a:moveTo>
                <a:lnTo>
                  <a:pt x="38100" y="479425"/>
                </a:lnTo>
                <a:lnTo>
                  <a:pt x="38100" y="0"/>
                </a:lnTo>
                <a:lnTo>
                  <a:pt x="0" y="0"/>
                </a:lnTo>
                <a:lnTo>
                  <a:pt x="0" y="479425"/>
                </a:lnTo>
                <a:close/>
              </a:path>
            </a:pathLst>
          </a:custGeom>
          <a:solidFill>
            <a:srgbClr val="CC0000"/>
          </a:solidFill>
        </p:spPr>
        <p:txBody>
          <a:bodyPr wrap="square" lIns="0" tIns="0" rIns="0" bIns="0" rtlCol="0"/>
          <a:lstStyle/>
          <a:p>
            <a:endParaRPr dirty="0"/>
          </a:p>
        </p:txBody>
      </p:sp>
    </p:spTree>
    <p:extLst>
      <p:ext uri="{BB962C8B-B14F-4D97-AF65-F5344CB8AC3E}">
        <p14:creationId xmlns:p14="http://schemas.microsoft.com/office/powerpoint/2010/main" xmlns="" val="566560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524000"/>
            <a:ext cx="3048000" cy="457200"/>
          </a:xfrm>
        </p:spPr>
        <p:txBody>
          <a:bodyPr>
            <a:noAutofit/>
          </a:bodyPr>
          <a:lstStyle/>
          <a:p>
            <a:r>
              <a:rPr lang="en-US" sz="2400" b="1" dirty="0">
                <a:solidFill>
                  <a:schemeClr val="bg1">
                    <a:lumMod val="50000"/>
                  </a:schemeClr>
                </a:solidFill>
              </a:rPr>
              <a:t>Switching </a:t>
            </a:r>
            <a:r>
              <a:rPr lang="en-US" sz="2400" b="1" dirty="0" smtClean="0">
                <a:solidFill>
                  <a:schemeClr val="bg1">
                    <a:lumMod val="50000"/>
                  </a:schemeClr>
                </a:solidFill>
              </a:rPr>
              <a:t>Fuels</a:t>
            </a:r>
            <a:endParaRPr lang="en-US" sz="2400" dirty="0">
              <a:solidFill>
                <a:schemeClr val="bg1">
                  <a:lumMod val="50000"/>
                </a:schemeClr>
              </a:solidFill>
            </a:endParaRPr>
          </a:p>
        </p:txBody>
      </p:sp>
      <p:sp>
        <p:nvSpPr>
          <p:cNvPr id="3" name="Content Placeholder 2"/>
          <p:cNvSpPr>
            <a:spLocks noGrp="1"/>
          </p:cNvSpPr>
          <p:nvPr>
            <p:ph idx="1"/>
          </p:nvPr>
        </p:nvSpPr>
        <p:spPr>
          <a:xfrm>
            <a:off x="304800" y="2438400"/>
            <a:ext cx="4953000" cy="2336535"/>
          </a:xfrm>
        </p:spPr>
        <p:txBody>
          <a:bodyPr>
            <a:noAutofit/>
          </a:bodyPr>
          <a:lstStyle/>
          <a:p>
            <a:pPr>
              <a:lnSpc>
                <a:spcPct val="150000"/>
              </a:lnSpc>
              <a:spcBef>
                <a:spcPts val="0"/>
              </a:spcBef>
            </a:pPr>
            <a:r>
              <a:rPr lang="en-US" sz="2400" dirty="0" smtClean="0">
                <a:solidFill>
                  <a:srgbClr val="0070C0"/>
                </a:solidFill>
              </a:rPr>
              <a:t>Switch fuel based on price</a:t>
            </a:r>
          </a:p>
          <a:p>
            <a:pPr>
              <a:lnSpc>
                <a:spcPct val="150000"/>
              </a:lnSpc>
              <a:spcBef>
                <a:spcPts val="0"/>
              </a:spcBef>
            </a:pPr>
            <a:r>
              <a:rPr lang="en-US" sz="2400" dirty="0" smtClean="0">
                <a:solidFill>
                  <a:srgbClr val="00B050"/>
                </a:solidFill>
              </a:rPr>
              <a:t>Saves on energy cost- not energy consumption</a:t>
            </a:r>
          </a:p>
          <a:p>
            <a:pPr>
              <a:lnSpc>
                <a:spcPct val="150000"/>
              </a:lnSpc>
              <a:spcBef>
                <a:spcPts val="0"/>
              </a:spcBef>
            </a:pPr>
            <a:r>
              <a:rPr lang="en-US" sz="2400" dirty="0" smtClean="0">
                <a:solidFill>
                  <a:srgbClr val="00B0F0"/>
                </a:solidFill>
              </a:rPr>
              <a:t>Oil </a:t>
            </a:r>
            <a:r>
              <a:rPr lang="en-US" sz="2400" dirty="0">
                <a:solidFill>
                  <a:srgbClr val="00B0F0"/>
                </a:solidFill>
              </a:rPr>
              <a:t>to Biomass</a:t>
            </a:r>
          </a:p>
          <a:p>
            <a:pPr marL="0" indent="0">
              <a:lnSpc>
                <a:spcPct val="140000"/>
              </a:lnSpc>
              <a:spcBef>
                <a:spcPts val="0"/>
              </a:spcBef>
              <a:spcAft>
                <a:spcPts val="600"/>
              </a:spcAft>
              <a:buNone/>
            </a:pPr>
            <a:endParaRPr lang="en-US" sz="2400" b="1" dirty="0"/>
          </a:p>
        </p:txBody>
      </p:sp>
      <p:sp>
        <p:nvSpPr>
          <p:cNvPr id="4"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pic>
        <p:nvPicPr>
          <p:cNvPr id="2050" name="Picture 2" descr="C:\Users\JOEL\Desktop\depositphotos_2328770_l-2015--v43ca4ub5d_s1800x0_q80_noupsca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9349" y="1219200"/>
            <a:ext cx="2864963" cy="19050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JOEL\Desktop\pellet-closeup.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09348" y="3352800"/>
            <a:ext cx="2864963" cy="22346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6617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4543097" cy="533400"/>
          </a:xfrm>
        </p:spPr>
        <p:txBody>
          <a:bodyPr>
            <a:noAutofit/>
          </a:bodyPr>
          <a:lstStyle/>
          <a:p>
            <a:r>
              <a:rPr lang="en-US" sz="2400" b="1" dirty="0" smtClean="0">
                <a:solidFill>
                  <a:srgbClr val="0070C0"/>
                </a:solidFill>
              </a:rPr>
              <a:t>Feed Water Tank Insulation</a:t>
            </a:r>
            <a:endParaRPr lang="en-US" sz="2400" dirty="0">
              <a:solidFill>
                <a:srgbClr val="0070C0"/>
              </a:solidFill>
            </a:endParaRPr>
          </a:p>
        </p:txBody>
      </p:sp>
      <p:sp>
        <p:nvSpPr>
          <p:cNvPr id="3" name="Content Placeholder 2"/>
          <p:cNvSpPr>
            <a:spLocks noGrp="1"/>
          </p:cNvSpPr>
          <p:nvPr>
            <p:ph idx="1"/>
          </p:nvPr>
        </p:nvSpPr>
        <p:spPr>
          <a:xfrm>
            <a:off x="381000" y="1752600"/>
            <a:ext cx="4724400" cy="3886200"/>
          </a:xfrm>
        </p:spPr>
        <p:txBody>
          <a:bodyPr>
            <a:noAutofit/>
          </a:bodyPr>
          <a:lstStyle/>
          <a:p>
            <a:pPr algn="just"/>
            <a:r>
              <a:rPr lang="en-US" sz="2200" dirty="0">
                <a:solidFill>
                  <a:srgbClr val="808000"/>
                </a:solidFill>
              </a:rPr>
              <a:t>Feed water tank </a:t>
            </a:r>
            <a:r>
              <a:rPr lang="en-US" sz="2200" dirty="0" smtClean="0">
                <a:solidFill>
                  <a:srgbClr val="808000"/>
                </a:solidFill>
              </a:rPr>
              <a:t>is </a:t>
            </a:r>
            <a:r>
              <a:rPr lang="en-US" sz="2200" dirty="0">
                <a:solidFill>
                  <a:srgbClr val="808000"/>
                </a:solidFill>
              </a:rPr>
              <a:t>a reservoir of condensate and fresh makeup water for </a:t>
            </a:r>
            <a:r>
              <a:rPr lang="en-US" sz="2200" dirty="0" smtClean="0">
                <a:solidFill>
                  <a:srgbClr val="808000"/>
                </a:solidFill>
              </a:rPr>
              <a:t>boilers</a:t>
            </a:r>
          </a:p>
          <a:p>
            <a:pPr algn="just"/>
            <a:r>
              <a:rPr lang="en-US" sz="2200" dirty="0" smtClean="0">
                <a:solidFill>
                  <a:srgbClr val="7030A0"/>
                </a:solidFill>
              </a:rPr>
              <a:t>Feed </a:t>
            </a:r>
            <a:r>
              <a:rPr lang="en-US" sz="2200" dirty="0">
                <a:solidFill>
                  <a:srgbClr val="7030A0"/>
                </a:solidFill>
              </a:rPr>
              <a:t>water is normally hot due to returned condensate and recovery of heat from other </a:t>
            </a:r>
            <a:r>
              <a:rPr lang="en-US" sz="2200" dirty="0" smtClean="0">
                <a:solidFill>
                  <a:srgbClr val="7030A0"/>
                </a:solidFill>
              </a:rPr>
              <a:t>sources</a:t>
            </a:r>
          </a:p>
          <a:p>
            <a:pPr algn="just"/>
            <a:r>
              <a:rPr lang="en-US" sz="2200" dirty="0" smtClean="0">
                <a:solidFill>
                  <a:srgbClr val="FF0000"/>
                </a:solidFill>
              </a:rPr>
              <a:t>Uninsulated feed </a:t>
            </a:r>
            <a:r>
              <a:rPr lang="en-US" sz="2200" dirty="0">
                <a:solidFill>
                  <a:srgbClr val="FF0000"/>
                </a:solidFill>
              </a:rPr>
              <a:t>water tank </a:t>
            </a:r>
            <a:r>
              <a:rPr lang="en-US" sz="2200" dirty="0" smtClean="0">
                <a:solidFill>
                  <a:srgbClr val="FF0000"/>
                </a:solidFill>
              </a:rPr>
              <a:t> and uncovered (at top) losses heat from sides as well as top in </a:t>
            </a:r>
            <a:r>
              <a:rPr lang="en-US" sz="2200" dirty="0">
                <a:solidFill>
                  <a:srgbClr val="FF0000"/>
                </a:solidFill>
              </a:rPr>
              <a:t>form of </a:t>
            </a:r>
            <a:r>
              <a:rPr lang="en-US" sz="2200" dirty="0" smtClean="0">
                <a:solidFill>
                  <a:srgbClr val="FF0000"/>
                </a:solidFill>
              </a:rPr>
              <a:t>evaporation</a:t>
            </a:r>
            <a:endParaRPr lang="en-US" sz="2200" b="1" dirty="0">
              <a:solidFill>
                <a:srgbClr val="FF0000"/>
              </a:solidFill>
            </a:endParaRPr>
          </a:p>
        </p:txBody>
      </p:sp>
      <p:sp>
        <p:nvSpPr>
          <p:cNvPr id="4" name="Title 1"/>
          <p:cNvSpPr txBox="1">
            <a:spLocks/>
          </p:cNvSpPr>
          <p:nvPr/>
        </p:nvSpPr>
        <p:spPr>
          <a:xfrm>
            <a:off x="0" y="0"/>
            <a:ext cx="6400800" cy="762000"/>
          </a:xfrm>
          <a:prstGeom prst="rect">
            <a:avLst/>
          </a:prstGeom>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3200" b="1" dirty="0" smtClean="0">
                <a:solidFill>
                  <a:srgbClr val="FFFF00"/>
                </a:solidFill>
              </a:rPr>
              <a:t>Boiler System Energy Savings</a:t>
            </a:r>
            <a:endParaRPr lang="en-US" sz="3200" b="1" dirty="0">
              <a:solidFill>
                <a:srgbClr val="FFFF00"/>
              </a:solidFill>
            </a:endParaRPr>
          </a:p>
        </p:txBody>
      </p:sp>
      <p:pic>
        <p:nvPicPr>
          <p:cNvPr id="3074" name="Picture 2" descr="C:\Users\JOEL\Desktop\water-tank-insulation-service-500x5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6555" y="3378200"/>
            <a:ext cx="2336800" cy="2336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JOEL\Desktop\new-uninsulated-boiler-feed-water-tank-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07430" y="1348100"/>
            <a:ext cx="3155050" cy="1776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9102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228600" y="1219200"/>
            <a:ext cx="8305800" cy="4267200"/>
          </a:xfrm>
        </p:spPr>
        <p:txBody>
          <a:bodyPr/>
          <a:lstStyle/>
          <a:p>
            <a:pPr algn="just">
              <a:buFontTx/>
              <a:buNone/>
            </a:pPr>
            <a:r>
              <a:rPr lang="en-US" altLang="en-US" b="1" dirty="0">
                <a:solidFill>
                  <a:schemeClr val="accent2"/>
                </a:solidFill>
                <a:cs typeface="Times New Roman" pitchFamily="18" charset="0"/>
              </a:rPr>
              <a:t>if the existing boiler is :</a:t>
            </a:r>
          </a:p>
          <a:p>
            <a:pPr algn="just">
              <a:buFontTx/>
              <a:buNone/>
            </a:pPr>
            <a:r>
              <a:rPr lang="en-US" altLang="en-US" sz="2800" dirty="0">
                <a:cs typeface="Times New Roman" pitchFamily="18" charset="0"/>
              </a:rPr>
              <a:t>    Old and inefficient, not capable of firing cheaper substitution fuel,  over or under-sized for present requirements, not designed for ideal loading conditions replacement option should be explored.</a:t>
            </a:r>
          </a:p>
          <a:p>
            <a:pPr algn="just"/>
            <a:r>
              <a:rPr lang="en-US" altLang="en-US" sz="2800" dirty="0">
                <a:cs typeface="Times New Roman" pitchFamily="18" charset="0"/>
              </a:rPr>
              <a:t>Since boiler plants traditionally have a useful life of well over 25 years, replacement must be carefully studied.</a:t>
            </a:r>
            <a:r>
              <a:rPr lang="en-GB" altLang="en-US" sz="2800" dirty="0"/>
              <a:t> </a:t>
            </a:r>
          </a:p>
        </p:txBody>
      </p:sp>
      <p:sp>
        <p:nvSpPr>
          <p:cNvPr id="2" name="Title 1"/>
          <p:cNvSpPr>
            <a:spLocks noGrp="1"/>
          </p:cNvSpPr>
          <p:nvPr>
            <p:ph type="title"/>
          </p:nvPr>
        </p:nvSpPr>
        <p:spPr>
          <a:xfrm>
            <a:off x="0" y="0"/>
            <a:ext cx="6781800" cy="762000"/>
          </a:xfrm>
        </p:spPr>
        <p:txBody>
          <a:bodyPr/>
          <a:lstStyle/>
          <a:p>
            <a:r>
              <a:rPr lang="en-US" altLang="en-US" sz="3600" b="1" dirty="0">
                <a:solidFill>
                  <a:srgbClr val="FFFF00"/>
                </a:solidFill>
                <a:cs typeface="Times New Roman" pitchFamily="18" charset="0"/>
              </a:rPr>
              <a:t>Boiler Replacement</a:t>
            </a:r>
            <a:endParaRPr lang="en-US" sz="3600" dirty="0">
              <a:solidFill>
                <a:srgbClr val="FFFF00"/>
              </a:solidFill>
            </a:endParaRPr>
          </a:p>
        </p:txBody>
      </p:sp>
    </p:spTree>
    <p:extLst>
      <p:ext uri="{BB962C8B-B14F-4D97-AF65-F5344CB8AC3E}">
        <p14:creationId xmlns:p14="http://schemas.microsoft.com/office/powerpoint/2010/main" xmlns="" val="37674982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762000"/>
          </a:xfrm>
        </p:spPr>
        <p:txBody>
          <a:bodyPr>
            <a:normAutofit/>
          </a:bodyPr>
          <a:lstStyle/>
          <a:p>
            <a:r>
              <a:rPr lang="en-US" sz="3200" b="1" dirty="0" smtClean="0">
                <a:solidFill>
                  <a:srgbClr val="FFFF00"/>
                </a:solidFill>
              </a:rPr>
              <a:t>Thermic Fluid Heater</a:t>
            </a:r>
            <a:endParaRPr lang="en-US" sz="3200" b="1" dirty="0">
              <a:solidFill>
                <a:srgbClr val="FFFF00"/>
              </a:solidFill>
            </a:endParaRPr>
          </a:p>
        </p:txBody>
      </p:sp>
      <p:pic>
        <p:nvPicPr>
          <p:cNvPr id="4" name="Picture 3"/>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2362200" y="1066800"/>
            <a:ext cx="4495800" cy="4800600"/>
          </a:xfrm>
          <a:prstGeom prst="rect">
            <a:avLst/>
          </a:prstGeom>
        </p:spPr>
      </p:pic>
    </p:spTree>
    <p:extLst>
      <p:ext uri="{BB962C8B-B14F-4D97-AF65-F5344CB8AC3E}">
        <p14:creationId xmlns:p14="http://schemas.microsoft.com/office/powerpoint/2010/main" xmlns="" val="1500396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21"/>
            <a:ext cx="6019800" cy="740979"/>
          </a:xfrm>
        </p:spPr>
        <p:txBody>
          <a:bodyPr>
            <a:noAutofit/>
          </a:bodyPr>
          <a:lstStyle/>
          <a:p>
            <a:r>
              <a:rPr lang="en-US" sz="3200" b="1" dirty="0">
                <a:solidFill>
                  <a:srgbClr val="FFFF00"/>
                </a:solidFill>
              </a:rPr>
              <a:t>Energy Auditing </a:t>
            </a:r>
            <a:r>
              <a:rPr lang="en-US" sz="3200" b="1" dirty="0" smtClean="0">
                <a:solidFill>
                  <a:srgbClr val="FFFF00"/>
                </a:solidFill>
              </a:rPr>
              <a:t>Approach</a:t>
            </a:r>
            <a:endParaRPr lang="en-US" sz="3200" dirty="0">
              <a:solidFill>
                <a:srgbClr val="FFFF00"/>
              </a:solidFill>
            </a:endParaRPr>
          </a:p>
        </p:txBody>
      </p:sp>
      <p:sp>
        <p:nvSpPr>
          <p:cNvPr id="3" name="Content Placeholder 2"/>
          <p:cNvSpPr>
            <a:spLocks noGrp="1"/>
          </p:cNvSpPr>
          <p:nvPr>
            <p:ph idx="1"/>
          </p:nvPr>
        </p:nvSpPr>
        <p:spPr>
          <a:xfrm>
            <a:off x="533400" y="1143000"/>
            <a:ext cx="8001000" cy="4648200"/>
          </a:xfrm>
        </p:spPr>
        <p:txBody>
          <a:bodyPr>
            <a:noAutofit/>
          </a:bodyPr>
          <a:lstStyle/>
          <a:p>
            <a:pPr marL="0" indent="0">
              <a:buNone/>
            </a:pPr>
            <a:r>
              <a:rPr lang="en-US" sz="2400" b="1" dirty="0">
                <a:solidFill>
                  <a:srgbClr val="C00000"/>
                </a:solidFill>
              </a:rPr>
              <a:t>Data and </a:t>
            </a:r>
            <a:r>
              <a:rPr lang="en-US" sz="2400" b="1" dirty="0" smtClean="0">
                <a:solidFill>
                  <a:srgbClr val="C00000"/>
                </a:solidFill>
              </a:rPr>
              <a:t>Information</a:t>
            </a:r>
          </a:p>
          <a:p>
            <a:pPr marL="0" indent="0">
              <a:lnSpc>
                <a:spcPts val="0"/>
              </a:lnSpc>
              <a:spcBef>
                <a:spcPts val="0"/>
              </a:spcBef>
              <a:buNone/>
            </a:pPr>
            <a:r>
              <a:rPr lang="en-US" sz="2400" b="1" dirty="0">
                <a:solidFill>
                  <a:srgbClr val="C00000"/>
                </a:solidFill>
              </a:rPr>
              <a:t>	</a:t>
            </a:r>
            <a:endParaRPr lang="en-US" sz="2400" dirty="0">
              <a:solidFill>
                <a:srgbClr val="C00000"/>
              </a:solidFill>
            </a:endParaRPr>
          </a:p>
          <a:p>
            <a:pPr algn="just"/>
            <a:r>
              <a:rPr lang="en-US" sz="2400" dirty="0">
                <a:solidFill>
                  <a:srgbClr val="00B0F0"/>
                </a:solidFill>
              </a:rPr>
              <a:t>Collect boiler details: type, rated steam pressure, temperature, and steam capacity.</a:t>
            </a:r>
          </a:p>
          <a:p>
            <a:pPr algn="just"/>
            <a:r>
              <a:rPr lang="en-US" sz="2400" dirty="0">
                <a:solidFill>
                  <a:srgbClr val="00B050"/>
                </a:solidFill>
              </a:rPr>
              <a:t>Collect feed water pump details: type, no. of stages, flow, and pressure.	</a:t>
            </a:r>
          </a:p>
          <a:p>
            <a:pPr algn="just"/>
            <a:r>
              <a:rPr lang="en-US" sz="2400" dirty="0">
                <a:solidFill>
                  <a:srgbClr val="00B0F0"/>
                </a:solidFill>
              </a:rPr>
              <a:t>Record allowable TDS in boiler.</a:t>
            </a:r>
          </a:p>
          <a:p>
            <a:pPr algn="just"/>
            <a:r>
              <a:rPr lang="en-US" sz="2400" dirty="0">
                <a:solidFill>
                  <a:srgbClr val="92D050"/>
                </a:solidFill>
              </a:rPr>
              <a:t>Collect FD/ID fan flow, pressure, motor rating, kW.	</a:t>
            </a:r>
          </a:p>
          <a:p>
            <a:pPr algn="just"/>
            <a:r>
              <a:rPr lang="en-US" sz="2400" dirty="0">
                <a:solidFill>
                  <a:srgbClr val="00B0F0"/>
                </a:solidFill>
              </a:rPr>
              <a:t>Collect burner details: type, rated temperature, pressure, turndown ratio.</a:t>
            </a:r>
          </a:p>
          <a:p>
            <a:pPr algn="just"/>
            <a:r>
              <a:rPr lang="en-US" sz="2400" dirty="0">
                <a:solidFill>
                  <a:srgbClr val="FF5050"/>
                </a:solidFill>
              </a:rPr>
              <a:t>Collect supply and return thermic fluid temperature.</a:t>
            </a:r>
          </a:p>
          <a:p>
            <a:pPr algn="just"/>
            <a:r>
              <a:rPr lang="en-US" sz="2400" dirty="0"/>
              <a:t>Assess thermic fluid loads (temperature, flow).</a:t>
            </a:r>
          </a:p>
        </p:txBody>
      </p:sp>
    </p:spTree>
    <p:extLst>
      <p:ext uri="{BB962C8B-B14F-4D97-AF65-F5344CB8AC3E}">
        <p14:creationId xmlns:p14="http://schemas.microsoft.com/office/powerpoint/2010/main" xmlns="" val="22836609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24301"/>
            <a:ext cx="5029200" cy="4571999"/>
          </a:xfrm>
        </p:spPr>
        <p:txBody>
          <a:bodyPr>
            <a:noAutofit/>
          </a:bodyPr>
          <a:lstStyle/>
          <a:p>
            <a:pPr marL="0" indent="0">
              <a:buNone/>
            </a:pPr>
            <a:r>
              <a:rPr lang="en-US" sz="2400" b="1" dirty="0">
                <a:solidFill>
                  <a:srgbClr val="002060"/>
                </a:solidFill>
              </a:rPr>
              <a:t>Instruments and Measurements</a:t>
            </a:r>
            <a:endParaRPr lang="en-US" sz="2400" dirty="0">
              <a:solidFill>
                <a:srgbClr val="002060"/>
              </a:solidFill>
            </a:endParaRPr>
          </a:p>
          <a:p>
            <a:pPr algn="just">
              <a:lnSpc>
                <a:spcPct val="150000"/>
              </a:lnSpc>
            </a:pPr>
            <a:r>
              <a:rPr lang="en-US" sz="2400" dirty="0">
                <a:solidFill>
                  <a:srgbClr val="00B050"/>
                </a:solidFill>
              </a:rPr>
              <a:t>Flue gas </a:t>
            </a:r>
            <a:r>
              <a:rPr lang="en-US" sz="2400" dirty="0" smtClean="0">
                <a:solidFill>
                  <a:srgbClr val="00B050"/>
                </a:solidFill>
              </a:rPr>
              <a:t>analyzer</a:t>
            </a:r>
          </a:p>
          <a:p>
            <a:pPr algn="just">
              <a:lnSpc>
                <a:spcPct val="150000"/>
              </a:lnSpc>
            </a:pPr>
            <a:r>
              <a:rPr lang="en-US" sz="2400" dirty="0" smtClean="0"/>
              <a:t>Thermocouple</a:t>
            </a:r>
          </a:p>
          <a:p>
            <a:pPr algn="just">
              <a:lnSpc>
                <a:spcPct val="150000"/>
              </a:lnSpc>
            </a:pPr>
            <a:r>
              <a:rPr lang="en-US" sz="2400" dirty="0" smtClean="0">
                <a:solidFill>
                  <a:srgbClr val="00B050"/>
                </a:solidFill>
              </a:rPr>
              <a:t>Contact thermometer</a:t>
            </a:r>
          </a:p>
          <a:p>
            <a:pPr algn="just">
              <a:lnSpc>
                <a:spcPct val="150000"/>
              </a:lnSpc>
            </a:pPr>
            <a:r>
              <a:rPr lang="en-US" sz="2400" dirty="0" smtClean="0"/>
              <a:t>Hygrometer</a:t>
            </a:r>
          </a:p>
          <a:p>
            <a:endParaRPr lang="en-US" sz="2400" dirty="0"/>
          </a:p>
          <a:p>
            <a:pPr marL="0" indent="0">
              <a:buNone/>
            </a:pPr>
            <a:endParaRPr lang="en-US" sz="2400" dirty="0"/>
          </a:p>
        </p:txBody>
      </p:sp>
      <p:sp>
        <p:nvSpPr>
          <p:cNvPr id="5" name="Title 1"/>
          <p:cNvSpPr>
            <a:spLocks noGrp="1"/>
          </p:cNvSpPr>
          <p:nvPr>
            <p:ph type="title"/>
          </p:nvPr>
        </p:nvSpPr>
        <p:spPr>
          <a:xfrm>
            <a:off x="0" y="21021"/>
            <a:ext cx="6019800" cy="740979"/>
          </a:xfrm>
        </p:spPr>
        <p:txBody>
          <a:bodyPr>
            <a:noAutofit/>
          </a:bodyPr>
          <a:lstStyle/>
          <a:p>
            <a:r>
              <a:rPr lang="en-US" sz="3200" b="1" dirty="0">
                <a:solidFill>
                  <a:srgbClr val="FFFF00"/>
                </a:solidFill>
              </a:rPr>
              <a:t>Energy Auditing </a:t>
            </a:r>
            <a:r>
              <a:rPr lang="en-US" sz="3200" b="1" dirty="0" smtClean="0">
                <a:solidFill>
                  <a:srgbClr val="FFFF00"/>
                </a:solidFill>
              </a:rPr>
              <a:t>Approach</a:t>
            </a:r>
            <a:endParaRPr lang="en-US" sz="3200" dirty="0">
              <a:solidFill>
                <a:srgbClr val="FFFF00"/>
              </a:solidFill>
            </a:endParaRPr>
          </a:p>
        </p:txBody>
      </p:sp>
      <p:pic>
        <p:nvPicPr>
          <p:cNvPr id="2050" name="Picture 2" descr="C:\Users\JOEL\Desktop\Testo-325-1-Flue-Gas-Analys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72200" y="1524000"/>
            <a:ext cx="2066925" cy="11626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JOEL\Desktop\r-type-500x50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4793" y="3430177"/>
            <a:ext cx="13716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JOEL\Desktop\SKF-TKTL 2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67600" y="4038600"/>
            <a:ext cx="1202817" cy="14668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JOEL\Desktop\PD_53_THERMO_HYGROMETER_S_1024x102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3877797"/>
            <a:ext cx="1526354" cy="152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0890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01000" cy="5105400"/>
          </a:xfrm>
        </p:spPr>
        <p:txBody>
          <a:bodyPr>
            <a:noAutofit/>
          </a:bodyPr>
          <a:lstStyle/>
          <a:p>
            <a:pPr marL="0" indent="0">
              <a:buNone/>
            </a:pPr>
            <a:r>
              <a:rPr lang="en-US" sz="2000" b="1" dirty="0">
                <a:solidFill>
                  <a:srgbClr val="C00000"/>
                </a:solidFill>
              </a:rPr>
              <a:t>Field Audit</a:t>
            </a:r>
            <a:r>
              <a:rPr lang="en-US" sz="2000" b="1" dirty="0"/>
              <a:t>	</a:t>
            </a:r>
            <a:endParaRPr lang="en-US" sz="2000" dirty="0"/>
          </a:p>
          <a:p>
            <a:pPr lvl="0" algn="just"/>
            <a:r>
              <a:rPr lang="en-US" sz="2000" dirty="0">
                <a:solidFill>
                  <a:srgbClr val="002060"/>
                </a:solidFill>
              </a:rPr>
              <a:t>Examine the boiler/thermic fluid log book.	</a:t>
            </a:r>
          </a:p>
          <a:p>
            <a:pPr lvl="0" algn="just"/>
            <a:r>
              <a:rPr lang="en-US" sz="2000" dirty="0">
                <a:solidFill>
                  <a:srgbClr val="002060"/>
                </a:solidFill>
              </a:rPr>
              <a:t>Review operating steam/thermic fluid pressure. </a:t>
            </a:r>
          </a:p>
          <a:p>
            <a:pPr lvl="0" algn="just"/>
            <a:r>
              <a:rPr lang="en-US" sz="2000" dirty="0">
                <a:solidFill>
                  <a:srgbClr val="002060"/>
                </a:solidFill>
              </a:rPr>
              <a:t>Review operating steam temperature and thermic fluid temperatures.	</a:t>
            </a:r>
          </a:p>
          <a:p>
            <a:pPr lvl="0" algn="just"/>
            <a:r>
              <a:rPr lang="en-US" sz="2000" dirty="0">
                <a:solidFill>
                  <a:srgbClr val="002060"/>
                </a:solidFill>
              </a:rPr>
              <a:t>Review steam production records.</a:t>
            </a:r>
          </a:p>
          <a:p>
            <a:pPr lvl="0" algn="just"/>
            <a:r>
              <a:rPr lang="en-US" sz="2000" dirty="0">
                <a:solidFill>
                  <a:srgbClr val="002060"/>
                </a:solidFill>
              </a:rPr>
              <a:t>Measure steam/thermic fluid flows through meters. Steam flow can be indirectly through feed water meter or from level measurements in overhead tank.</a:t>
            </a:r>
          </a:p>
          <a:p>
            <a:pPr lvl="0" algn="just"/>
            <a:r>
              <a:rPr lang="en-US" sz="2000" dirty="0">
                <a:solidFill>
                  <a:srgbClr val="002060"/>
                </a:solidFill>
              </a:rPr>
              <a:t>Review fuel consumption records and check fuel (oil) consumption by measuring difference in fuel oil tank level.</a:t>
            </a:r>
          </a:p>
          <a:p>
            <a:pPr lvl="0" algn="just"/>
            <a:r>
              <a:rPr lang="en-US" sz="2000" dirty="0">
                <a:solidFill>
                  <a:srgbClr val="002060"/>
                </a:solidFill>
              </a:rPr>
              <a:t>Measure gas measurement through gas meter.</a:t>
            </a:r>
          </a:p>
          <a:p>
            <a:pPr lvl="0" algn="just"/>
            <a:r>
              <a:rPr lang="en-US" sz="2000" dirty="0">
                <a:solidFill>
                  <a:srgbClr val="002060"/>
                </a:solidFill>
              </a:rPr>
              <a:t>Review make-up water records.	</a:t>
            </a:r>
          </a:p>
          <a:p>
            <a:endParaRPr lang="en-US" sz="2000" dirty="0"/>
          </a:p>
          <a:p>
            <a:pPr marL="0" indent="0">
              <a:buNone/>
            </a:pPr>
            <a:endParaRPr lang="en-US" sz="2000" dirty="0"/>
          </a:p>
        </p:txBody>
      </p:sp>
      <p:sp>
        <p:nvSpPr>
          <p:cNvPr id="5" name="Title 1"/>
          <p:cNvSpPr>
            <a:spLocks noGrp="1"/>
          </p:cNvSpPr>
          <p:nvPr>
            <p:ph type="title"/>
          </p:nvPr>
        </p:nvSpPr>
        <p:spPr>
          <a:xfrm>
            <a:off x="0" y="21021"/>
            <a:ext cx="5562600" cy="740979"/>
          </a:xfrm>
        </p:spPr>
        <p:txBody>
          <a:bodyPr>
            <a:noAutofit/>
          </a:bodyPr>
          <a:lstStyle/>
          <a:p>
            <a:r>
              <a:rPr lang="en-US" sz="3200" b="1" dirty="0">
                <a:solidFill>
                  <a:srgbClr val="FFFF00"/>
                </a:solidFill>
              </a:rPr>
              <a:t>Energy Auditing </a:t>
            </a:r>
            <a:r>
              <a:rPr lang="en-US" sz="3200" b="1" dirty="0" smtClean="0">
                <a:solidFill>
                  <a:srgbClr val="FFFF00"/>
                </a:solidFill>
              </a:rPr>
              <a:t>Approach</a:t>
            </a:r>
            <a:endParaRPr lang="en-US" sz="3200" dirty="0">
              <a:solidFill>
                <a:srgbClr val="FFFF00"/>
              </a:solidFill>
            </a:endParaRPr>
          </a:p>
        </p:txBody>
      </p:sp>
      <p:pic>
        <p:nvPicPr>
          <p:cNvPr id="4098" name="Picture 2" descr="C:\Users\JOEL\Desktop\Field_Audi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17594" y="609600"/>
            <a:ext cx="1250156"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41189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571999"/>
          </a:xfrm>
        </p:spPr>
        <p:txBody>
          <a:bodyPr>
            <a:noAutofit/>
          </a:bodyPr>
          <a:lstStyle/>
          <a:p>
            <a:pPr algn="just"/>
            <a:r>
              <a:rPr lang="en-US" sz="2000" dirty="0">
                <a:solidFill>
                  <a:srgbClr val="002060"/>
                </a:solidFill>
              </a:rPr>
              <a:t>Check condensate return, quantity, and temperature.	</a:t>
            </a:r>
          </a:p>
          <a:p>
            <a:pPr lvl="0" algn="just"/>
            <a:r>
              <a:rPr lang="en-US" sz="2000" dirty="0" smtClean="0">
                <a:solidFill>
                  <a:srgbClr val="002060"/>
                </a:solidFill>
              </a:rPr>
              <a:t>Measure </a:t>
            </a:r>
            <a:r>
              <a:rPr lang="en-US" sz="2000" dirty="0">
                <a:solidFill>
                  <a:srgbClr val="002060"/>
                </a:solidFill>
              </a:rPr>
              <a:t>feed water temperature.	</a:t>
            </a:r>
          </a:p>
          <a:p>
            <a:pPr lvl="0" algn="just"/>
            <a:r>
              <a:rPr lang="en-US" sz="2000" dirty="0">
                <a:solidFill>
                  <a:srgbClr val="002060"/>
                </a:solidFill>
              </a:rPr>
              <a:t>Measure O</a:t>
            </a:r>
            <a:r>
              <a:rPr lang="en-US" sz="2000" baseline="-25000" dirty="0">
                <a:solidFill>
                  <a:srgbClr val="002060"/>
                </a:solidFill>
              </a:rPr>
              <a:t>2</a:t>
            </a:r>
            <a:r>
              <a:rPr lang="en-US" sz="2000" dirty="0">
                <a:solidFill>
                  <a:srgbClr val="002060"/>
                </a:solidFill>
              </a:rPr>
              <a:t>, CO</a:t>
            </a:r>
            <a:r>
              <a:rPr lang="en-US" sz="2000" baseline="-25000" dirty="0">
                <a:solidFill>
                  <a:srgbClr val="002060"/>
                </a:solidFill>
              </a:rPr>
              <a:t>2</a:t>
            </a:r>
            <a:r>
              <a:rPr lang="en-US" sz="2000" dirty="0">
                <a:solidFill>
                  <a:srgbClr val="002060"/>
                </a:solidFill>
              </a:rPr>
              <a:t> percent in exhaust flue gas, CO level in ppm.	</a:t>
            </a:r>
          </a:p>
          <a:p>
            <a:pPr lvl="0" algn="just"/>
            <a:r>
              <a:rPr lang="en-US" sz="2000" dirty="0">
                <a:solidFill>
                  <a:srgbClr val="002060"/>
                </a:solidFill>
              </a:rPr>
              <a:t>Measure oil pre-heat temperature and pressure.	</a:t>
            </a:r>
          </a:p>
          <a:p>
            <a:pPr lvl="0" algn="just"/>
            <a:r>
              <a:rPr lang="en-US" sz="2000" dirty="0">
                <a:solidFill>
                  <a:srgbClr val="002060"/>
                </a:solidFill>
              </a:rPr>
              <a:t>Review Allowable TDS in boiler and TDS in blowdown.	</a:t>
            </a:r>
          </a:p>
          <a:p>
            <a:pPr lvl="0" algn="just"/>
            <a:r>
              <a:rPr lang="en-US" sz="2000" dirty="0">
                <a:solidFill>
                  <a:srgbClr val="002060"/>
                </a:solidFill>
              </a:rPr>
              <a:t>Measure O</a:t>
            </a:r>
            <a:r>
              <a:rPr lang="en-US" sz="2000" baseline="-25000" dirty="0">
                <a:solidFill>
                  <a:srgbClr val="002060"/>
                </a:solidFill>
              </a:rPr>
              <a:t>2</a:t>
            </a:r>
            <a:r>
              <a:rPr lang="en-US" sz="2000" dirty="0">
                <a:solidFill>
                  <a:srgbClr val="002060"/>
                </a:solidFill>
              </a:rPr>
              <a:t> level before and after heat recovery equipment like </a:t>
            </a:r>
            <a:r>
              <a:rPr lang="en-US" sz="2000" dirty="0" smtClean="0">
                <a:solidFill>
                  <a:srgbClr val="002060"/>
                </a:solidFill>
              </a:rPr>
              <a:t>economizer, </a:t>
            </a:r>
            <a:r>
              <a:rPr lang="en-US" sz="2000" dirty="0">
                <a:solidFill>
                  <a:srgbClr val="002060"/>
                </a:solidFill>
              </a:rPr>
              <a:t>air pre-heater.</a:t>
            </a:r>
          </a:p>
          <a:p>
            <a:pPr lvl="0" algn="just"/>
            <a:r>
              <a:rPr lang="en-US" sz="2000" dirty="0">
                <a:solidFill>
                  <a:srgbClr val="002060"/>
                </a:solidFill>
              </a:rPr>
              <a:t>Check insulation of feed water tank (measure surface temperature and calculate heat losses).	</a:t>
            </a:r>
          </a:p>
          <a:p>
            <a:pPr lvl="0" algn="just"/>
            <a:r>
              <a:rPr lang="en-US" sz="2000" dirty="0">
                <a:solidFill>
                  <a:srgbClr val="002060"/>
                </a:solidFill>
              </a:rPr>
              <a:t>Prepare schematic of water treatment system.	</a:t>
            </a:r>
          </a:p>
          <a:p>
            <a:pPr lvl="0" algn="just"/>
            <a:r>
              <a:rPr lang="en-US" sz="2000" dirty="0">
                <a:solidFill>
                  <a:srgbClr val="002060"/>
                </a:solidFill>
              </a:rPr>
              <a:t>Review feed water and make-up water testing procedures.</a:t>
            </a:r>
          </a:p>
          <a:p>
            <a:pPr algn="just"/>
            <a:endParaRPr lang="en-US" sz="2000" dirty="0">
              <a:solidFill>
                <a:srgbClr val="002060"/>
              </a:solidFill>
            </a:endParaRPr>
          </a:p>
          <a:p>
            <a:pPr marL="0" indent="0">
              <a:buNone/>
            </a:pPr>
            <a:endParaRPr lang="en-US" sz="2000" dirty="0"/>
          </a:p>
        </p:txBody>
      </p:sp>
      <p:sp>
        <p:nvSpPr>
          <p:cNvPr id="5" name="Title 1"/>
          <p:cNvSpPr>
            <a:spLocks noGrp="1"/>
          </p:cNvSpPr>
          <p:nvPr>
            <p:ph type="title"/>
          </p:nvPr>
        </p:nvSpPr>
        <p:spPr>
          <a:xfrm>
            <a:off x="0" y="21021"/>
            <a:ext cx="5562600" cy="740979"/>
          </a:xfrm>
        </p:spPr>
        <p:txBody>
          <a:bodyPr>
            <a:noAutofit/>
          </a:bodyPr>
          <a:lstStyle/>
          <a:p>
            <a:r>
              <a:rPr lang="en-US" sz="3200" b="1" dirty="0">
                <a:solidFill>
                  <a:srgbClr val="FFFF00"/>
                </a:solidFill>
              </a:rPr>
              <a:t>Energy Auditing </a:t>
            </a:r>
            <a:r>
              <a:rPr lang="en-US" sz="3200" b="1" dirty="0" smtClean="0">
                <a:solidFill>
                  <a:srgbClr val="FFFF00"/>
                </a:solidFill>
              </a:rPr>
              <a:t>Approach</a:t>
            </a:r>
            <a:endParaRPr lang="en-US" sz="3200" dirty="0">
              <a:solidFill>
                <a:srgbClr val="FFFF00"/>
              </a:solidFill>
            </a:endParaRPr>
          </a:p>
        </p:txBody>
      </p:sp>
      <p:sp>
        <p:nvSpPr>
          <p:cNvPr id="6" name="Rectangle 5"/>
          <p:cNvSpPr/>
          <p:nvPr/>
        </p:nvSpPr>
        <p:spPr>
          <a:xfrm>
            <a:off x="457200" y="1154668"/>
            <a:ext cx="1368708" cy="369332"/>
          </a:xfrm>
          <a:prstGeom prst="rect">
            <a:avLst/>
          </a:prstGeom>
        </p:spPr>
        <p:txBody>
          <a:bodyPr wrap="none">
            <a:spAutoFit/>
          </a:bodyPr>
          <a:lstStyle/>
          <a:p>
            <a:r>
              <a:rPr lang="en-US" b="1" dirty="0">
                <a:solidFill>
                  <a:srgbClr val="C00000"/>
                </a:solidFill>
              </a:rPr>
              <a:t>Field Audit</a:t>
            </a:r>
            <a:endParaRPr lang="en-IN" dirty="0"/>
          </a:p>
        </p:txBody>
      </p:sp>
      <p:pic>
        <p:nvPicPr>
          <p:cNvPr id="5122" name="Picture 2" descr="C:\Users\JOEL\Desktop\Field_Audi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7599" y="516374"/>
            <a:ext cx="1285875" cy="1645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7421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143000"/>
            <a:ext cx="7134649" cy="5105400"/>
          </a:xfrm>
        </p:spPr>
        <p:txBody>
          <a:bodyPr>
            <a:noAutofit/>
          </a:bodyPr>
          <a:lstStyle/>
          <a:p>
            <a:pPr marL="0" indent="0">
              <a:buNone/>
            </a:pPr>
            <a:r>
              <a:rPr lang="en-US" sz="2400" b="1" dirty="0" smtClean="0"/>
              <a:t>Analysis</a:t>
            </a:r>
          </a:p>
          <a:p>
            <a:pPr marL="0" indent="0">
              <a:spcBef>
                <a:spcPts val="0"/>
              </a:spcBef>
              <a:buNone/>
            </a:pPr>
            <a:r>
              <a:rPr lang="en-US" sz="2000" b="1" dirty="0"/>
              <a:t>	</a:t>
            </a:r>
            <a:endParaRPr lang="en-US" sz="2000" dirty="0"/>
          </a:p>
          <a:p>
            <a:pPr lvl="0" algn="just">
              <a:lnSpc>
                <a:spcPct val="114000"/>
              </a:lnSpc>
              <a:spcBef>
                <a:spcPts val="0"/>
              </a:spcBef>
            </a:pPr>
            <a:r>
              <a:rPr lang="en-US" sz="2200" dirty="0">
                <a:solidFill>
                  <a:schemeClr val="accent6">
                    <a:lumMod val="60000"/>
                    <a:lumOff val="40000"/>
                  </a:schemeClr>
                </a:solidFill>
              </a:rPr>
              <a:t>Assess steam-fuel ratio (Evaporation Ratio).	</a:t>
            </a:r>
          </a:p>
          <a:p>
            <a:pPr lvl="0" algn="just">
              <a:lnSpc>
                <a:spcPct val="114000"/>
              </a:lnSpc>
              <a:spcBef>
                <a:spcPts val="0"/>
              </a:spcBef>
            </a:pPr>
            <a:r>
              <a:rPr lang="en-US" sz="2200" dirty="0">
                <a:solidFill>
                  <a:schemeClr val="bg2">
                    <a:lumMod val="75000"/>
                  </a:schemeClr>
                </a:solidFill>
              </a:rPr>
              <a:t>Assess efficiency by direct method/indirect </a:t>
            </a:r>
            <a:r>
              <a:rPr lang="en-US" sz="2200" dirty="0" smtClean="0">
                <a:solidFill>
                  <a:schemeClr val="bg2">
                    <a:lumMod val="75000"/>
                  </a:schemeClr>
                </a:solidFill>
              </a:rPr>
              <a:t>method.</a:t>
            </a:r>
            <a:endParaRPr lang="en-US" sz="2200" dirty="0">
              <a:solidFill>
                <a:schemeClr val="bg2">
                  <a:lumMod val="75000"/>
                </a:schemeClr>
              </a:solidFill>
            </a:endParaRPr>
          </a:p>
          <a:p>
            <a:pPr lvl="0" algn="just">
              <a:lnSpc>
                <a:spcPct val="114000"/>
              </a:lnSpc>
              <a:spcBef>
                <a:spcPts val="0"/>
              </a:spcBef>
            </a:pPr>
            <a:r>
              <a:rPr lang="en-US" sz="2200" dirty="0" smtClean="0">
                <a:solidFill>
                  <a:schemeClr val="accent6">
                    <a:lumMod val="60000"/>
                    <a:lumOff val="40000"/>
                  </a:schemeClr>
                </a:solidFill>
              </a:rPr>
              <a:t>Compare </a:t>
            </a:r>
            <a:r>
              <a:rPr lang="en-US" sz="2200" dirty="0">
                <a:solidFill>
                  <a:schemeClr val="accent6">
                    <a:lumMod val="60000"/>
                    <a:lumOff val="40000"/>
                  </a:schemeClr>
                </a:solidFill>
              </a:rPr>
              <a:t>excess air levels against desirable levels</a:t>
            </a:r>
            <a:r>
              <a:rPr lang="en-US" sz="2200" dirty="0" smtClean="0">
                <a:solidFill>
                  <a:schemeClr val="accent6">
                    <a:lumMod val="60000"/>
                    <a:lumOff val="40000"/>
                  </a:schemeClr>
                </a:solidFill>
              </a:rPr>
              <a:t>.</a:t>
            </a:r>
            <a:endParaRPr lang="en-US" sz="2200" dirty="0">
              <a:solidFill>
                <a:schemeClr val="accent6">
                  <a:lumMod val="60000"/>
                  <a:lumOff val="40000"/>
                </a:schemeClr>
              </a:solidFill>
            </a:endParaRPr>
          </a:p>
          <a:p>
            <a:pPr lvl="0" algn="just">
              <a:lnSpc>
                <a:spcPct val="114000"/>
              </a:lnSpc>
              <a:spcBef>
                <a:spcPts val="0"/>
              </a:spcBef>
            </a:pPr>
            <a:r>
              <a:rPr lang="en-US" sz="2200" dirty="0">
                <a:solidFill>
                  <a:schemeClr val="bg2">
                    <a:lumMod val="75000"/>
                  </a:schemeClr>
                </a:solidFill>
              </a:rPr>
              <a:t>Check whether oil pre-heating is adequate.</a:t>
            </a:r>
          </a:p>
          <a:p>
            <a:pPr lvl="0" algn="just">
              <a:lnSpc>
                <a:spcPct val="114000"/>
              </a:lnSpc>
              <a:spcBef>
                <a:spcPts val="0"/>
              </a:spcBef>
            </a:pPr>
            <a:r>
              <a:rPr lang="en-US" sz="2200" dirty="0">
                <a:solidFill>
                  <a:schemeClr val="accent6">
                    <a:lumMod val="60000"/>
                    <a:lumOff val="40000"/>
                  </a:schemeClr>
                </a:solidFill>
              </a:rPr>
              <a:t>Check condition of fuel firing equipment </a:t>
            </a:r>
            <a:r>
              <a:rPr lang="en-US" sz="2200" dirty="0" smtClean="0">
                <a:solidFill>
                  <a:schemeClr val="accent6">
                    <a:lumMod val="60000"/>
                    <a:lumOff val="40000"/>
                  </a:schemeClr>
                </a:solidFill>
              </a:rPr>
              <a:t>         (</a:t>
            </a:r>
            <a:r>
              <a:rPr lang="en-US" sz="2200" dirty="0">
                <a:solidFill>
                  <a:schemeClr val="accent6">
                    <a:lumMod val="60000"/>
                    <a:lumOff val="40000"/>
                  </a:schemeClr>
                </a:solidFill>
              </a:rPr>
              <a:t>burner, coal grate).	</a:t>
            </a:r>
          </a:p>
          <a:p>
            <a:pPr lvl="0" algn="just">
              <a:lnSpc>
                <a:spcPct val="114000"/>
              </a:lnSpc>
              <a:spcBef>
                <a:spcPts val="0"/>
              </a:spcBef>
            </a:pPr>
            <a:r>
              <a:rPr lang="en-US" sz="2200" dirty="0">
                <a:solidFill>
                  <a:schemeClr val="bg2">
                    <a:lumMod val="75000"/>
                  </a:schemeClr>
                </a:solidFill>
              </a:rPr>
              <a:t>Review flue gas temperature trend over last few months</a:t>
            </a:r>
            <a:r>
              <a:rPr lang="en-US" sz="2200" dirty="0" smtClean="0">
                <a:solidFill>
                  <a:schemeClr val="bg2">
                    <a:lumMod val="75000"/>
                  </a:schemeClr>
                </a:solidFill>
              </a:rPr>
              <a:t>.</a:t>
            </a:r>
          </a:p>
          <a:p>
            <a:pPr lvl="0" algn="just">
              <a:lnSpc>
                <a:spcPct val="114000"/>
              </a:lnSpc>
              <a:spcBef>
                <a:spcPts val="0"/>
              </a:spcBef>
            </a:pPr>
            <a:r>
              <a:rPr lang="en-US" sz="2200" dirty="0" smtClean="0">
                <a:solidFill>
                  <a:schemeClr val="accent6">
                    <a:lumMod val="60000"/>
                    <a:lumOff val="40000"/>
                  </a:schemeClr>
                </a:solidFill>
              </a:rPr>
              <a:t>Conduct mass and energy balance of boiler system including blowdown.</a:t>
            </a:r>
          </a:p>
          <a:p>
            <a:pPr lvl="0" algn="just">
              <a:lnSpc>
                <a:spcPct val="114000"/>
              </a:lnSpc>
              <a:spcBef>
                <a:spcPts val="0"/>
              </a:spcBef>
            </a:pPr>
            <a:r>
              <a:rPr lang="en-US" sz="2200" dirty="0" smtClean="0">
                <a:solidFill>
                  <a:schemeClr val="bg2">
                    <a:lumMod val="75000"/>
                  </a:schemeClr>
                </a:solidFill>
              </a:rPr>
              <a:t>Evaluate </a:t>
            </a:r>
            <a:r>
              <a:rPr lang="en-US" sz="2200" dirty="0">
                <a:solidFill>
                  <a:schemeClr val="bg2">
                    <a:lumMod val="75000"/>
                  </a:schemeClr>
                </a:solidFill>
              </a:rPr>
              <a:t>scope for waste heat recovery.	</a:t>
            </a:r>
          </a:p>
          <a:p>
            <a:endParaRPr lang="en-US" sz="2000" dirty="0"/>
          </a:p>
          <a:p>
            <a:pPr marL="0" indent="0">
              <a:buNone/>
            </a:pPr>
            <a:endParaRPr lang="en-US" sz="2000" dirty="0"/>
          </a:p>
        </p:txBody>
      </p:sp>
      <p:sp>
        <p:nvSpPr>
          <p:cNvPr id="5" name="Title 1"/>
          <p:cNvSpPr>
            <a:spLocks noGrp="1"/>
          </p:cNvSpPr>
          <p:nvPr>
            <p:ph type="title"/>
          </p:nvPr>
        </p:nvSpPr>
        <p:spPr>
          <a:xfrm>
            <a:off x="0" y="21021"/>
            <a:ext cx="5562600" cy="740979"/>
          </a:xfrm>
        </p:spPr>
        <p:txBody>
          <a:bodyPr>
            <a:noAutofit/>
          </a:bodyPr>
          <a:lstStyle/>
          <a:p>
            <a:r>
              <a:rPr lang="en-US" sz="3200" b="1" dirty="0">
                <a:solidFill>
                  <a:srgbClr val="FFFF00"/>
                </a:solidFill>
              </a:rPr>
              <a:t>Energy Auditing </a:t>
            </a:r>
            <a:r>
              <a:rPr lang="en-US" sz="3200" b="1" dirty="0" smtClean="0">
                <a:solidFill>
                  <a:srgbClr val="FFFF00"/>
                </a:solidFill>
              </a:rPr>
              <a:t>Approach</a:t>
            </a:r>
            <a:endParaRPr lang="en-US" sz="3200" dirty="0">
              <a:solidFill>
                <a:srgbClr val="FFFF00"/>
              </a:solidFill>
            </a:endParaRPr>
          </a:p>
        </p:txBody>
      </p:sp>
      <p:pic>
        <p:nvPicPr>
          <p:cNvPr id="6146" name="Picture 2" descr="C:\Users\JOEL\Desktop\data-analytics1-1170x6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5695" y="838200"/>
            <a:ext cx="2413404" cy="129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8756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01000" cy="4571999"/>
          </a:xfrm>
        </p:spPr>
        <p:txBody>
          <a:bodyPr>
            <a:noAutofit/>
          </a:bodyPr>
          <a:lstStyle/>
          <a:p>
            <a:pPr marL="0" indent="0">
              <a:buNone/>
            </a:pPr>
            <a:r>
              <a:rPr lang="en-US" sz="2000" b="1" dirty="0">
                <a:solidFill>
                  <a:srgbClr val="0070C0"/>
                </a:solidFill>
              </a:rPr>
              <a:t>Operational and Housekeeping </a:t>
            </a:r>
            <a:r>
              <a:rPr lang="en-US" sz="2000" b="1" dirty="0" smtClean="0">
                <a:solidFill>
                  <a:srgbClr val="0070C0"/>
                </a:solidFill>
              </a:rPr>
              <a:t>Measures</a:t>
            </a:r>
          </a:p>
          <a:p>
            <a:pPr marL="0" indent="0">
              <a:buNone/>
            </a:pPr>
            <a:endParaRPr lang="en-US" sz="1800" dirty="0"/>
          </a:p>
          <a:p>
            <a:pPr lvl="0"/>
            <a:r>
              <a:rPr lang="en-US" sz="1800" b="1" dirty="0" smtClean="0"/>
              <a:t>Optimize </a:t>
            </a:r>
            <a:r>
              <a:rPr lang="en-US" sz="1800" b="1" dirty="0"/>
              <a:t>excess air</a:t>
            </a:r>
            <a:r>
              <a:rPr lang="en-US" sz="1800" b="1" dirty="0" smtClean="0"/>
              <a:t>.</a:t>
            </a:r>
          </a:p>
          <a:p>
            <a:pPr marL="400050" lvl="1" indent="0" algn="just">
              <a:buNone/>
            </a:pPr>
            <a:r>
              <a:rPr lang="en-US" sz="1800" i="1" dirty="0" smtClean="0"/>
              <a:t>Higher </a:t>
            </a:r>
            <a:r>
              <a:rPr lang="en-US" sz="1800" i="1" dirty="0"/>
              <a:t>excess air increases flue gas quantity and stack loss. It also reduces flame temperature, radiation heat transfer, and heat transfer to heating surfaces. Lower excess air may result in incomplete combustion which leads to formation of CO in flue gas. The maximum permissible CO level is 1</a:t>
            </a:r>
            <a:r>
              <a:rPr lang="en-US" sz="1800" i="1" dirty="0" smtClean="0"/>
              <a:t>%.</a:t>
            </a:r>
          </a:p>
          <a:p>
            <a:pPr marL="400050" lvl="1" indent="0">
              <a:buNone/>
            </a:pPr>
            <a:endParaRPr lang="en-US" sz="1800" i="1" dirty="0"/>
          </a:p>
          <a:p>
            <a:pPr lvl="0"/>
            <a:r>
              <a:rPr lang="en-US" sz="1800" b="1" dirty="0"/>
              <a:t>Reduce thermic fluid outlet </a:t>
            </a:r>
            <a:r>
              <a:rPr lang="en-US" sz="1800" b="1" dirty="0" smtClean="0"/>
              <a:t>temperature</a:t>
            </a:r>
          </a:p>
          <a:p>
            <a:pPr marL="400050" lvl="1" indent="0" algn="just">
              <a:buNone/>
            </a:pPr>
            <a:r>
              <a:rPr lang="en-US" sz="1800" i="1" dirty="0" smtClean="0"/>
              <a:t>If </a:t>
            </a:r>
            <a:r>
              <a:rPr lang="en-US" sz="1800" i="1" dirty="0"/>
              <a:t>temperature difference between thermic fluid outlet temperature and the medium being heated is quite high, it may be possible to reduce the outlet temperature after conducting field trials. This will also reduce stack loss as well as radiation loss from the thermic fluid heater circuit.</a:t>
            </a:r>
          </a:p>
          <a:p>
            <a:pPr algn="just"/>
            <a:endParaRPr lang="en-US" sz="1800" dirty="0"/>
          </a:p>
          <a:p>
            <a:pPr marL="0" indent="0">
              <a:buNone/>
            </a:pPr>
            <a:endParaRPr lang="en-US" sz="1800" dirty="0"/>
          </a:p>
        </p:txBody>
      </p:sp>
      <p:sp>
        <p:nvSpPr>
          <p:cNvPr id="4" name="Rectangle 3"/>
          <p:cNvSpPr/>
          <p:nvPr/>
        </p:nvSpPr>
        <p:spPr>
          <a:xfrm>
            <a:off x="517634" y="990600"/>
            <a:ext cx="3416320" cy="461665"/>
          </a:xfrm>
          <a:prstGeom prst="rect">
            <a:avLst/>
          </a:prstGeom>
        </p:spPr>
        <p:txBody>
          <a:bodyPr wrap="none">
            <a:spAutoFit/>
          </a:bodyPr>
          <a:lstStyle/>
          <a:p>
            <a:r>
              <a:rPr lang="en-US" sz="2400" b="1" dirty="0">
                <a:solidFill>
                  <a:srgbClr val="002060"/>
                </a:solidFill>
              </a:rPr>
              <a:t>Thermic Fluid Heaters</a:t>
            </a:r>
            <a:endParaRPr lang="en-IN" sz="2400" dirty="0">
              <a:solidFill>
                <a:srgbClr val="002060"/>
              </a:solidFill>
            </a:endParaRPr>
          </a:p>
        </p:txBody>
      </p:sp>
      <p:sp>
        <p:nvSpPr>
          <p:cNvPr id="6" name="Title 1"/>
          <p:cNvSpPr>
            <a:spLocks noGrp="1"/>
          </p:cNvSpPr>
          <p:nvPr>
            <p:ph type="title"/>
          </p:nvPr>
        </p:nvSpPr>
        <p:spPr>
          <a:xfrm>
            <a:off x="0" y="0"/>
            <a:ext cx="5334000" cy="762000"/>
          </a:xfrm>
        </p:spPr>
        <p:txBody>
          <a:bodyPr>
            <a:noAutofit/>
          </a:bodyPr>
          <a:lstStyle/>
          <a:p>
            <a:r>
              <a:rPr lang="en-US" sz="3200" b="1" dirty="0">
                <a:solidFill>
                  <a:srgbClr val="FFFF00"/>
                </a:solidFill>
              </a:rPr>
              <a:t>ENCON </a:t>
            </a:r>
            <a:r>
              <a:rPr lang="en-US" sz="3200" b="1" dirty="0" smtClean="0">
                <a:solidFill>
                  <a:srgbClr val="FFFF00"/>
                </a:solidFill>
              </a:rPr>
              <a:t>Opportunities</a:t>
            </a:r>
            <a:endParaRPr lang="en-US" sz="3200" dirty="0">
              <a:solidFill>
                <a:srgbClr val="FFFF00"/>
              </a:solidFill>
            </a:endParaRPr>
          </a:p>
        </p:txBody>
      </p:sp>
    </p:spTree>
    <p:extLst>
      <p:ext uri="{BB962C8B-B14F-4D97-AF65-F5344CB8AC3E}">
        <p14:creationId xmlns:p14="http://schemas.microsoft.com/office/powerpoint/2010/main" xmlns="" val="2205898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740979"/>
          </a:xfrm>
        </p:spPr>
        <p:txBody>
          <a:bodyPr/>
          <a:lstStyle/>
          <a:p>
            <a:r>
              <a:rPr lang="en-US" sz="3200" b="1" dirty="0" smtClean="0">
                <a:solidFill>
                  <a:srgbClr val="FFFF00"/>
                </a:solidFill>
              </a:rPr>
              <a:t>Boiler Efficiency</a:t>
            </a:r>
            <a:endParaRPr lang="en-US" sz="3200" dirty="0">
              <a:solidFill>
                <a:srgbClr val="FFFF00"/>
              </a:solidFill>
            </a:endParaRPr>
          </a:p>
        </p:txBody>
      </p:sp>
      <p:sp>
        <p:nvSpPr>
          <p:cNvPr id="3" name="Content Placeholder 2"/>
          <p:cNvSpPr>
            <a:spLocks noGrp="1"/>
          </p:cNvSpPr>
          <p:nvPr>
            <p:ph idx="1"/>
          </p:nvPr>
        </p:nvSpPr>
        <p:spPr>
          <a:xfrm>
            <a:off x="535940" y="908685"/>
            <a:ext cx="7998460" cy="1910715"/>
          </a:xfrm>
        </p:spPr>
        <p:txBody>
          <a:bodyPr>
            <a:noAutofit/>
          </a:bodyPr>
          <a:lstStyle/>
          <a:p>
            <a:pPr algn="just"/>
            <a:r>
              <a:rPr lang="en-US" sz="2200" dirty="0" smtClean="0">
                <a:solidFill>
                  <a:srgbClr val="666699"/>
                </a:solidFill>
              </a:rPr>
              <a:t>Boiler efficiency is measure of how effectively heat is transferred from combustion gases to water or steam</a:t>
            </a:r>
          </a:p>
          <a:p>
            <a:pPr algn="just"/>
            <a:r>
              <a:rPr lang="en-US" sz="2200" dirty="0" smtClean="0">
                <a:solidFill>
                  <a:srgbClr val="FF0000"/>
                </a:solidFill>
              </a:rPr>
              <a:t>Two methods for assessing boiler efficiency: </a:t>
            </a:r>
          </a:p>
          <a:p>
            <a:pPr lvl="1" algn="just"/>
            <a:r>
              <a:rPr lang="en-US" sz="2000" i="1" dirty="0" smtClean="0"/>
              <a:t>Direct method</a:t>
            </a:r>
          </a:p>
          <a:p>
            <a:pPr lvl="1" algn="just"/>
            <a:r>
              <a:rPr lang="en-US" sz="2000" i="1" dirty="0" smtClean="0"/>
              <a:t>Indirect method</a:t>
            </a:r>
            <a:endParaRPr lang="en-US" sz="2000" dirty="0" smtClean="0"/>
          </a:p>
        </p:txBody>
      </p:sp>
      <p:sp>
        <p:nvSpPr>
          <p:cNvPr id="26" name="object 9"/>
          <p:cNvSpPr/>
          <p:nvPr/>
        </p:nvSpPr>
        <p:spPr>
          <a:xfrm>
            <a:off x="3058414" y="3319882"/>
            <a:ext cx="3299460" cy="1606550"/>
          </a:xfrm>
          <a:custGeom>
            <a:avLst/>
            <a:gdLst/>
            <a:ahLst/>
            <a:cxnLst/>
            <a:rect l="l" t="t" r="r" b="b"/>
            <a:pathLst>
              <a:path w="3299459" h="1606550">
                <a:moveTo>
                  <a:pt x="0" y="1606296"/>
                </a:moveTo>
                <a:lnTo>
                  <a:pt x="3299460" y="1606296"/>
                </a:lnTo>
                <a:lnTo>
                  <a:pt x="3299460" y="0"/>
                </a:lnTo>
                <a:lnTo>
                  <a:pt x="0" y="0"/>
                </a:lnTo>
                <a:lnTo>
                  <a:pt x="0" y="1606296"/>
                </a:lnTo>
                <a:close/>
              </a:path>
            </a:pathLst>
          </a:custGeom>
          <a:solidFill>
            <a:srgbClr val="FFCC99"/>
          </a:solidFill>
        </p:spPr>
        <p:txBody>
          <a:bodyPr wrap="square" lIns="0" tIns="0" rIns="0" bIns="0" rtlCol="0"/>
          <a:lstStyle/>
          <a:p>
            <a:endParaRPr dirty="0"/>
          </a:p>
        </p:txBody>
      </p:sp>
      <p:sp>
        <p:nvSpPr>
          <p:cNvPr id="30" name="object 10"/>
          <p:cNvSpPr/>
          <p:nvPr/>
        </p:nvSpPr>
        <p:spPr>
          <a:xfrm>
            <a:off x="3058414" y="3319882"/>
            <a:ext cx="3299460" cy="1606550"/>
          </a:xfrm>
          <a:custGeom>
            <a:avLst/>
            <a:gdLst/>
            <a:ahLst/>
            <a:cxnLst/>
            <a:rect l="l" t="t" r="r" b="b"/>
            <a:pathLst>
              <a:path w="3299459" h="1606550">
                <a:moveTo>
                  <a:pt x="0" y="1606296"/>
                </a:moveTo>
                <a:lnTo>
                  <a:pt x="3299460" y="1606296"/>
                </a:lnTo>
                <a:lnTo>
                  <a:pt x="3299460" y="0"/>
                </a:lnTo>
                <a:lnTo>
                  <a:pt x="0" y="0"/>
                </a:lnTo>
                <a:lnTo>
                  <a:pt x="0" y="1606296"/>
                </a:lnTo>
                <a:close/>
              </a:path>
            </a:pathLst>
          </a:custGeom>
          <a:ln w="9525">
            <a:solidFill>
              <a:srgbClr val="000000"/>
            </a:solidFill>
          </a:ln>
        </p:spPr>
        <p:txBody>
          <a:bodyPr wrap="square" lIns="0" tIns="0" rIns="0" bIns="0" rtlCol="0"/>
          <a:lstStyle/>
          <a:p>
            <a:endParaRPr dirty="0"/>
          </a:p>
        </p:txBody>
      </p:sp>
      <p:sp>
        <p:nvSpPr>
          <p:cNvPr id="32" name="object 11"/>
          <p:cNvSpPr/>
          <p:nvPr/>
        </p:nvSpPr>
        <p:spPr>
          <a:xfrm>
            <a:off x="990600" y="2819400"/>
            <a:ext cx="2030095" cy="2523490"/>
          </a:xfrm>
          <a:custGeom>
            <a:avLst/>
            <a:gdLst/>
            <a:ahLst/>
            <a:cxnLst/>
            <a:rect l="l" t="t" r="r" b="b"/>
            <a:pathLst>
              <a:path w="2030095" h="2523490">
                <a:moveTo>
                  <a:pt x="1522476" y="0"/>
                </a:moveTo>
                <a:lnTo>
                  <a:pt x="1522476" y="630682"/>
                </a:lnTo>
                <a:lnTo>
                  <a:pt x="0" y="630682"/>
                </a:lnTo>
                <a:lnTo>
                  <a:pt x="0" y="1892173"/>
                </a:lnTo>
                <a:lnTo>
                  <a:pt x="1522476" y="1892173"/>
                </a:lnTo>
                <a:lnTo>
                  <a:pt x="1522476" y="2522931"/>
                </a:lnTo>
                <a:lnTo>
                  <a:pt x="2029968" y="1261491"/>
                </a:lnTo>
                <a:lnTo>
                  <a:pt x="1522476" y="0"/>
                </a:lnTo>
                <a:close/>
              </a:path>
            </a:pathLst>
          </a:custGeom>
          <a:solidFill>
            <a:srgbClr val="FFC5E1"/>
          </a:solidFill>
        </p:spPr>
        <p:txBody>
          <a:bodyPr wrap="square" lIns="0" tIns="0" rIns="0" bIns="0" rtlCol="0"/>
          <a:lstStyle/>
          <a:p>
            <a:endParaRPr dirty="0"/>
          </a:p>
        </p:txBody>
      </p:sp>
      <p:sp>
        <p:nvSpPr>
          <p:cNvPr id="33" name="object 12"/>
          <p:cNvSpPr/>
          <p:nvPr/>
        </p:nvSpPr>
        <p:spPr>
          <a:xfrm>
            <a:off x="990600" y="2819400"/>
            <a:ext cx="2030095" cy="2523490"/>
          </a:xfrm>
          <a:custGeom>
            <a:avLst/>
            <a:gdLst/>
            <a:ahLst/>
            <a:cxnLst/>
            <a:rect l="l" t="t" r="r" b="b"/>
            <a:pathLst>
              <a:path w="2030095" h="2523490">
                <a:moveTo>
                  <a:pt x="0" y="630682"/>
                </a:moveTo>
                <a:lnTo>
                  <a:pt x="1522476" y="630682"/>
                </a:lnTo>
                <a:lnTo>
                  <a:pt x="1522476" y="0"/>
                </a:lnTo>
                <a:lnTo>
                  <a:pt x="2029968" y="1261491"/>
                </a:lnTo>
                <a:lnTo>
                  <a:pt x="1522476" y="2522931"/>
                </a:lnTo>
                <a:lnTo>
                  <a:pt x="1522476" y="1892173"/>
                </a:lnTo>
                <a:lnTo>
                  <a:pt x="0" y="1892173"/>
                </a:lnTo>
                <a:lnTo>
                  <a:pt x="0" y="630682"/>
                </a:lnTo>
                <a:close/>
              </a:path>
            </a:pathLst>
          </a:custGeom>
          <a:ln w="9525">
            <a:solidFill>
              <a:srgbClr val="000000"/>
            </a:solidFill>
          </a:ln>
        </p:spPr>
        <p:txBody>
          <a:bodyPr wrap="square" lIns="0" tIns="0" rIns="0" bIns="0" rtlCol="0"/>
          <a:lstStyle/>
          <a:p>
            <a:endParaRPr dirty="0"/>
          </a:p>
        </p:txBody>
      </p:sp>
      <p:sp>
        <p:nvSpPr>
          <p:cNvPr id="34" name="object 13"/>
          <p:cNvSpPr txBox="1"/>
          <p:nvPr/>
        </p:nvSpPr>
        <p:spPr>
          <a:xfrm>
            <a:off x="1344294" y="3905123"/>
            <a:ext cx="1068705"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FUEL</a:t>
            </a:r>
            <a:r>
              <a:rPr sz="1400" b="1" spc="-114" dirty="0">
                <a:latin typeface="Arial"/>
                <a:cs typeface="Arial"/>
              </a:rPr>
              <a:t> </a:t>
            </a:r>
            <a:r>
              <a:rPr sz="1400" b="1" spc="-5" dirty="0">
                <a:latin typeface="Arial"/>
                <a:cs typeface="Arial"/>
              </a:rPr>
              <a:t>INPUT</a:t>
            </a:r>
            <a:endParaRPr sz="1400" dirty="0">
              <a:latin typeface="Arial"/>
              <a:cs typeface="Arial"/>
            </a:endParaRPr>
          </a:p>
        </p:txBody>
      </p:sp>
      <p:sp>
        <p:nvSpPr>
          <p:cNvPr id="35" name="object 14"/>
          <p:cNvSpPr/>
          <p:nvPr/>
        </p:nvSpPr>
        <p:spPr>
          <a:xfrm>
            <a:off x="6352285" y="3749929"/>
            <a:ext cx="1191895" cy="730250"/>
          </a:xfrm>
          <a:custGeom>
            <a:avLst/>
            <a:gdLst/>
            <a:ahLst/>
            <a:cxnLst/>
            <a:rect l="l" t="t" r="r" b="b"/>
            <a:pathLst>
              <a:path w="1191895" h="730250">
                <a:moveTo>
                  <a:pt x="890905" y="0"/>
                </a:moveTo>
                <a:lnTo>
                  <a:pt x="890905" y="182498"/>
                </a:lnTo>
                <a:lnTo>
                  <a:pt x="0" y="182498"/>
                </a:lnTo>
                <a:lnTo>
                  <a:pt x="0" y="547496"/>
                </a:lnTo>
                <a:lnTo>
                  <a:pt x="890905" y="547496"/>
                </a:lnTo>
                <a:lnTo>
                  <a:pt x="890905" y="730122"/>
                </a:lnTo>
                <a:lnTo>
                  <a:pt x="1191514" y="364997"/>
                </a:lnTo>
                <a:lnTo>
                  <a:pt x="890905" y="0"/>
                </a:lnTo>
                <a:close/>
              </a:path>
            </a:pathLst>
          </a:custGeom>
          <a:solidFill>
            <a:srgbClr val="ABE9FF"/>
          </a:solidFill>
        </p:spPr>
        <p:txBody>
          <a:bodyPr wrap="square" lIns="0" tIns="0" rIns="0" bIns="0" rtlCol="0"/>
          <a:lstStyle/>
          <a:p>
            <a:endParaRPr dirty="0"/>
          </a:p>
        </p:txBody>
      </p:sp>
      <p:sp>
        <p:nvSpPr>
          <p:cNvPr id="36" name="object 15"/>
          <p:cNvSpPr/>
          <p:nvPr/>
        </p:nvSpPr>
        <p:spPr>
          <a:xfrm>
            <a:off x="6352285" y="3749929"/>
            <a:ext cx="1191895" cy="730250"/>
          </a:xfrm>
          <a:custGeom>
            <a:avLst/>
            <a:gdLst/>
            <a:ahLst/>
            <a:cxnLst/>
            <a:rect l="l" t="t" r="r" b="b"/>
            <a:pathLst>
              <a:path w="1191895" h="730250">
                <a:moveTo>
                  <a:pt x="0" y="182498"/>
                </a:moveTo>
                <a:lnTo>
                  <a:pt x="890905" y="182498"/>
                </a:lnTo>
                <a:lnTo>
                  <a:pt x="890905" y="0"/>
                </a:lnTo>
                <a:lnTo>
                  <a:pt x="1191514" y="364997"/>
                </a:lnTo>
                <a:lnTo>
                  <a:pt x="890905" y="730122"/>
                </a:lnTo>
                <a:lnTo>
                  <a:pt x="890905" y="547496"/>
                </a:lnTo>
                <a:lnTo>
                  <a:pt x="0" y="547496"/>
                </a:lnTo>
                <a:lnTo>
                  <a:pt x="0" y="182498"/>
                </a:lnTo>
                <a:close/>
              </a:path>
            </a:pathLst>
          </a:custGeom>
          <a:ln w="9525">
            <a:solidFill>
              <a:srgbClr val="000000"/>
            </a:solidFill>
          </a:ln>
        </p:spPr>
        <p:txBody>
          <a:bodyPr wrap="square" lIns="0" tIns="0" rIns="0" bIns="0" rtlCol="0"/>
          <a:lstStyle/>
          <a:p>
            <a:endParaRPr dirty="0"/>
          </a:p>
        </p:txBody>
      </p:sp>
      <p:sp>
        <p:nvSpPr>
          <p:cNvPr id="37" name="object 16"/>
          <p:cNvSpPr txBox="1"/>
          <p:nvPr/>
        </p:nvSpPr>
        <p:spPr>
          <a:xfrm>
            <a:off x="6548755" y="3962020"/>
            <a:ext cx="652145" cy="391160"/>
          </a:xfrm>
          <a:prstGeom prst="rect">
            <a:avLst/>
          </a:prstGeom>
        </p:spPr>
        <p:txBody>
          <a:bodyPr vert="horz" wrap="square" lIns="0" tIns="12700" rIns="0" bIns="0" rtlCol="0">
            <a:spAutoFit/>
          </a:bodyPr>
          <a:lstStyle/>
          <a:p>
            <a:pPr marL="12700" marR="5080" indent="48260">
              <a:lnSpc>
                <a:spcPct val="100000"/>
              </a:lnSpc>
              <a:spcBef>
                <a:spcPts val="100"/>
              </a:spcBef>
            </a:pPr>
            <a:r>
              <a:rPr sz="1200" b="1" spc="-10" dirty="0">
                <a:latin typeface="Arial"/>
                <a:cs typeface="Arial"/>
              </a:rPr>
              <a:t>STEAM  </a:t>
            </a:r>
            <a:r>
              <a:rPr sz="1200" b="1" dirty="0">
                <a:latin typeface="Arial"/>
                <a:cs typeface="Arial"/>
              </a:rPr>
              <a:t>OUTPUT</a:t>
            </a:r>
            <a:endParaRPr sz="1200" dirty="0">
              <a:latin typeface="Arial"/>
              <a:cs typeface="Arial"/>
            </a:endParaRPr>
          </a:p>
        </p:txBody>
      </p:sp>
      <p:sp>
        <p:nvSpPr>
          <p:cNvPr id="38" name="object 17"/>
          <p:cNvSpPr/>
          <p:nvPr/>
        </p:nvSpPr>
        <p:spPr>
          <a:xfrm>
            <a:off x="2359659" y="4711954"/>
            <a:ext cx="1428750" cy="0"/>
          </a:xfrm>
          <a:custGeom>
            <a:avLst/>
            <a:gdLst/>
            <a:ahLst/>
            <a:cxnLst/>
            <a:rect l="l" t="t" r="r" b="b"/>
            <a:pathLst>
              <a:path w="1428750">
                <a:moveTo>
                  <a:pt x="0" y="0"/>
                </a:moveTo>
                <a:lnTo>
                  <a:pt x="1428750" y="0"/>
                </a:lnTo>
              </a:path>
            </a:pathLst>
          </a:custGeom>
          <a:ln w="9525">
            <a:solidFill>
              <a:srgbClr val="000000"/>
            </a:solidFill>
          </a:ln>
        </p:spPr>
        <p:txBody>
          <a:bodyPr wrap="square" lIns="0" tIns="0" rIns="0" bIns="0" rtlCol="0"/>
          <a:lstStyle/>
          <a:p>
            <a:endParaRPr dirty="0"/>
          </a:p>
        </p:txBody>
      </p:sp>
      <p:sp>
        <p:nvSpPr>
          <p:cNvPr id="39" name="object 18"/>
          <p:cNvSpPr/>
          <p:nvPr/>
        </p:nvSpPr>
        <p:spPr>
          <a:xfrm>
            <a:off x="2373376" y="3458591"/>
            <a:ext cx="2343150" cy="0"/>
          </a:xfrm>
          <a:custGeom>
            <a:avLst/>
            <a:gdLst/>
            <a:ahLst/>
            <a:cxnLst/>
            <a:rect l="l" t="t" r="r" b="b"/>
            <a:pathLst>
              <a:path w="2343150">
                <a:moveTo>
                  <a:pt x="0" y="0"/>
                </a:moveTo>
                <a:lnTo>
                  <a:pt x="2342769" y="0"/>
                </a:lnTo>
              </a:path>
            </a:pathLst>
          </a:custGeom>
          <a:ln w="9525">
            <a:solidFill>
              <a:srgbClr val="000000"/>
            </a:solidFill>
          </a:ln>
        </p:spPr>
        <p:txBody>
          <a:bodyPr wrap="square" lIns="0" tIns="0" rIns="0" bIns="0" rtlCol="0"/>
          <a:lstStyle/>
          <a:p>
            <a:endParaRPr dirty="0"/>
          </a:p>
        </p:txBody>
      </p:sp>
      <p:sp>
        <p:nvSpPr>
          <p:cNvPr id="40" name="object 19"/>
          <p:cNvSpPr/>
          <p:nvPr/>
        </p:nvSpPr>
        <p:spPr>
          <a:xfrm>
            <a:off x="4707254" y="3928365"/>
            <a:ext cx="1799589" cy="0"/>
          </a:xfrm>
          <a:custGeom>
            <a:avLst/>
            <a:gdLst/>
            <a:ahLst/>
            <a:cxnLst/>
            <a:rect l="l" t="t" r="r" b="b"/>
            <a:pathLst>
              <a:path w="1799590">
                <a:moveTo>
                  <a:pt x="1799336" y="0"/>
                </a:moveTo>
                <a:lnTo>
                  <a:pt x="0" y="0"/>
                </a:lnTo>
              </a:path>
            </a:pathLst>
          </a:custGeom>
          <a:ln w="9525">
            <a:solidFill>
              <a:srgbClr val="000000"/>
            </a:solidFill>
          </a:ln>
        </p:spPr>
        <p:txBody>
          <a:bodyPr wrap="square" lIns="0" tIns="0" rIns="0" bIns="0" rtlCol="0"/>
          <a:lstStyle/>
          <a:p>
            <a:endParaRPr dirty="0"/>
          </a:p>
        </p:txBody>
      </p:sp>
      <p:sp>
        <p:nvSpPr>
          <p:cNvPr id="41" name="object 20"/>
          <p:cNvSpPr/>
          <p:nvPr/>
        </p:nvSpPr>
        <p:spPr>
          <a:xfrm>
            <a:off x="5147056" y="4295014"/>
            <a:ext cx="1333500" cy="0"/>
          </a:xfrm>
          <a:custGeom>
            <a:avLst/>
            <a:gdLst/>
            <a:ahLst/>
            <a:cxnLst/>
            <a:rect l="l" t="t" r="r" b="b"/>
            <a:pathLst>
              <a:path w="1333500">
                <a:moveTo>
                  <a:pt x="1332991" y="0"/>
                </a:moveTo>
                <a:lnTo>
                  <a:pt x="0" y="0"/>
                </a:lnTo>
              </a:path>
            </a:pathLst>
          </a:custGeom>
          <a:ln w="9525">
            <a:solidFill>
              <a:srgbClr val="000000"/>
            </a:solidFill>
          </a:ln>
        </p:spPr>
        <p:txBody>
          <a:bodyPr wrap="square" lIns="0" tIns="0" rIns="0" bIns="0" rtlCol="0"/>
          <a:lstStyle/>
          <a:p>
            <a:endParaRPr dirty="0"/>
          </a:p>
        </p:txBody>
      </p:sp>
      <p:sp>
        <p:nvSpPr>
          <p:cNvPr id="42" name="object 21"/>
          <p:cNvSpPr/>
          <p:nvPr/>
        </p:nvSpPr>
        <p:spPr>
          <a:xfrm>
            <a:off x="4704841" y="3328035"/>
            <a:ext cx="153035" cy="121920"/>
          </a:xfrm>
          <a:custGeom>
            <a:avLst/>
            <a:gdLst/>
            <a:ahLst/>
            <a:cxnLst/>
            <a:rect l="l" t="t" r="r" b="b"/>
            <a:pathLst>
              <a:path w="153035" h="121920">
                <a:moveTo>
                  <a:pt x="0" y="121665"/>
                </a:moveTo>
                <a:lnTo>
                  <a:pt x="68468" y="116204"/>
                </a:lnTo>
                <a:lnTo>
                  <a:pt x="120650" y="97408"/>
                </a:lnTo>
                <a:lnTo>
                  <a:pt x="145192" y="55371"/>
                </a:lnTo>
                <a:lnTo>
                  <a:pt x="150046" y="28436"/>
                </a:lnTo>
                <a:lnTo>
                  <a:pt x="152781" y="0"/>
                </a:lnTo>
              </a:path>
            </a:pathLst>
          </a:custGeom>
          <a:ln w="9525">
            <a:solidFill>
              <a:srgbClr val="000000"/>
            </a:solidFill>
          </a:ln>
        </p:spPr>
        <p:txBody>
          <a:bodyPr wrap="square" lIns="0" tIns="0" rIns="0" bIns="0" rtlCol="0"/>
          <a:lstStyle/>
          <a:p>
            <a:endParaRPr dirty="0"/>
          </a:p>
        </p:txBody>
      </p:sp>
      <p:sp>
        <p:nvSpPr>
          <p:cNvPr id="43" name="object 22"/>
          <p:cNvSpPr/>
          <p:nvPr/>
        </p:nvSpPr>
        <p:spPr>
          <a:xfrm>
            <a:off x="4865751" y="2825116"/>
            <a:ext cx="394335" cy="495300"/>
          </a:xfrm>
          <a:custGeom>
            <a:avLst/>
            <a:gdLst/>
            <a:ahLst/>
            <a:cxnLst/>
            <a:rect l="l" t="t" r="r" b="b"/>
            <a:pathLst>
              <a:path w="394335" h="495300">
                <a:moveTo>
                  <a:pt x="184912" y="0"/>
                </a:moveTo>
                <a:lnTo>
                  <a:pt x="0" y="162178"/>
                </a:lnTo>
                <a:lnTo>
                  <a:pt x="0" y="486663"/>
                </a:lnTo>
                <a:lnTo>
                  <a:pt x="393953" y="494791"/>
                </a:lnTo>
                <a:lnTo>
                  <a:pt x="393953" y="162178"/>
                </a:lnTo>
                <a:lnTo>
                  <a:pt x="184912" y="0"/>
                </a:lnTo>
                <a:close/>
              </a:path>
            </a:pathLst>
          </a:custGeom>
          <a:solidFill>
            <a:srgbClr val="FF6600"/>
          </a:solidFill>
        </p:spPr>
        <p:txBody>
          <a:bodyPr wrap="square" lIns="0" tIns="0" rIns="0" bIns="0" rtlCol="0"/>
          <a:lstStyle/>
          <a:p>
            <a:endParaRPr dirty="0"/>
          </a:p>
        </p:txBody>
      </p:sp>
      <p:sp>
        <p:nvSpPr>
          <p:cNvPr id="44" name="object 23"/>
          <p:cNvSpPr/>
          <p:nvPr/>
        </p:nvSpPr>
        <p:spPr>
          <a:xfrm>
            <a:off x="4865751" y="2825116"/>
            <a:ext cx="394335" cy="495300"/>
          </a:xfrm>
          <a:custGeom>
            <a:avLst/>
            <a:gdLst/>
            <a:ahLst/>
            <a:cxnLst/>
            <a:rect l="l" t="t" r="r" b="b"/>
            <a:pathLst>
              <a:path w="394335" h="495300">
                <a:moveTo>
                  <a:pt x="0" y="486663"/>
                </a:moveTo>
                <a:lnTo>
                  <a:pt x="0" y="162178"/>
                </a:lnTo>
                <a:lnTo>
                  <a:pt x="184912" y="0"/>
                </a:lnTo>
                <a:lnTo>
                  <a:pt x="393953" y="162178"/>
                </a:lnTo>
                <a:lnTo>
                  <a:pt x="393953" y="494791"/>
                </a:lnTo>
              </a:path>
            </a:pathLst>
          </a:custGeom>
          <a:ln w="9525">
            <a:solidFill>
              <a:srgbClr val="000000"/>
            </a:solidFill>
          </a:ln>
        </p:spPr>
        <p:txBody>
          <a:bodyPr wrap="square" lIns="0" tIns="0" rIns="0" bIns="0" rtlCol="0"/>
          <a:lstStyle/>
          <a:p>
            <a:endParaRPr dirty="0"/>
          </a:p>
        </p:txBody>
      </p:sp>
      <p:sp>
        <p:nvSpPr>
          <p:cNvPr id="45" name="object 24"/>
          <p:cNvSpPr/>
          <p:nvPr/>
        </p:nvSpPr>
        <p:spPr>
          <a:xfrm>
            <a:off x="4704841" y="3319908"/>
            <a:ext cx="565150" cy="600710"/>
          </a:xfrm>
          <a:custGeom>
            <a:avLst/>
            <a:gdLst/>
            <a:ahLst/>
            <a:cxnLst/>
            <a:rect l="l" t="t" r="r" b="b"/>
            <a:pathLst>
              <a:path w="565150" h="600710">
                <a:moveTo>
                  <a:pt x="0" y="600329"/>
                </a:moveTo>
                <a:lnTo>
                  <a:pt x="55420" y="598300"/>
                </a:lnTo>
                <a:lnTo>
                  <a:pt x="110364" y="595880"/>
                </a:lnTo>
                <a:lnTo>
                  <a:pt x="164316" y="592646"/>
                </a:lnTo>
                <a:lnTo>
                  <a:pt x="216762" y="588177"/>
                </a:lnTo>
                <a:lnTo>
                  <a:pt x="267187" y="582049"/>
                </a:lnTo>
                <a:lnTo>
                  <a:pt x="315076" y="573839"/>
                </a:lnTo>
                <a:lnTo>
                  <a:pt x="359915" y="563127"/>
                </a:lnTo>
                <a:lnTo>
                  <a:pt x="401189" y="549488"/>
                </a:lnTo>
                <a:lnTo>
                  <a:pt x="438383" y="532501"/>
                </a:lnTo>
                <a:lnTo>
                  <a:pt x="470983" y="511742"/>
                </a:lnTo>
                <a:lnTo>
                  <a:pt x="522488" y="454116"/>
                </a:lnTo>
                <a:lnTo>
                  <a:pt x="540423" y="416364"/>
                </a:lnTo>
                <a:lnTo>
                  <a:pt x="552960" y="374107"/>
                </a:lnTo>
                <a:lnTo>
                  <a:pt x="560780" y="327912"/>
                </a:lnTo>
                <a:lnTo>
                  <a:pt x="564562" y="278352"/>
                </a:lnTo>
                <a:lnTo>
                  <a:pt x="564988" y="225994"/>
                </a:lnTo>
                <a:lnTo>
                  <a:pt x="562738" y="171411"/>
                </a:lnTo>
                <a:lnTo>
                  <a:pt x="558492" y="115170"/>
                </a:lnTo>
                <a:lnTo>
                  <a:pt x="552930" y="57843"/>
                </a:lnTo>
                <a:lnTo>
                  <a:pt x="546735" y="0"/>
                </a:lnTo>
              </a:path>
            </a:pathLst>
          </a:custGeom>
          <a:ln w="9525">
            <a:solidFill>
              <a:srgbClr val="000000"/>
            </a:solidFill>
          </a:ln>
        </p:spPr>
        <p:txBody>
          <a:bodyPr wrap="square" lIns="0" tIns="0" rIns="0" bIns="0" rtlCol="0"/>
          <a:lstStyle/>
          <a:p>
            <a:endParaRPr dirty="0"/>
          </a:p>
        </p:txBody>
      </p:sp>
      <p:sp>
        <p:nvSpPr>
          <p:cNvPr id="46" name="object 25"/>
          <p:cNvSpPr/>
          <p:nvPr/>
        </p:nvSpPr>
        <p:spPr>
          <a:xfrm>
            <a:off x="4688839" y="3319908"/>
            <a:ext cx="306070" cy="316865"/>
          </a:xfrm>
          <a:custGeom>
            <a:avLst/>
            <a:gdLst/>
            <a:ahLst/>
            <a:cxnLst/>
            <a:rect l="l" t="t" r="r" b="b"/>
            <a:pathLst>
              <a:path w="306070" h="316864">
                <a:moveTo>
                  <a:pt x="0" y="316356"/>
                </a:moveTo>
                <a:lnTo>
                  <a:pt x="51259" y="314974"/>
                </a:lnTo>
                <a:lnTo>
                  <a:pt x="101167" y="312278"/>
                </a:lnTo>
                <a:lnTo>
                  <a:pt x="148224" y="306832"/>
                </a:lnTo>
                <a:lnTo>
                  <a:pt x="190932" y="297194"/>
                </a:lnTo>
                <a:lnTo>
                  <a:pt x="227791" y="281925"/>
                </a:lnTo>
                <a:lnTo>
                  <a:pt x="278479" y="229211"/>
                </a:lnTo>
                <a:lnTo>
                  <a:pt x="292443" y="191751"/>
                </a:lnTo>
                <a:lnTo>
                  <a:pt x="300656" y="148653"/>
                </a:lnTo>
                <a:lnTo>
                  <a:pt x="304583" y="101364"/>
                </a:lnTo>
                <a:lnTo>
                  <a:pt x="305688" y="51331"/>
                </a:lnTo>
                <a:lnTo>
                  <a:pt x="305435" y="0"/>
                </a:lnTo>
              </a:path>
            </a:pathLst>
          </a:custGeom>
          <a:ln w="9525">
            <a:solidFill>
              <a:srgbClr val="000000"/>
            </a:solidFill>
          </a:ln>
        </p:spPr>
        <p:txBody>
          <a:bodyPr wrap="square" lIns="0" tIns="0" rIns="0" bIns="0" rtlCol="0"/>
          <a:lstStyle/>
          <a:p>
            <a:endParaRPr dirty="0"/>
          </a:p>
        </p:txBody>
      </p:sp>
      <p:sp>
        <p:nvSpPr>
          <p:cNvPr id="47" name="object 26"/>
          <p:cNvSpPr/>
          <p:nvPr/>
        </p:nvSpPr>
        <p:spPr>
          <a:xfrm>
            <a:off x="4720970" y="3311779"/>
            <a:ext cx="410845" cy="430530"/>
          </a:xfrm>
          <a:custGeom>
            <a:avLst/>
            <a:gdLst/>
            <a:ahLst/>
            <a:cxnLst/>
            <a:rect l="l" t="t" r="r" b="b"/>
            <a:pathLst>
              <a:path w="410845" h="430529">
                <a:moveTo>
                  <a:pt x="0" y="430021"/>
                </a:moveTo>
                <a:lnTo>
                  <a:pt x="57119" y="425218"/>
                </a:lnTo>
                <a:lnTo>
                  <a:pt x="113202" y="419764"/>
                </a:lnTo>
                <a:lnTo>
                  <a:pt x="167210" y="412950"/>
                </a:lnTo>
                <a:lnTo>
                  <a:pt x="218106" y="404066"/>
                </a:lnTo>
                <a:lnTo>
                  <a:pt x="264853" y="392401"/>
                </a:lnTo>
                <a:lnTo>
                  <a:pt x="306413" y="377247"/>
                </a:lnTo>
                <a:lnTo>
                  <a:pt x="341749" y="357893"/>
                </a:lnTo>
                <a:lnTo>
                  <a:pt x="392257" y="299366"/>
                </a:lnTo>
                <a:lnTo>
                  <a:pt x="405401" y="258889"/>
                </a:lnTo>
                <a:lnTo>
                  <a:pt x="410802" y="213247"/>
                </a:lnTo>
                <a:lnTo>
                  <a:pt x="410009" y="163488"/>
                </a:lnTo>
                <a:lnTo>
                  <a:pt x="404571" y="110662"/>
                </a:lnTo>
                <a:lnTo>
                  <a:pt x="396036" y="55816"/>
                </a:lnTo>
                <a:lnTo>
                  <a:pt x="385952" y="0"/>
                </a:lnTo>
              </a:path>
            </a:pathLst>
          </a:custGeom>
          <a:ln w="9525">
            <a:solidFill>
              <a:srgbClr val="000000"/>
            </a:solidFill>
          </a:ln>
        </p:spPr>
        <p:txBody>
          <a:bodyPr wrap="square" lIns="0" tIns="0" rIns="0" bIns="0" rtlCol="0"/>
          <a:lstStyle/>
          <a:p>
            <a:endParaRPr dirty="0"/>
          </a:p>
        </p:txBody>
      </p:sp>
      <p:sp>
        <p:nvSpPr>
          <p:cNvPr id="48" name="object 27"/>
          <p:cNvSpPr/>
          <p:nvPr/>
        </p:nvSpPr>
        <p:spPr>
          <a:xfrm>
            <a:off x="3900932" y="4909948"/>
            <a:ext cx="104775" cy="495300"/>
          </a:xfrm>
          <a:custGeom>
            <a:avLst/>
            <a:gdLst/>
            <a:ahLst/>
            <a:cxnLst/>
            <a:rect l="l" t="t" r="r" b="b"/>
            <a:pathLst>
              <a:path w="104775" h="495300">
                <a:moveTo>
                  <a:pt x="104520" y="0"/>
                </a:moveTo>
                <a:lnTo>
                  <a:pt x="0" y="8115"/>
                </a:lnTo>
                <a:lnTo>
                  <a:pt x="0" y="332600"/>
                </a:lnTo>
                <a:lnTo>
                  <a:pt x="49021" y="494855"/>
                </a:lnTo>
                <a:lnTo>
                  <a:pt x="104520" y="332600"/>
                </a:lnTo>
                <a:lnTo>
                  <a:pt x="104520" y="0"/>
                </a:lnTo>
                <a:close/>
              </a:path>
            </a:pathLst>
          </a:custGeom>
          <a:solidFill>
            <a:srgbClr val="FF9900"/>
          </a:solidFill>
        </p:spPr>
        <p:txBody>
          <a:bodyPr wrap="square" lIns="0" tIns="0" rIns="0" bIns="0" rtlCol="0"/>
          <a:lstStyle/>
          <a:p>
            <a:endParaRPr dirty="0"/>
          </a:p>
        </p:txBody>
      </p:sp>
      <p:sp>
        <p:nvSpPr>
          <p:cNvPr id="49" name="object 28"/>
          <p:cNvSpPr/>
          <p:nvPr/>
        </p:nvSpPr>
        <p:spPr>
          <a:xfrm>
            <a:off x="3900932" y="4909948"/>
            <a:ext cx="104775" cy="495300"/>
          </a:xfrm>
          <a:custGeom>
            <a:avLst/>
            <a:gdLst/>
            <a:ahLst/>
            <a:cxnLst/>
            <a:rect l="l" t="t" r="r" b="b"/>
            <a:pathLst>
              <a:path w="104775" h="495300">
                <a:moveTo>
                  <a:pt x="0" y="8115"/>
                </a:moveTo>
                <a:lnTo>
                  <a:pt x="0" y="332600"/>
                </a:lnTo>
                <a:lnTo>
                  <a:pt x="49021" y="494855"/>
                </a:lnTo>
                <a:lnTo>
                  <a:pt x="104520" y="332600"/>
                </a:lnTo>
                <a:lnTo>
                  <a:pt x="104520" y="0"/>
                </a:lnTo>
              </a:path>
            </a:pathLst>
          </a:custGeom>
          <a:ln w="9525">
            <a:solidFill>
              <a:srgbClr val="000000"/>
            </a:solidFill>
          </a:ln>
        </p:spPr>
        <p:txBody>
          <a:bodyPr wrap="square" lIns="0" tIns="0" rIns="0" bIns="0" rtlCol="0"/>
          <a:lstStyle/>
          <a:p>
            <a:endParaRPr dirty="0"/>
          </a:p>
        </p:txBody>
      </p:sp>
      <p:sp>
        <p:nvSpPr>
          <p:cNvPr id="50" name="object 29"/>
          <p:cNvSpPr/>
          <p:nvPr/>
        </p:nvSpPr>
        <p:spPr>
          <a:xfrm>
            <a:off x="3788409" y="4723385"/>
            <a:ext cx="117475" cy="186690"/>
          </a:xfrm>
          <a:custGeom>
            <a:avLst/>
            <a:gdLst/>
            <a:ahLst/>
            <a:cxnLst/>
            <a:rect l="l" t="t" r="r" b="b"/>
            <a:pathLst>
              <a:path w="117475" h="186689">
                <a:moveTo>
                  <a:pt x="0" y="0"/>
                </a:moveTo>
                <a:lnTo>
                  <a:pt x="61261" y="10493"/>
                </a:lnTo>
                <a:lnTo>
                  <a:pt x="104521" y="40513"/>
                </a:lnTo>
                <a:lnTo>
                  <a:pt x="117236" y="103512"/>
                </a:lnTo>
                <a:lnTo>
                  <a:pt x="115897" y="143784"/>
                </a:lnTo>
                <a:lnTo>
                  <a:pt x="112522" y="186563"/>
                </a:lnTo>
              </a:path>
            </a:pathLst>
          </a:custGeom>
          <a:ln w="9525">
            <a:solidFill>
              <a:srgbClr val="000000"/>
            </a:solidFill>
          </a:ln>
        </p:spPr>
        <p:txBody>
          <a:bodyPr wrap="square" lIns="0" tIns="0" rIns="0" bIns="0" rtlCol="0"/>
          <a:lstStyle/>
          <a:p>
            <a:endParaRPr dirty="0"/>
          </a:p>
        </p:txBody>
      </p:sp>
      <p:sp>
        <p:nvSpPr>
          <p:cNvPr id="51" name="object 30"/>
          <p:cNvSpPr/>
          <p:nvPr/>
        </p:nvSpPr>
        <p:spPr>
          <a:xfrm>
            <a:off x="3820540" y="4642231"/>
            <a:ext cx="394335" cy="0"/>
          </a:xfrm>
          <a:custGeom>
            <a:avLst/>
            <a:gdLst/>
            <a:ahLst/>
            <a:cxnLst/>
            <a:rect l="l" t="t" r="r" b="b"/>
            <a:pathLst>
              <a:path w="394335">
                <a:moveTo>
                  <a:pt x="0" y="0"/>
                </a:moveTo>
                <a:lnTo>
                  <a:pt x="393954" y="0"/>
                </a:lnTo>
              </a:path>
            </a:pathLst>
          </a:custGeom>
          <a:ln w="9525">
            <a:solidFill>
              <a:srgbClr val="000000"/>
            </a:solidFill>
          </a:ln>
        </p:spPr>
        <p:txBody>
          <a:bodyPr wrap="square" lIns="0" tIns="0" rIns="0" bIns="0" rtlCol="0"/>
          <a:lstStyle/>
          <a:p>
            <a:endParaRPr dirty="0"/>
          </a:p>
        </p:txBody>
      </p:sp>
      <p:sp>
        <p:nvSpPr>
          <p:cNvPr id="52" name="object 31"/>
          <p:cNvSpPr/>
          <p:nvPr/>
        </p:nvSpPr>
        <p:spPr>
          <a:xfrm>
            <a:off x="3828541" y="4647994"/>
            <a:ext cx="180340" cy="286385"/>
          </a:xfrm>
          <a:custGeom>
            <a:avLst/>
            <a:gdLst/>
            <a:ahLst/>
            <a:cxnLst/>
            <a:rect l="l" t="t" r="r" b="b"/>
            <a:pathLst>
              <a:path w="180339" h="286385">
                <a:moveTo>
                  <a:pt x="0" y="2365"/>
                </a:moveTo>
                <a:lnTo>
                  <a:pt x="36603" y="295"/>
                </a:lnTo>
                <a:lnTo>
                  <a:pt x="71564" y="0"/>
                </a:lnTo>
                <a:lnTo>
                  <a:pt x="102905" y="2919"/>
                </a:lnTo>
                <a:lnTo>
                  <a:pt x="147603" y="21189"/>
                </a:lnTo>
                <a:lnTo>
                  <a:pt x="170174" y="54534"/>
                </a:lnTo>
                <a:lnTo>
                  <a:pt x="180286" y="129913"/>
                </a:lnTo>
                <a:lnTo>
                  <a:pt x="179911" y="189464"/>
                </a:lnTo>
                <a:lnTo>
                  <a:pt x="178036" y="246735"/>
                </a:lnTo>
                <a:lnTo>
                  <a:pt x="176911" y="286286"/>
                </a:lnTo>
              </a:path>
            </a:pathLst>
          </a:custGeom>
          <a:ln w="9524">
            <a:solidFill>
              <a:srgbClr val="000000"/>
            </a:solidFill>
          </a:ln>
        </p:spPr>
        <p:txBody>
          <a:bodyPr wrap="square" lIns="0" tIns="0" rIns="0" bIns="0" rtlCol="0"/>
          <a:lstStyle/>
          <a:p>
            <a:endParaRPr dirty="0"/>
          </a:p>
        </p:txBody>
      </p:sp>
      <p:sp>
        <p:nvSpPr>
          <p:cNvPr id="53" name="object 32"/>
          <p:cNvSpPr/>
          <p:nvPr/>
        </p:nvSpPr>
        <p:spPr>
          <a:xfrm>
            <a:off x="4463669" y="4909948"/>
            <a:ext cx="249554" cy="495300"/>
          </a:xfrm>
          <a:custGeom>
            <a:avLst/>
            <a:gdLst/>
            <a:ahLst/>
            <a:cxnLst/>
            <a:rect l="l" t="t" r="r" b="b"/>
            <a:pathLst>
              <a:path w="249554" h="495300">
                <a:moveTo>
                  <a:pt x="249300" y="0"/>
                </a:moveTo>
                <a:lnTo>
                  <a:pt x="0" y="8115"/>
                </a:lnTo>
                <a:lnTo>
                  <a:pt x="0" y="332600"/>
                </a:lnTo>
                <a:lnTo>
                  <a:pt x="116966" y="494855"/>
                </a:lnTo>
                <a:lnTo>
                  <a:pt x="249300" y="332600"/>
                </a:lnTo>
                <a:lnTo>
                  <a:pt x="249300" y="0"/>
                </a:lnTo>
                <a:close/>
              </a:path>
            </a:pathLst>
          </a:custGeom>
          <a:solidFill>
            <a:srgbClr val="008000"/>
          </a:solidFill>
        </p:spPr>
        <p:txBody>
          <a:bodyPr wrap="square" lIns="0" tIns="0" rIns="0" bIns="0" rtlCol="0"/>
          <a:lstStyle/>
          <a:p>
            <a:endParaRPr dirty="0"/>
          </a:p>
        </p:txBody>
      </p:sp>
      <p:sp>
        <p:nvSpPr>
          <p:cNvPr id="54" name="object 33"/>
          <p:cNvSpPr/>
          <p:nvPr/>
        </p:nvSpPr>
        <p:spPr>
          <a:xfrm>
            <a:off x="4463669" y="4909948"/>
            <a:ext cx="249554" cy="495300"/>
          </a:xfrm>
          <a:custGeom>
            <a:avLst/>
            <a:gdLst/>
            <a:ahLst/>
            <a:cxnLst/>
            <a:rect l="l" t="t" r="r" b="b"/>
            <a:pathLst>
              <a:path w="249554" h="495300">
                <a:moveTo>
                  <a:pt x="0" y="8115"/>
                </a:moveTo>
                <a:lnTo>
                  <a:pt x="0" y="332600"/>
                </a:lnTo>
                <a:lnTo>
                  <a:pt x="116966" y="494855"/>
                </a:lnTo>
                <a:lnTo>
                  <a:pt x="249300" y="332600"/>
                </a:lnTo>
                <a:lnTo>
                  <a:pt x="249300" y="0"/>
                </a:lnTo>
              </a:path>
            </a:pathLst>
          </a:custGeom>
          <a:ln w="9525">
            <a:solidFill>
              <a:srgbClr val="000000"/>
            </a:solidFill>
          </a:ln>
        </p:spPr>
        <p:txBody>
          <a:bodyPr wrap="square" lIns="0" tIns="0" rIns="0" bIns="0" rtlCol="0"/>
          <a:lstStyle/>
          <a:p>
            <a:endParaRPr dirty="0"/>
          </a:p>
        </p:txBody>
      </p:sp>
      <p:sp>
        <p:nvSpPr>
          <p:cNvPr id="55" name="object 34"/>
          <p:cNvSpPr/>
          <p:nvPr/>
        </p:nvSpPr>
        <p:spPr>
          <a:xfrm>
            <a:off x="4206494" y="4642231"/>
            <a:ext cx="257175" cy="267970"/>
          </a:xfrm>
          <a:custGeom>
            <a:avLst/>
            <a:gdLst/>
            <a:ahLst/>
            <a:cxnLst/>
            <a:rect l="l" t="t" r="r" b="b"/>
            <a:pathLst>
              <a:path w="257175" h="267970">
                <a:moveTo>
                  <a:pt x="0" y="0"/>
                </a:moveTo>
                <a:lnTo>
                  <a:pt x="51784" y="1413"/>
                </a:lnTo>
                <a:lnTo>
                  <a:pt x="101581" y="4996"/>
                </a:lnTo>
                <a:lnTo>
                  <a:pt x="147190" y="12737"/>
                </a:lnTo>
                <a:lnTo>
                  <a:pt x="186411" y="26623"/>
                </a:lnTo>
                <a:lnTo>
                  <a:pt x="236944" y="85087"/>
                </a:lnTo>
                <a:lnTo>
                  <a:pt x="247720" y="134555"/>
                </a:lnTo>
                <a:lnTo>
                  <a:pt x="252558" y="187708"/>
                </a:lnTo>
                <a:lnTo>
                  <a:pt x="254647" y="235207"/>
                </a:lnTo>
                <a:lnTo>
                  <a:pt x="257175" y="267716"/>
                </a:lnTo>
              </a:path>
            </a:pathLst>
          </a:custGeom>
          <a:ln w="9525">
            <a:solidFill>
              <a:srgbClr val="000000"/>
            </a:solidFill>
          </a:ln>
        </p:spPr>
        <p:txBody>
          <a:bodyPr wrap="square" lIns="0" tIns="0" rIns="0" bIns="0" rtlCol="0"/>
          <a:lstStyle/>
          <a:p>
            <a:endParaRPr dirty="0"/>
          </a:p>
        </p:txBody>
      </p:sp>
      <p:sp>
        <p:nvSpPr>
          <p:cNvPr id="56" name="object 35"/>
          <p:cNvSpPr/>
          <p:nvPr/>
        </p:nvSpPr>
        <p:spPr>
          <a:xfrm>
            <a:off x="4327016" y="4496181"/>
            <a:ext cx="715645" cy="0"/>
          </a:xfrm>
          <a:custGeom>
            <a:avLst/>
            <a:gdLst/>
            <a:ahLst/>
            <a:cxnLst/>
            <a:rect l="l" t="t" r="r" b="b"/>
            <a:pathLst>
              <a:path w="715645">
                <a:moveTo>
                  <a:pt x="0" y="0"/>
                </a:moveTo>
                <a:lnTo>
                  <a:pt x="715518" y="0"/>
                </a:lnTo>
              </a:path>
            </a:pathLst>
          </a:custGeom>
          <a:ln w="9525">
            <a:solidFill>
              <a:srgbClr val="000000"/>
            </a:solidFill>
          </a:ln>
        </p:spPr>
        <p:txBody>
          <a:bodyPr wrap="square" lIns="0" tIns="0" rIns="0" bIns="0" rtlCol="0"/>
          <a:lstStyle/>
          <a:p>
            <a:endParaRPr dirty="0"/>
          </a:p>
        </p:txBody>
      </p:sp>
      <p:sp>
        <p:nvSpPr>
          <p:cNvPr id="57" name="object 36"/>
          <p:cNvSpPr/>
          <p:nvPr/>
        </p:nvSpPr>
        <p:spPr>
          <a:xfrm>
            <a:off x="4343145" y="4504310"/>
            <a:ext cx="370205" cy="430530"/>
          </a:xfrm>
          <a:custGeom>
            <a:avLst/>
            <a:gdLst/>
            <a:ahLst/>
            <a:cxnLst/>
            <a:rect l="l" t="t" r="r" b="b"/>
            <a:pathLst>
              <a:path w="370204" h="430529">
                <a:moveTo>
                  <a:pt x="0" y="0"/>
                </a:moveTo>
                <a:lnTo>
                  <a:pt x="55630" y="2602"/>
                </a:lnTo>
                <a:lnTo>
                  <a:pt x="109760" y="5747"/>
                </a:lnTo>
                <a:lnTo>
                  <a:pt x="160893" y="9874"/>
                </a:lnTo>
                <a:lnTo>
                  <a:pt x="207527" y="15418"/>
                </a:lnTo>
                <a:lnTo>
                  <a:pt x="248164" y="22818"/>
                </a:lnTo>
                <a:lnTo>
                  <a:pt x="313761" y="47569"/>
                </a:lnTo>
                <a:lnTo>
                  <a:pt x="337669" y="89590"/>
                </a:lnTo>
                <a:lnTo>
                  <a:pt x="345693" y="129794"/>
                </a:lnTo>
                <a:lnTo>
                  <a:pt x="357312" y="211235"/>
                </a:lnTo>
                <a:lnTo>
                  <a:pt x="361378" y="261032"/>
                </a:lnTo>
                <a:lnTo>
                  <a:pt x="364640" y="315018"/>
                </a:lnTo>
                <a:lnTo>
                  <a:pt x="367366" y="371796"/>
                </a:lnTo>
                <a:lnTo>
                  <a:pt x="369824" y="429971"/>
                </a:lnTo>
              </a:path>
            </a:pathLst>
          </a:custGeom>
          <a:ln w="9525">
            <a:solidFill>
              <a:srgbClr val="000000"/>
            </a:solidFill>
          </a:ln>
        </p:spPr>
        <p:txBody>
          <a:bodyPr wrap="square" lIns="0" tIns="0" rIns="0" bIns="0" rtlCol="0"/>
          <a:lstStyle/>
          <a:p>
            <a:endParaRPr dirty="0"/>
          </a:p>
        </p:txBody>
      </p:sp>
      <p:sp>
        <p:nvSpPr>
          <p:cNvPr id="58" name="object 37"/>
          <p:cNvSpPr/>
          <p:nvPr/>
        </p:nvSpPr>
        <p:spPr>
          <a:xfrm>
            <a:off x="5267706" y="5055972"/>
            <a:ext cx="249554" cy="405765"/>
          </a:xfrm>
          <a:custGeom>
            <a:avLst/>
            <a:gdLst/>
            <a:ahLst/>
            <a:cxnLst/>
            <a:rect l="l" t="t" r="r" b="b"/>
            <a:pathLst>
              <a:path w="249554" h="405764">
                <a:moveTo>
                  <a:pt x="249173" y="0"/>
                </a:moveTo>
                <a:lnTo>
                  <a:pt x="0" y="6642"/>
                </a:lnTo>
                <a:lnTo>
                  <a:pt x="0" y="272630"/>
                </a:lnTo>
                <a:lnTo>
                  <a:pt x="116966" y="405612"/>
                </a:lnTo>
                <a:lnTo>
                  <a:pt x="249173" y="272630"/>
                </a:lnTo>
                <a:lnTo>
                  <a:pt x="249173" y="0"/>
                </a:lnTo>
                <a:close/>
              </a:path>
            </a:pathLst>
          </a:custGeom>
          <a:solidFill>
            <a:srgbClr val="00CCFF"/>
          </a:solidFill>
        </p:spPr>
        <p:txBody>
          <a:bodyPr wrap="square" lIns="0" tIns="0" rIns="0" bIns="0" rtlCol="0"/>
          <a:lstStyle/>
          <a:p>
            <a:endParaRPr dirty="0"/>
          </a:p>
        </p:txBody>
      </p:sp>
      <p:sp>
        <p:nvSpPr>
          <p:cNvPr id="59" name="object 38"/>
          <p:cNvSpPr/>
          <p:nvPr/>
        </p:nvSpPr>
        <p:spPr>
          <a:xfrm>
            <a:off x="5267706" y="5055972"/>
            <a:ext cx="249554" cy="405765"/>
          </a:xfrm>
          <a:custGeom>
            <a:avLst/>
            <a:gdLst/>
            <a:ahLst/>
            <a:cxnLst/>
            <a:rect l="l" t="t" r="r" b="b"/>
            <a:pathLst>
              <a:path w="249554" h="405764">
                <a:moveTo>
                  <a:pt x="0" y="6642"/>
                </a:moveTo>
                <a:lnTo>
                  <a:pt x="0" y="272630"/>
                </a:lnTo>
                <a:lnTo>
                  <a:pt x="116966" y="405612"/>
                </a:lnTo>
                <a:lnTo>
                  <a:pt x="249173" y="272630"/>
                </a:lnTo>
                <a:lnTo>
                  <a:pt x="249173" y="0"/>
                </a:lnTo>
              </a:path>
            </a:pathLst>
          </a:custGeom>
          <a:ln w="9525">
            <a:solidFill>
              <a:srgbClr val="000000"/>
            </a:solidFill>
          </a:ln>
        </p:spPr>
        <p:txBody>
          <a:bodyPr wrap="square" lIns="0" tIns="0" rIns="0" bIns="0" rtlCol="0"/>
          <a:lstStyle/>
          <a:p>
            <a:endParaRPr dirty="0"/>
          </a:p>
        </p:txBody>
      </p:sp>
      <p:sp>
        <p:nvSpPr>
          <p:cNvPr id="60" name="object 39"/>
          <p:cNvSpPr/>
          <p:nvPr/>
        </p:nvSpPr>
        <p:spPr>
          <a:xfrm>
            <a:off x="5259704" y="4979307"/>
            <a:ext cx="265430" cy="0"/>
          </a:xfrm>
          <a:custGeom>
            <a:avLst/>
            <a:gdLst/>
            <a:ahLst/>
            <a:cxnLst/>
            <a:rect l="l" t="t" r="r" b="b"/>
            <a:pathLst>
              <a:path w="265429">
                <a:moveTo>
                  <a:pt x="0" y="0"/>
                </a:moveTo>
                <a:lnTo>
                  <a:pt x="265315" y="0"/>
                </a:lnTo>
              </a:path>
            </a:pathLst>
          </a:custGeom>
          <a:ln w="57598">
            <a:solidFill>
              <a:srgbClr val="00CCFF"/>
            </a:solidFill>
          </a:ln>
        </p:spPr>
        <p:txBody>
          <a:bodyPr wrap="square" lIns="0" tIns="0" rIns="0" bIns="0" rtlCol="0"/>
          <a:lstStyle/>
          <a:p>
            <a:endParaRPr dirty="0"/>
          </a:p>
        </p:txBody>
      </p:sp>
      <p:sp>
        <p:nvSpPr>
          <p:cNvPr id="61" name="object 40"/>
          <p:cNvSpPr/>
          <p:nvPr/>
        </p:nvSpPr>
        <p:spPr>
          <a:xfrm>
            <a:off x="5259704" y="4950508"/>
            <a:ext cx="265430" cy="57785"/>
          </a:xfrm>
          <a:custGeom>
            <a:avLst/>
            <a:gdLst/>
            <a:ahLst/>
            <a:cxnLst/>
            <a:rect l="l" t="t" r="r" b="b"/>
            <a:pathLst>
              <a:path w="265429" h="57785">
                <a:moveTo>
                  <a:pt x="0" y="57598"/>
                </a:moveTo>
                <a:lnTo>
                  <a:pt x="265315" y="57598"/>
                </a:lnTo>
                <a:lnTo>
                  <a:pt x="265315" y="0"/>
                </a:lnTo>
                <a:lnTo>
                  <a:pt x="0" y="0"/>
                </a:lnTo>
                <a:lnTo>
                  <a:pt x="0" y="57598"/>
                </a:lnTo>
                <a:close/>
              </a:path>
            </a:pathLst>
          </a:custGeom>
          <a:ln w="9525">
            <a:solidFill>
              <a:srgbClr val="000000"/>
            </a:solidFill>
          </a:ln>
        </p:spPr>
        <p:txBody>
          <a:bodyPr wrap="square" lIns="0" tIns="0" rIns="0" bIns="0" rtlCol="0"/>
          <a:lstStyle/>
          <a:p>
            <a:endParaRPr dirty="0"/>
          </a:p>
        </p:txBody>
      </p:sp>
      <p:sp>
        <p:nvSpPr>
          <p:cNvPr id="62" name="object 41"/>
          <p:cNvSpPr/>
          <p:nvPr/>
        </p:nvSpPr>
        <p:spPr>
          <a:xfrm>
            <a:off x="5034533" y="4484412"/>
            <a:ext cx="234950" cy="426084"/>
          </a:xfrm>
          <a:custGeom>
            <a:avLst/>
            <a:gdLst/>
            <a:ahLst/>
            <a:cxnLst/>
            <a:rect l="l" t="t" r="r" b="b"/>
            <a:pathLst>
              <a:path w="234950" h="426085">
                <a:moveTo>
                  <a:pt x="0" y="3641"/>
                </a:moveTo>
                <a:lnTo>
                  <a:pt x="48364" y="0"/>
                </a:lnTo>
                <a:lnTo>
                  <a:pt x="94705" y="205"/>
                </a:lnTo>
                <a:lnTo>
                  <a:pt x="136967" y="7920"/>
                </a:lnTo>
                <a:lnTo>
                  <a:pt x="173097" y="26810"/>
                </a:lnTo>
                <a:lnTo>
                  <a:pt x="201040" y="60537"/>
                </a:lnTo>
                <a:lnTo>
                  <a:pt x="224794" y="137885"/>
                </a:lnTo>
                <a:lnTo>
                  <a:pt x="230842" y="187280"/>
                </a:lnTo>
                <a:lnTo>
                  <a:pt x="233975" y="242062"/>
                </a:lnTo>
                <a:lnTo>
                  <a:pt x="234921" y="300911"/>
                </a:lnTo>
                <a:lnTo>
                  <a:pt x="234411" y="362509"/>
                </a:lnTo>
                <a:lnTo>
                  <a:pt x="233172" y="425535"/>
                </a:lnTo>
              </a:path>
            </a:pathLst>
          </a:custGeom>
          <a:ln w="9525">
            <a:solidFill>
              <a:srgbClr val="000000"/>
            </a:solidFill>
          </a:ln>
        </p:spPr>
        <p:txBody>
          <a:bodyPr wrap="square" lIns="0" tIns="0" rIns="0" bIns="0" rtlCol="0"/>
          <a:lstStyle/>
          <a:p>
            <a:endParaRPr dirty="0"/>
          </a:p>
        </p:txBody>
      </p:sp>
      <p:sp>
        <p:nvSpPr>
          <p:cNvPr id="63" name="object 42"/>
          <p:cNvSpPr/>
          <p:nvPr/>
        </p:nvSpPr>
        <p:spPr>
          <a:xfrm>
            <a:off x="5066664" y="4293362"/>
            <a:ext cx="485140" cy="624840"/>
          </a:xfrm>
          <a:custGeom>
            <a:avLst/>
            <a:gdLst/>
            <a:ahLst/>
            <a:cxnLst/>
            <a:rect l="l" t="t" r="r" b="b"/>
            <a:pathLst>
              <a:path w="485140" h="624839">
                <a:moveTo>
                  <a:pt x="0" y="0"/>
                </a:moveTo>
                <a:lnTo>
                  <a:pt x="58662" y="3481"/>
                </a:lnTo>
                <a:lnTo>
                  <a:pt x="116419" y="7443"/>
                </a:lnTo>
                <a:lnTo>
                  <a:pt x="172378" y="12307"/>
                </a:lnTo>
                <a:lnTo>
                  <a:pt x="225647" y="18494"/>
                </a:lnTo>
                <a:lnTo>
                  <a:pt x="275332" y="26425"/>
                </a:lnTo>
                <a:lnTo>
                  <a:pt x="320540" y="36522"/>
                </a:lnTo>
                <a:lnTo>
                  <a:pt x="360378" y="49205"/>
                </a:lnTo>
                <a:lnTo>
                  <a:pt x="433103" y="95638"/>
                </a:lnTo>
                <a:lnTo>
                  <a:pt x="457061" y="132274"/>
                </a:lnTo>
                <a:lnTo>
                  <a:pt x="470297" y="174634"/>
                </a:lnTo>
                <a:lnTo>
                  <a:pt x="477278" y="222547"/>
                </a:lnTo>
                <a:lnTo>
                  <a:pt x="482473" y="275843"/>
                </a:lnTo>
                <a:lnTo>
                  <a:pt x="484784" y="317835"/>
                </a:lnTo>
                <a:lnTo>
                  <a:pt x="483908" y="363412"/>
                </a:lnTo>
                <a:lnTo>
                  <a:pt x="480373" y="411993"/>
                </a:lnTo>
                <a:lnTo>
                  <a:pt x="474707" y="462994"/>
                </a:lnTo>
                <a:lnTo>
                  <a:pt x="467440" y="515834"/>
                </a:lnTo>
                <a:lnTo>
                  <a:pt x="459099" y="569930"/>
                </a:lnTo>
                <a:lnTo>
                  <a:pt x="450214" y="624700"/>
                </a:lnTo>
              </a:path>
            </a:pathLst>
          </a:custGeom>
          <a:ln w="9525">
            <a:solidFill>
              <a:srgbClr val="000000"/>
            </a:solidFill>
          </a:ln>
        </p:spPr>
        <p:txBody>
          <a:bodyPr wrap="square" lIns="0" tIns="0" rIns="0" bIns="0" rtlCol="0"/>
          <a:lstStyle/>
          <a:p>
            <a:endParaRPr dirty="0"/>
          </a:p>
        </p:txBody>
      </p:sp>
      <p:sp>
        <p:nvSpPr>
          <p:cNvPr id="64" name="object 43"/>
          <p:cNvSpPr/>
          <p:nvPr/>
        </p:nvSpPr>
        <p:spPr>
          <a:xfrm>
            <a:off x="4688839" y="3636265"/>
            <a:ext cx="32384" cy="121920"/>
          </a:xfrm>
          <a:custGeom>
            <a:avLst/>
            <a:gdLst/>
            <a:ahLst/>
            <a:cxnLst/>
            <a:rect l="l" t="t" r="r" b="b"/>
            <a:pathLst>
              <a:path w="32385" h="121920">
                <a:moveTo>
                  <a:pt x="0" y="0"/>
                </a:moveTo>
                <a:lnTo>
                  <a:pt x="32131" y="121792"/>
                </a:lnTo>
              </a:path>
            </a:pathLst>
          </a:custGeom>
          <a:ln w="9525">
            <a:solidFill>
              <a:srgbClr val="000000"/>
            </a:solidFill>
          </a:ln>
        </p:spPr>
        <p:txBody>
          <a:bodyPr wrap="square" lIns="0" tIns="0" rIns="0" bIns="0" rtlCol="0"/>
          <a:lstStyle/>
          <a:p>
            <a:endParaRPr dirty="0"/>
          </a:p>
        </p:txBody>
      </p:sp>
      <p:sp>
        <p:nvSpPr>
          <p:cNvPr id="65" name="object 44"/>
          <p:cNvSpPr/>
          <p:nvPr/>
        </p:nvSpPr>
        <p:spPr>
          <a:xfrm>
            <a:off x="4616450" y="3789427"/>
            <a:ext cx="201295" cy="50800"/>
          </a:xfrm>
          <a:custGeom>
            <a:avLst/>
            <a:gdLst/>
            <a:ahLst/>
            <a:cxnLst/>
            <a:rect l="l" t="t" r="r" b="b"/>
            <a:pathLst>
              <a:path w="201295" h="50800">
                <a:moveTo>
                  <a:pt x="150240" y="0"/>
                </a:moveTo>
                <a:lnTo>
                  <a:pt x="150240" y="50800"/>
                </a:lnTo>
                <a:lnTo>
                  <a:pt x="188340" y="31750"/>
                </a:lnTo>
                <a:lnTo>
                  <a:pt x="162940" y="31750"/>
                </a:lnTo>
                <a:lnTo>
                  <a:pt x="162940" y="19050"/>
                </a:lnTo>
                <a:lnTo>
                  <a:pt x="188340" y="19050"/>
                </a:lnTo>
                <a:lnTo>
                  <a:pt x="150240" y="0"/>
                </a:lnTo>
                <a:close/>
              </a:path>
              <a:path w="201295" h="50800">
                <a:moveTo>
                  <a:pt x="150240" y="19050"/>
                </a:moveTo>
                <a:lnTo>
                  <a:pt x="0" y="19050"/>
                </a:lnTo>
                <a:lnTo>
                  <a:pt x="0" y="31750"/>
                </a:lnTo>
                <a:lnTo>
                  <a:pt x="150240" y="31750"/>
                </a:lnTo>
                <a:lnTo>
                  <a:pt x="150240" y="19050"/>
                </a:lnTo>
                <a:close/>
              </a:path>
              <a:path w="201295" h="50800">
                <a:moveTo>
                  <a:pt x="188340" y="19050"/>
                </a:moveTo>
                <a:lnTo>
                  <a:pt x="162940" y="19050"/>
                </a:lnTo>
                <a:lnTo>
                  <a:pt x="162940" y="31750"/>
                </a:lnTo>
                <a:lnTo>
                  <a:pt x="188340" y="31750"/>
                </a:lnTo>
                <a:lnTo>
                  <a:pt x="201040" y="25400"/>
                </a:lnTo>
                <a:lnTo>
                  <a:pt x="188340" y="19050"/>
                </a:lnTo>
                <a:close/>
              </a:path>
            </a:pathLst>
          </a:custGeom>
          <a:solidFill>
            <a:srgbClr val="000000"/>
          </a:solidFill>
        </p:spPr>
        <p:txBody>
          <a:bodyPr wrap="square" lIns="0" tIns="0" rIns="0" bIns="0" rtlCol="0"/>
          <a:lstStyle/>
          <a:p>
            <a:endParaRPr dirty="0"/>
          </a:p>
        </p:txBody>
      </p:sp>
      <p:sp>
        <p:nvSpPr>
          <p:cNvPr id="66" name="object 45"/>
          <p:cNvSpPr/>
          <p:nvPr/>
        </p:nvSpPr>
        <p:spPr>
          <a:xfrm>
            <a:off x="4616450" y="3545967"/>
            <a:ext cx="153035" cy="50800"/>
          </a:xfrm>
          <a:custGeom>
            <a:avLst/>
            <a:gdLst/>
            <a:ahLst/>
            <a:cxnLst/>
            <a:rect l="l" t="t" r="r" b="b"/>
            <a:pathLst>
              <a:path w="153035" h="50800">
                <a:moveTo>
                  <a:pt x="101981" y="0"/>
                </a:moveTo>
                <a:lnTo>
                  <a:pt x="101981" y="50800"/>
                </a:lnTo>
                <a:lnTo>
                  <a:pt x="140081" y="31750"/>
                </a:lnTo>
                <a:lnTo>
                  <a:pt x="114681" y="31750"/>
                </a:lnTo>
                <a:lnTo>
                  <a:pt x="114681" y="19050"/>
                </a:lnTo>
                <a:lnTo>
                  <a:pt x="140081" y="19050"/>
                </a:lnTo>
                <a:lnTo>
                  <a:pt x="101981" y="0"/>
                </a:lnTo>
                <a:close/>
              </a:path>
              <a:path w="153035" h="50800">
                <a:moveTo>
                  <a:pt x="101981" y="19050"/>
                </a:moveTo>
                <a:lnTo>
                  <a:pt x="0" y="19050"/>
                </a:lnTo>
                <a:lnTo>
                  <a:pt x="0" y="31750"/>
                </a:lnTo>
                <a:lnTo>
                  <a:pt x="101981" y="31750"/>
                </a:lnTo>
                <a:lnTo>
                  <a:pt x="101981" y="19050"/>
                </a:lnTo>
                <a:close/>
              </a:path>
              <a:path w="153035" h="50800">
                <a:moveTo>
                  <a:pt x="140081" y="19050"/>
                </a:moveTo>
                <a:lnTo>
                  <a:pt x="114681" y="19050"/>
                </a:lnTo>
                <a:lnTo>
                  <a:pt x="114681" y="31750"/>
                </a:lnTo>
                <a:lnTo>
                  <a:pt x="140081" y="31750"/>
                </a:lnTo>
                <a:lnTo>
                  <a:pt x="152781" y="25400"/>
                </a:lnTo>
                <a:lnTo>
                  <a:pt x="140081" y="19050"/>
                </a:lnTo>
                <a:close/>
              </a:path>
            </a:pathLst>
          </a:custGeom>
          <a:solidFill>
            <a:srgbClr val="000000"/>
          </a:solidFill>
        </p:spPr>
        <p:txBody>
          <a:bodyPr wrap="square" lIns="0" tIns="0" rIns="0" bIns="0" rtlCol="0"/>
          <a:lstStyle/>
          <a:p>
            <a:endParaRPr dirty="0"/>
          </a:p>
        </p:txBody>
      </p:sp>
      <p:sp>
        <p:nvSpPr>
          <p:cNvPr id="67" name="object 46"/>
          <p:cNvSpPr/>
          <p:nvPr/>
        </p:nvSpPr>
        <p:spPr>
          <a:xfrm>
            <a:off x="4616450" y="3717417"/>
            <a:ext cx="0" cy="146050"/>
          </a:xfrm>
          <a:custGeom>
            <a:avLst/>
            <a:gdLst/>
            <a:ahLst/>
            <a:cxnLst/>
            <a:rect l="l" t="t" r="r" b="b"/>
            <a:pathLst>
              <a:path h="146050">
                <a:moveTo>
                  <a:pt x="0" y="0"/>
                </a:moveTo>
                <a:lnTo>
                  <a:pt x="0" y="146050"/>
                </a:lnTo>
              </a:path>
            </a:pathLst>
          </a:custGeom>
          <a:ln w="9525">
            <a:solidFill>
              <a:srgbClr val="000000"/>
            </a:solidFill>
          </a:ln>
        </p:spPr>
        <p:txBody>
          <a:bodyPr wrap="square" lIns="0" tIns="0" rIns="0" bIns="0" rtlCol="0"/>
          <a:lstStyle/>
          <a:p>
            <a:endParaRPr dirty="0"/>
          </a:p>
        </p:txBody>
      </p:sp>
      <p:sp>
        <p:nvSpPr>
          <p:cNvPr id="68" name="object 47"/>
          <p:cNvSpPr/>
          <p:nvPr/>
        </p:nvSpPr>
        <p:spPr>
          <a:xfrm>
            <a:off x="4544059" y="3717417"/>
            <a:ext cx="72390" cy="0"/>
          </a:xfrm>
          <a:custGeom>
            <a:avLst/>
            <a:gdLst/>
            <a:ahLst/>
            <a:cxnLst/>
            <a:rect l="l" t="t" r="r" b="b"/>
            <a:pathLst>
              <a:path w="72389">
                <a:moveTo>
                  <a:pt x="0" y="0"/>
                </a:moveTo>
                <a:lnTo>
                  <a:pt x="72389" y="0"/>
                </a:lnTo>
              </a:path>
            </a:pathLst>
          </a:custGeom>
          <a:ln w="9525">
            <a:solidFill>
              <a:srgbClr val="000000"/>
            </a:solidFill>
          </a:ln>
        </p:spPr>
        <p:txBody>
          <a:bodyPr wrap="square" lIns="0" tIns="0" rIns="0" bIns="0" rtlCol="0"/>
          <a:lstStyle/>
          <a:p>
            <a:endParaRPr dirty="0"/>
          </a:p>
        </p:txBody>
      </p:sp>
      <p:sp>
        <p:nvSpPr>
          <p:cNvPr id="69" name="object 48"/>
          <p:cNvSpPr/>
          <p:nvPr/>
        </p:nvSpPr>
        <p:spPr>
          <a:xfrm>
            <a:off x="4544059" y="3871596"/>
            <a:ext cx="72390" cy="0"/>
          </a:xfrm>
          <a:custGeom>
            <a:avLst/>
            <a:gdLst/>
            <a:ahLst/>
            <a:cxnLst/>
            <a:rect l="l" t="t" r="r" b="b"/>
            <a:pathLst>
              <a:path w="72389">
                <a:moveTo>
                  <a:pt x="0" y="0"/>
                </a:moveTo>
                <a:lnTo>
                  <a:pt x="72389" y="0"/>
                </a:lnTo>
              </a:path>
            </a:pathLst>
          </a:custGeom>
          <a:ln w="9525">
            <a:solidFill>
              <a:srgbClr val="000000"/>
            </a:solidFill>
          </a:ln>
        </p:spPr>
        <p:txBody>
          <a:bodyPr wrap="square" lIns="0" tIns="0" rIns="0" bIns="0" rtlCol="0"/>
          <a:lstStyle/>
          <a:p>
            <a:endParaRPr dirty="0"/>
          </a:p>
        </p:txBody>
      </p:sp>
      <p:sp>
        <p:nvSpPr>
          <p:cNvPr id="70" name="object 50"/>
          <p:cNvSpPr txBox="1"/>
          <p:nvPr/>
        </p:nvSpPr>
        <p:spPr>
          <a:xfrm>
            <a:off x="5173726" y="5469306"/>
            <a:ext cx="1731010" cy="391160"/>
          </a:xfrm>
          <a:prstGeom prst="rect">
            <a:avLst/>
          </a:prstGeom>
        </p:spPr>
        <p:txBody>
          <a:bodyPr vert="horz" wrap="square" lIns="0" tIns="12700" rIns="0" bIns="0" rtlCol="0">
            <a:spAutoFit/>
          </a:bodyPr>
          <a:lstStyle/>
          <a:p>
            <a:pPr marL="12700" marR="5080">
              <a:lnSpc>
                <a:spcPct val="100000"/>
              </a:lnSpc>
              <a:spcBef>
                <a:spcPts val="100"/>
              </a:spcBef>
            </a:pPr>
            <a:r>
              <a:rPr sz="1200" b="1" spc="-15" dirty="0">
                <a:latin typeface="Arial"/>
                <a:cs typeface="Arial"/>
              </a:rPr>
              <a:t>Ash </a:t>
            </a:r>
            <a:r>
              <a:rPr sz="1200" b="1" spc="-5" dirty="0">
                <a:latin typeface="Arial"/>
                <a:cs typeface="Arial"/>
              </a:rPr>
              <a:t>and Un-burnt parts  </a:t>
            </a:r>
            <a:r>
              <a:rPr sz="1200" b="1" dirty="0">
                <a:latin typeface="Arial"/>
                <a:cs typeface="Arial"/>
              </a:rPr>
              <a:t>of Fuel in</a:t>
            </a:r>
            <a:r>
              <a:rPr sz="1200" b="1" spc="-130" dirty="0">
                <a:latin typeface="Arial"/>
                <a:cs typeface="Arial"/>
              </a:rPr>
              <a:t> </a:t>
            </a:r>
            <a:r>
              <a:rPr sz="1200" b="1" spc="-15" dirty="0">
                <a:latin typeface="Arial"/>
                <a:cs typeface="Arial"/>
              </a:rPr>
              <a:t>Ash</a:t>
            </a:r>
            <a:endParaRPr sz="1200" dirty="0">
              <a:latin typeface="Arial"/>
              <a:cs typeface="Arial"/>
            </a:endParaRPr>
          </a:p>
        </p:txBody>
      </p:sp>
      <p:sp>
        <p:nvSpPr>
          <p:cNvPr id="71" name="object 51"/>
          <p:cNvSpPr txBox="1"/>
          <p:nvPr/>
        </p:nvSpPr>
        <p:spPr>
          <a:xfrm>
            <a:off x="4444364" y="5469306"/>
            <a:ext cx="44323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latin typeface="Arial"/>
                <a:cs typeface="Arial"/>
              </a:rPr>
              <a:t>Blow  Do</a:t>
            </a:r>
            <a:r>
              <a:rPr sz="1200" b="1" spc="10" dirty="0">
                <a:latin typeface="Arial"/>
                <a:cs typeface="Arial"/>
              </a:rPr>
              <a:t>w</a:t>
            </a:r>
            <a:r>
              <a:rPr sz="1200" b="1" spc="-5" dirty="0">
                <a:latin typeface="Arial"/>
                <a:cs typeface="Arial"/>
              </a:rPr>
              <a:t>n</a:t>
            </a:r>
            <a:endParaRPr sz="1200" dirty="0">
              <a:latin typeface="Arial"/>
              <a:cs typeface="Arial"/>
            </a:endParaRPr>
          </a:p>
        </p:txBody>
      </p:sp>
      <p:sp>
        <p:nvSpPr>
          <p:cNvPr id="72" name="object 52"/>
          <p:cNvSpPr txBox="1"/>
          <p:nvPr/>
        </p:nvSpPr>
        <p:spPr>
          <a:xfrm>
            <a:off x="3258439" y="5469306"/>
            <a:ext cx="1008380"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latin typeface="Arial"/>
                <a:cs typeface="Arial"/>
              </a:rPr>
              <a:t>Convection</a:t>
            </a:r>
            <a:r>
              <a:rPr sz="1200" b="1" spc="-50" dirty="0">
                <a:latin typeface="Arial"/>
                <a:cs typeface="Arial"/>
              </a:rPr>
              <a:t> </a:t>
            </a:r>
            <a:r>
              <a:rPr sz="1200" b="1" spc="-5" dirty="0">
                <a:latin typeface="Arial"/>
                <a:cs typeface="Arial"/>
              </a:rPr>
              <a:t>&amp;  Radiation</a:t>
            </a:r>
            <a:endParaRPr sz="1200" dirty="0">
              <a:latin typeface="Arial"/>
              <a:cs typeface="Arial"/>
            </a:endParaRPr>
          </a:p>
        </p:txBody>
      </p:sp>
      <p:sp>
        <p:nvSpPr>
          <p:cNvPr id="21" name="Rectangle 20"/>
          <p:cNvSpPr/>
          <p:nvPr/>
        </p:nvSpPr>
        <p:spPr>
          <a:xfrm>
            <a:off x="4343144" y="2455784"/>
            <a:ext cx="2438656" cy="276999"/>
          </a:xfrm>
          <a:prstGeom prst="rect">
            <a:avLst/>
          </a:prstGeom>
        </p:spPr>
        <p:txBody>
          <a:bodyPr wrap="square">
            <a:spAutoFit/>
          </a:bodyPr>
          <a:lstStyle/>
          <a:p>
            <a:pPr marR="902335" algn="ctr">
              <a:lnSpc>
                <a:spcPct val="100000"/>
              </a:lnSpc>
            </a:pPr>
            <a:r>
              <a:rPr lang="en-IN" sz="1200" b="1" spc="-5" dirty="0" smtClean="0"/>
              <a:t>  Stack</a:t>
            </a:r>
            <a:r>
              <a:rPr lang="en-IN" sz="1200" b="1" spc="-80" dirty="0" smtClean="0"/>
              <a:t> </a:t>
            </a:r>
            <a:r>
              <a:rPr lang="en-IN" sz="1200" b="1" spc="-5" dirty="0"/>
              <a:t>Gas</a:t>
            </a:r>
            <a:endParaRPr lang="en-IN" sz="1200" dirty="0"/>
          </a:p>
        </p:txBody>
      </p:sp>
    </p:spTree>
    <p:extLst>
      <p:ext uri="{BB962C8B-B14F-4D97-AF65-F5344CB8AC3E}">
        <p14:creationId xmlns:p14="http://schemas.microsoft.com/office/powerpoint/2010/main" xmlns="" val="533963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571999"/>
          </a:xfrm>
        </p:spPr>
        <p:txBody>
          <a:bodyPr>
            <a:noAutofit/>
          </a:bodyPr>
          <a:lstStyle/>
          <a:p>
            <a:pPr marL="0" indent="0">
              <a:buNone/>
            </a:pPr>
            <a:r>
              <a:rPr lang="en-US" sz="2000" b="1" dirty="0">
                <a:solidFill>
                  <a:srgbClr val="7030A0"/>
                </a:solidFill>
              </a:rPr>
              <a:t>Low Cost Measures</a:t>
            </a:r>
            <a:endParaRPr lang="en-US" sz="2000" dirty="0">
              <a:solidFill>
                <a:srgbClr val="7030A0"/>
              </a:solidFill>
            </a:endParaRPr>
          </a:p>
          <a:p>
            <a:pPr lvl="0" algn="just"/>
            <a:r>
              <a:rPr lang="en-US" sz="1800" dirty="0" smtClean="0">
                <a:solidFill>
                  <a:srgbClr val="0070C0"/>
                </a:solidFill>
              </a:rPr>
              <a:t>Optimize </a:t>
            </a:r>
            <a:r>
              <a:rPr lang="en-US" sz="1800" dirty="0">
                <a:solidFill>
                  <a:srgbClr val="0070C0"/>
                </a:solidFill>
              </a:rPr>
              <a:t>burner nozzle size</a:t>
            </a:r>
            <a:r>
              <a:rPr lang="en-US" sz="1800" dirty="0">
                <a:solidFill>
                  <a:srgbClr val="C00000"/>
                </a:solidFill>
              </a:rPr>
              <a:t>. If the thermic fluid heater operates at low fire for long period in a cycle rather than high fire, the efficiency of heater will be lower. In such cases, it is better to improve overall energy efficiency by changing the nozzle size so that heater output matches with the system load.</a:t>
            </a:r>
          </a:p>
          <a:p>
            <a:pPr lvl="0" algn="just"/>
            <a:r>
              <a:rPr lang="en-US" sz="1800" dirty="0" smtClean="0">
                <a:solidFill>
                  <a:srgbClr val="FF0000"/>
                </a:solidFill>
              </a:rPr>
              <a:t>Optimize </a:t>
            </a:r>
            <a:r>
              <a:rPr lang="en-US" sz="1800" dirty="0">
                <a:solidFill>
                  <a:srgbClr val="FF0000"/>
                </a:solidFill>
              </a:rPr>
              <a:t>the flow of thermal oil for multiple process heating applications</a:t>
            </a:r>
            <a:r>
              <a:rPr lang="en-US" sz="1800" dirty="0">
                <a:solidFill>
                  <a:srgbClr val="0070C0"/>
                </a:solidFill>
              </a:rPr>
              <a:t>: when a single thermic fluid heater is used to provide heat to many processes or systems, it is important to supply correct quantity of thermal oil to each process by controlling the mass flow rate of thermic fluid using auto-control valves.</a:t>
            </a:r>
          </a:p>
          <a:p>
            <a:pPr lvl="0" algn="just"/>
            <a:r>
              <a:rPr lang="en-US" sz="1800" dirty="0">
                <a:solidFill>
                  <a:srgbClr val="C00000"/>
                </a:solidFill>
              </a:rPr>
              <a:t>Upgrading the condition of </a:t>
            </a:r>
            <a:r>
              <a:rPr lang="en-US" sz="1800" dirty="0">
                <a:solidFill>
                  <a:srgbClr val="002060"/>
                </a:solidFill>
              </a:rPr>
              <a:t>insulation of thermic fluid heater and distribution pipelines.</a:t>
            </a:r>
          </a:p>
          <a:p>
            <a:pPr lvl="0" algn="just"/>
            <a:r>
              <a:rPr lang="en-US" sz="1800" dirty="0">
                <a:solidFill>
                  <a:srgbClr val="0070C0"/>
                </a:solidFill>
              </a:rPr>
              <a:t>Check for and remove redundant lines and valves in distribution lines to reduce distribution losses.</a:t>
            </a:r>
          </a:p>
          <a:p>
            <a:endParaRPr lang="en-US" sz="1800" dirty="0"/>
          </a:p>
          <a:p>
            <a:pPr marL="0" indent="0">
              <a:buNone/>
            </a:pPr>
            <a:endParaRPr lang="en-US" sz="1800" dirty="0"/>
          </a:p>
        </p:txBody>
      </p:sp>
      <p:sp>
        <p:nvSpPr>
          <p:cNvPr id="5" name="Title 1"/>
          <p:cNvSpPr>
            <a:spLocks noGrp="1"/>
          </p:cNvSpPr>
          <p:nvPr>
            <p:ph type="title"/>
          </p:nvPr>
        </p:nvSpPr>
        <p:spPr>
          <a:xfrm>
            <a:off x="0" y="0"/>
            <a:ext cx="5334000" cy="762000"/>
          </a:xfrm>
        </p:spPr>
        <p:txBody>
          <a:bodyPr>
            <a:noAutofit/>
          </a:bodyPr>
          <a:lstStyle/>
          <a:p>
            <a:r>
              <a:rPr lang="en-US" sz="3200" b="1" dirty="0">
                <a:solidFill>
                  <a:srgbClr val="FFFF00"/>
                </a:solidFill>
              </a:rPr>
              <a:t>ENCON </a:t>
            </a:r>
            <a:r>
              <a:rPr lang="en-US" sz="3200" b="1" dirty="0" smtClean="0">
                <a:solidFill>
                  <a:srgbClr val="FFFF00"/>
                </a:solidFill>
              </a:rPr>
              <a:t>Opportunities</a:t>
            </a:r>
            <a:endParaRPr lang="en-US" sz="3200" dirty="0">
              <a:solidFill>
                <a:srgbClr val="FFFF00"/>
              </a:solidFill>
            </a:endParaRPr>
          </a:p>
        </p:txBody>
      </p:sp>
      <p:sp>
        <p:nvSpPr>
          <p:cNvPr id="6" name="Rectangle 5"/>
          <p:cNvSpPr/>
          <p:nvPr/>
        </p:nvSpPr>
        <p:spPr>
          <a:xfrm>
            <a:off x="457200" y="990600"/>
            <a:ext cx="3416320" cy="461665"/>
          </a:xfrm>
          <a:prstGeom prst="rect">
            <a:avLst/>
          </a:prstGeom>
        </p:spPr>
        <p:txBody>
          <a:bodyPr wrap="none">
            <a:spAutoFit/>
          </a:bodyPr>
          <a:lstStyle/>
          <a:p>
            <a:r>
              <a:rPr lang="en-US" sz="2400" b="1" dirty="0">
                <a:solidFill>
                  <a:srgbClr val="002060"/>
                </a:solidFill>
              </a:rPr>
              <a:t>Thermic Fluid Heaters</a:t>
            </a:r>
            <a:endParaRPr lang="en-IN" sz="2400" dirty="0">
              <a:solidFill>
                <a:srgbClr val="002060"/>
              </a:solidFill>
            </a:endParaRPr>
          </a:p>
        </p:txBody>
      </p:sp>
    </p:spTree>
    <p:extLst>
      <p:ext uri="{BB962C8B-B14F-4D97-AF65-F5344CB8AC3E}">
        <p14:creationId xmlns:p14="http://schemas.microsoft.com/office/powerpoint/2010/main" xmlns="" val="15145543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001000" cy="2819400"/>
          </a:xfrm>
        </p:spPr>
        <p:txBody>
          <a:bodyPr>
            <a:noAutofit/>
          </a:bodyPr>
          <a:lstStyle/>
          <a:p>
            <a:pPr marL="0" indent="0">
              <a:buNone/>
            </a:pPr>
            <a:r>
              <a:rPr lang="en-US" sz="2200" b="1" dirty="0">
                <a:solidFill>
                  <a:srgbClr val="FF0000"/>
                </a:solidFill>
              </a:rPr>
              <a:t>Retrofit </a:t>
            </a:r>
            <a:r>
              <a:rPr lang="en-US" sz="2200" b="1" dirty="0" smtClean="0">
                <a:solidFill>
                  <a:srgbClr val="FF0000"/>
                </a:solidFill>
              </a:rPr>
              <a:t>Measures</a:t>
            </a:r>
          </a:p>
          <a:p>
            <a:pPr marL="0" indent="0">
              <a:buNone/>
            </a:pPr>
            <a:endParaRPr lang="en-US" sz="2000" dirty="0">
              <a:solidFill>
                <a:srgbClr val="FF0000"/>
              </a:solidFill>
            </a:endParaRPr>
          </a:p>
          <a:p>
            <a:pPr lvl="0" algn="just"/>
            <a:r>
              <a:rPr lang="en-US" sz="2000" dirty="0">
                <a:solidFill>
                  <a:srgbClr val="0070C0"/>
                </a:solidFill>
              </a:rPr>
              <a:t>Replacement of inefficient and old thermic fluid heaters: Older models have efficiencies of lower than 50% under low and high fire as against over 80% under low and high fire for recent models</a:t>
            </a:r>
            <a:r>
              <a:rPr lang="en-US" sz="2000" dirty="0" smtClean="0"/>
              <a:t>.</a:t>
            </a:r>
          </a:p>
          <a:p>
            <a:pPr marL="0" lvl="0" indent="0" algn="just">
              <a:buNone/>
            </a:pPr>
            <a:endParaRPr lang="en-US" sz="2000" dirty="0"/>
          </a:p>
          <a:p>
            <a:pPr algn="just"/>
            <a:r>
              <a:rPr lang="en-US" sz="2000" dirty="0">
                <a:solidFill>
                  <a:srgbClr val="FF0000"/>
                </a:solidFill>
              </a:rPr>
              <a:t>Switch over to new fuel preferably renewable type like biomass.</a:t>
            </a:r>
          </a:p>
          <a:p>
            <a:pPr marL="0" indent="0" algn="just">
              <a:buNone/>
            </a:pPr>
            <a:endParaRPr lang="en-US" sz="1800" dirty="0"/>
          </a:p>
        </p:txBody>
      </p:sp>
      <p:sp>
        <p:nvSpPr>
          <p:cNvPr id="5" name="Title 1"/>
          <p:cNvSpPr>
            <a:spLocks noGrp="1"/>
          </p:cNvSpPr>
          <p:nvPr>
            <p:ph type="title"/>
          </p:nvPr>
        </p:nvSpPr>
        <p:spPr>
          <a:xfrm>
            <a:off x="0" y="0"/>
            <a:ext cx="5334000" cy="762000"/>
          </a:xfrm>
        </p:spPr>
        <p:txBody>
          <a:bodyPr>
            <a:noAutofit/>
          </a:bodyPr>
          <a:lstStyle/>
          <a:p>
            <a:r>
              <a:rPr lang="en-US" sz="3200" b="1" dirty="0">
                <a:solidFill>
                  <a:srgbClr val="FFFF00"/>
                </a:solidFill>
              </a:rPr>
              <a:t>ENCON </a:t>
            </a:r>
            <a:r>
              <a:rPr lang="en-US" sz="3200" b="1" dirty="0" smtClean="0">
                <a:solidFill>
                  <a:srgbClr val="FFFF00"/>
                </a:solidFill>
              </a:rPr>
              <a:t>Opportunities</a:t>
            </a:r>
            <a:endParaRPr lang="en-US" sz="3200" dirty="0">
              <a:solidFill>
                <a:srgbClr val="FFFF00"/>
              </a:solidFill>
            </a:endParaRPr>
          </a:p>
        </p:txBody>
      </p:sp>
      <p:sp>
        <p:nvSpPr>
          <p:cNvPr id="6" name="Rectangle 5"/>
          <p:cNvSpPr/>
          <p:nvPr/>
        </p:nvSpPr>
        <p:spPr>
          <a:xfrm>
            <a:off x="381000" y="1062335"/>
            <a:ext cx="3416320" cy="461665"/>
          </a:xfrm>
          <a:prstGeom prst="rect">
            <a:avLst/>
          </a:prstGeom>
        </p:spPr>
        <p:txBody>
          <a:bodyPr wrap="none">
            <a:spAutoFit/>
          </a:bodyPr>
          <a:lstStyle/>
          <a:p>
            <a:r>
              <a:rPr lang="en-US" sz="2400" b="1" dirty="0">
                <a:solidFill>
                  <a:srgbClr val="002060"/>
                </a:solidFill>
              </a:rPr>
              <a:t>Thermic Fluid Heaters</a:t>
            </a:r>
            <a:endParaRPr lang="en-IN" sz="2400" dirty="0">
              <a:solidFill>
                <a:srgbClr val="002060"/>
              </a:solidFill>
            </a:endParaRPr>
          </a:p>
        </p:txBody>
      </p:sp>
    </p:spTree>
    <p:extLst>
      <p:ext uri="{BB962C8B-B14F-4D97-AF65-F5344CB8AC3E}">
        <p14:creationId xmlns:p14="http://schemas.microsoft.com/office/powerpoint/2010/main" xmlns="" val="321725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743200"/>
            <a:ext cx="7772400" cy="609600"/>
          </a:xfrm>
        </p:spPr>
        <p:txBody>
          <a:bodyPr/>
          <a:lstStyle/>
          <a:p>
            <a:pPr algn="ctr" eaLnBrk="1" hangingPunct="1">
              <a:lnSpc>
                <a:spcPct val="90000"/>
              </a:lnSpc>
              <a:buFontTx/>
              <a:buNone/>
            </a:pPr>
            <a:r>
              <a:rPr lang="en-US" sz="4400" b="1" dirty="0" smtClean="0">
                <a:solidFill>
                  <a:srgbClr val="00B050"/>
                </a:solidFill>
              </a:rPr>
              <a:t>CASE STUDIES</a:t>
            </a:r>
          </a:p>
        </p:txBody>
      </p:sp>
    </p:spTree>
    <p:extLst>
      <p:ext uri="{BB962C8B-B14F-4D97-AF65-F5344CB8AC3E}">
        <p14:creationId xmlns:p14="http://schemas.microsoft.com/office/powerpoint/2010/main" xmlns="" val="26382800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267811"/>
            <a:ext cx="3124200" cy="438807"/>
          </a:xfrm>
          <a:noFill/>
        </p:spPr>
        <p:txBody>
          <a:bodyPr/>
          <a:lstStyle/>
          <a:p>
            <a:pPr eaLnBrk="1" hangingPunct="1"/>
            <a:r>
              <a:rPr lang="en-US" sz="2400" b="1" dirty="0" smtClean="0">
                <a:solidFill>
                  <a:srgbClr val="0070C0"/>
                </a:solidFill>
                <a:latin typeface="Arial" charset="0"/>
              </a:rPr>
              <a:t>Damper control</a:t>
            </a:r>
          </a:p>
        </p:txBody>
      </p:sp>
      <p:sp>
        <p:nvSpPr>
          <p:cNvPr id="5123" name="Rectangle 3"/>
          <p:cNvSpPr>
            <a:spLocks noChangeArrowheads="1"/>
          </p:cNvSpPr>
          <p:nvPr/>
        </p:nvSpPr>
        <p:spPr bwMode="auto">
          <a:xfrm>
            <a:off x="2514600" y="1981200"/>
            <a:ext cx="1447800" cy="1905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grpSp>
        <p:nvGrpSpPr>
          <p:cNvPr id="5124" name="Group 4"/>
          <p:cNvGrpSpPr>
            <a:grpSpLocks/>
          </p:cNvGrpSpPr>
          <p:nvPr/>
        </p:nvGrpSpPr>
        <p:grpSpPr bwMode="auto">
          <a:xfrm>
            <a:off x="2165350" y="4267200"/>
            <a:ext cx="228600" cy="304800"/>
            <a:chOff x="720" y="2640"/>
            <a:chExt cx="144" cy="192"/>
          </a:xfrm>
        </p:grpSpPr>
        <p:sp>
          <p:nvSpPr>
            <p:cNvPr id="5175" name="Oval 5"/>
            <p:cNvSpPr>
              <a:spLocks noChangeArrowheads="1"/>
            </p:cNvSpPr>
            <p:nvPr/>
          </p:nvSpPr>
          <p:spPr bwMode="auto">
            <a:xfrm>
              <a:off x="720" y="2640"/>
              <a:ext cx="144" cy="14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sp>
          <p:nvSpPr>
            <p:cNvPr id="5176" name="Rectangle 6"/>
            <p:cNvSpPr>
              <a:spLocks noChangeArrowheads="1"/>
            </p:cNvSpPr>
            <p:nvPr/>
          </p:nvSpPr>
          <p:spPr bwMode="auto">
            <a:xfrm>
              <a:off x="720" y="2784"/>
              <a:ext cx="144" cy="48"/>
            </a:xfrm>
            <a:prstGeom prst="rect">
              <a:avLst/>
            </a:prstGeom>
            <a:solidFill>
              <a:schemeClr val="accent1"/>
            </a:solidFill>
            <a:ln w="9525">
              <a:solidFill>
                <a:schemeClr val="tx1"/>
              </a:solidFill>
              <a:miter lim="800000"/>
              <a:headEnd/>
              <a:tailEnd/>
            </a:ln>
          </p:spPr>
          <p:txBody>
            <a:bodyPr wrap="none" anchor="ctr"/>
            <a:lstStyle/>
            <a:p>
              <a:endParaRPr lang="en-IN"/>
            </a:p>
          </p:txBody>
        </p:sp>
      </p:grpSp>
      <p:grpSp>
        <p:nvGrpSpPr>
          <p:cNvPr id="5125" name="Group 7"/>
          <p:cNvGrpSpPr>
            <a:grpSpLocks/>
          </p:cNvGrpSpPr>
          <p:nvPr/>
        </p:nvGrpSpPr>
        <p:grpSpPr bwMode="auto">
          <a:xfrm>
            <a:off x="4038600" y="4267200"/>
            <a:ext cx="304800" cy="381000"/>
            <a:chOff x="720" y="2640"/>
            <a:chExt cx="144" cy="192"/>
          </a:xfrm>
        </p:grpSpPr>
        <p:sp>
          <p:nvSpPr>
            <p:cNvPr id="5173" name="Oval 8"/>
            <p:cNvSpPr>
              <a:spLocks noChangeArrowheads="1"/>
            </p:cNvSpPr>
            <p:nvPr/>
          </p:nvSpPr>
          <p:spPr bwMode="auto">
            <a:xfrm>
              <a:off x="720" y="2640"/>
              <a:ext cx="144" cy="14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sp>
          <p:nvSpPr>
            <p:cNvPr id="5174" name="Rectangle 9"/>
            <p:cNvSpPr>
              <a:spLocks noChangeArrowheads="1"/>
            </p:cNvSpPr>
            <p:nvPr/>
          </p:nvSpPr>
          <p:spPr bwMode="auto">
            <a:xfrm>
              <a:off x="720" y="2784"/>
              <a:ext cx="144" cy="48"/>
            </a:xfrm>
            <a:prstGeom prst="rect">
              <a:avLst/>
            </a:prstGeom>
            <a:solidFill>
              <a:schemeClr val="accent1"/>
            </a:solidFill>
            <a:ln w="9525">
              <a:solidFill>
                <a:schemeClr val="tx1"/>
              </a:solidFill>
              <a:miter lim="800000"/>
              <a:headEnd/>
              <a:tailEnd/>
            </a:ln>
          </p:spPr>
          <p:txBody>
            <a:bodyPr wrap="none" anchor="ctr"/>
            <a:lstStyle/>
            <a:p>
              <a:endParaRPr lang="en-IN"/>
            </a:p>
          </p:txBody>
        </p:sp>
      </p:grpSp>
      <p:sp>
        <p:nvSpPr>
          <p:cNvPr id="5126" name="Line 10"/>
          <p:cNvSpPr>
            <a:spLocks noChangeShapeType="1"/>
          </p:cNvSpPr>
          <p:nvPr/>
        </p:nvSpPr>
        <p:spPr bwMode="auto">
          <a:xfrm>
            <a:off x="2286000" y="2514600"/>
            <a:ext cx="0" cy="1752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27" name="Line 11"/>
          <p:cNvSpPr>
            <a:spLocks noChangeShapeType="1"/>
          </p:cNvSpPr>
          <p:nvPr/>
        </p:nvSpPr>
        <p:spPr bwMode="auto">
          <a:xfrm>
            <a:off x="2286000" y="25146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28" name="Line 12"/>
          <p:cNvSpPr>
            <a:spLocks noChangeShapeType="1"/>
          </p:cNvSpPr>
          <p:nvPr/>
        </p:nvSpPr>
        <p:spPr bwMode="auto">
          <a:xfrm>
            <a:off x="2286000" y="28956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29" name="Line 13"/>
          <p:cNvSpPr>
            <a:spLocks noChangeShapeType="1"/>
          </p:cNvSpPr>
          <p:nvPr/>
        </p:nvSpPr>
        <p:spPr bwMode="auto">
          <a:xfrm>
            <a:off x="2286000" y="32766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0" name="Line 14"/>
          <p:cNvSpPr>
            <a:spLocks noChangeShapeType="1"/>
          </p:cNvSpPr>
          <p:nvPr/>
        </p:nvSpPr>
        <p:spPr bwMode="auto">
          <a:xfrm>
            <a:off x="2286000" y="36576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1" name="Line 15"/>
          <p:cNvSpPr>
            <a:spLocks noChangeShapeType="1"/>
          </p:cNvSpPr>
          <p:nvPr/>
        </p:nvSpPr>
        <p:spPr bwMode="auto">
          <a:xfrm>
            <a:off x="4191000" y="2362200"/>
            <a:ext cx="0" cy="1905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2" name="Line 16"/>
          <p:cNvSpPr>
            <a:spLocks noChangeShapeType="1"/>
          </p:cNvSpPr>
          <p:nvPr/>
        </p:nvSpPr>
        <p:spPr bwMode="auto">
          <a:xfrm flipH="1">
            <a:off x="3962400" y="23622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3" name="Line 17"/>
          <p:cNvSpPr>
            <a:spLocks noChangeShapeType="1"/>
          </p:cNvSpPr>
          <p:nvPr/>
        </p:nvSpPr>
        <p:spPr bwMode="auto">
          <a:xfrm flipH="1">
            <a:off x="3962400" y="26670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4" name="Line 18"/>
          <p:cNvSpPr>
            <a:spLocks noChangeShapeType="1"/>
          </p:cNvSpPr>
          <p:nvPr/>
        </p:nvSpPr>
        <p:spPr bwMode="auto">
          <a:xfrm flipH="1">
            <a:off x="3962400" y="29718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5" name="Line 19"/>
          <p:cNvSpPr>
            <a:spLocks noChangeShapeType="1"/>
          </p:cNvSpPr>
          <p:nvPr/>
        </p:nvSpPr>
        <p:spPr bwMode="auto">
          <a:xfrm flipH="1">
            <a:off x="3962400" y="32766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6" name="Line 20"/>
          <p:cNvSpPr>
            <a:spLocks noChangeShapeType="1"/>
          </p:cNvSpPr>
          <p:nvPr/>
        </p:nvSpPr>
        <p:spPr bwMode="auto">
          <a:xfrm flipH="1">
            <a:off x="3962400" y="3581400"/>
            <a:ext cx="228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7" name="Line 21"/>
          <p:cNvSpPr>
            <a:spLocks noChangeShapeType="1"/>
          </p:cNvSpPr>
          <p:nvPr/>
        </p:nvSpPr>
        <p:spPr bwMode="auto">
          <a:xfrm flipV="1">
            <a:off x="3200400" y="1447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8" name="Line 22"/>
          <p:cNvSpPr>
            <a:spLocks noChangeShapeType="1"/>
          </p:cNvSpPr>
          <p:nvPr/>
        </p:nvSpPr>
        <p:spPr bwMode="auto">
          <a:xfrm>
            <a:off x="3200400" y="1447800"/>
            <a:ext cx="3048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39" name="Line 23"/>
          <p:cNvSpPr>
            <a:spLocks noChangeShapeType="1"/>
          </p:cNvSpPr>
          <p:nvPr/>
        </p:nvSpPr>
        <p:spPr bwMode="auto">
          <a:xfrm>
            <a:off x="6248400" y="14478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40" name="Oval 24"/>
          <p:cNvSpPr>
            <a:spLocks noChangeArrowheads="1"/>
          </p:cNvSpPr>
          <p:nvPr/>
        </p:nvSpPr>
        <p:spPr bwMode="auto">
          <a:xfrm>
            <a:off x="5715000" y="2057400"/>
            <a:ext cx="10668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sp>
        <p:nvSpPr>
          <p:cNvPr id="5141" name="Rectangle 25"/>
          <p:cNvSpPr>
            <a:spLocks noChangeArrowheads="1"/>
          </p:cNvSpPr>
          <p:nvPr/>
        </p:nvSpPr>
        <p:spPr bwMode="auto">
          <a:xfrm>
            <a:off x="5791200" y="3352800"/>
            <a:ext cx="9906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sp>
        <p:nvSpPr>
          <p:cNvPr id="5142" name="Line 26"/>
          <p:cNvSpPr>
            <a:spLocks noChangeShapeType="1"/>
          </p:cNvSpPr>
          <p:nvPr/>
        </p:nvSpPr>
        <p:spPr bwMode="auto">
          <a:xfrm>
            <a:off x="6248400" y="28956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grpSp>
        <p:nvGrpSpPr>
          <p:cNvPr id="5143" name="Group 27"/>
          <p:cNvGrpSpPr>
            <a:grpSpLocks/>
          </p:cNvGrpSpPr>
          <p:nvPr/>
        </p:nvGrpSpPr>
        <p:grpSpPr bwMode="auto">
          <a:xfrm>
            <a:off x="6019800" y="4953000"/>
            <a:ext cx="685800" cy="838200"/>
            <a:chOff x="720" y="2640"/>
            <a:chExt cx="144" cy="192"/>
          </a:xfrm>
        </p:grpSpPr>
        <p:sp>
          <p:nvSpPr>
            <p:cNvPr id="5171" name="Oval 28"/>
            <p:cNvSpPr>
              <a:spLocks noChangeArrowheads="1"/>
            </p:cNvSpPr>
            <p:nvPr/>
          </p:nvSpPr>
          <p:spPr bwMode="auto">
            <a:xfrm>
              <a:off x="720" y="2640"/>
              <a:ext cx="144" cy="144"/>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sp>
          <p:nvSpPr>
            <p:cNvPr id="5172" name="Rectangle 29"/>
            <p:cNvSpPr>
              <a:spLocks noChangeArrowheads="1"/>
            </p:cNvSpPr>
            <p:nvPr/>
          </p:nvSpPr>
          <p:spPr bwMode="auto">
            <a:xfrm>
              <a:off x="720" y="2784"/>
              <a:ext cx="144" cy="48"/>
            </a:xfrm>
            <a:prstGeom prst="rect">
              <a:avLst/>
            </a:prstGeom>
            <a:solidFill>
              <a:schemeClr val="accent1"/>
            </a:solidFill>
            <a:ln w="9525">
              <a:solidFill>
                <a:schemeClr val="tx1"/>
              </a:solidFill>
              <a:miter lim="800000"/>
              <a:headEnd/>
              <a:tailEnd/>
            </a:ln>
          </p:spPr>
          <p:txBody>
            <a:bodyPr wrap="none" anchor="ctr"/>
            <a:lstStyle/>
            <a:p>
              <a:endParaRPr lang="en-IN"/>
            </a:p>
          </p:txBody>
        </p:sp>
      </p:grpSp>
      <p:sp>
        <p:nvSpPr>
          <p:cNvPr id="5144" name="Line 30"/>
          <p:cNvSpPr>
            <a:spLocks noChangeShapeType="1"/>
          </p:cNvSpPr>
          <p:nvPr/>
        </p:nvSpPr>
        <p:spPr bwMode="auto">
          <a:xfrm>
            <a:off x="6324600" y="4038600"/>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45" name="AutoShape 31"/>
          <p:cNvSpPr>
            <a:spLocks noChangeArrowheads="1"/>
          </p:cNvSpPr>
          <p:nvPr/>
        </p:nvSpPr>
        <p:spPr bwMode="auto">
          <a:xfrm rot="10800000">
            <a:off x="7788275" y="1600200"/>
            <a:ext cx="685800" cy="3733800"/>
          </a:xfrm>
          <a:custGeom>
            <a:avLst/>
            <a:gdLst>
              <a:gd name="T0" fmla="*/ 600075 w 21600"/>
              <a:gd name="T1" fmla="*/ 1866900 h 21600"/>
              <a:gd name="T2" fmla="*/ 342900 w 21600"/>
              <a:gd name="T3" fmla="*/ 3733800 h 21600"/>
              <a:gd name="T4" fmla="*/ 85725 w 21600"/>
              <a:gd name="T5" fmla="*/ 1866900 h 21600"/>
              <a:gd name="T6" fmla="*/ 342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IN"/>
          </a:p>
        </p:txBody>
      </p:sp>
      <p:sp>
        <p:nvSpPr>
          <p:cNvPr id="5146" name="Line 32"/>
          <p:cNvSpPr>
            <a:spLocks noChangeShapeType="1"/>
          </p:cNvSpPr>
          <p:nvPr/>
        </p:nvSpPr>
        <p:spPr bwMode="auto">
          <a:xfrm>
            <a:off x="6705600" y="52578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47" name="Line 33"/>
          <p:cNvSpPr>
            <a:spLocks noChangeShapeType="1"/>
          </p:cNvSpPr>
          <p:nvPr/>
        </p:nvSpPr>
        <p:spPr bwMode="auto">
          <a:xfrm flipV="1">
            <a:off x="7162800" y="4572000"/>
            <a:ext cx="685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148" name="AutoShape 34" descr="Large confetti"/>
          <p:cNvSpPr>
            <a:spLocks noChangeArrowheads="1"/>
          </p:cNvSpPr>
          <p:nvPr/>
        </p:nvSpPr>
        <p:spPr bwMode="auto">
          <a:xfrm>
            <a:off x="2590800" y="4724400"/>
            <a:ext cx="1219200" cy="838200"/>
          </a:xfrm>
          <a:custGeom>
            <a:avLst/>
            <a:gdLst>
              <a:gd name="T0" fmla="*/ 1066800 w 21600"/>
              <a:gd name="T1" fmla="*/ 419100 h 21600"/>
              <a:gd name="T2" fmla="*/ 609600 w 21600"/>
              <a:gd name="T3" fmla="*/ 838200 h 21600"/>
              <a:gd name="T4" fmla="*/ 152400 w 21600"/>
              <a:gd name="T5" fmla="*/ 419100 h 21600"/>
              <a:gd name="T6" fmla="*/ 6096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pattFill prst="lgConfetti">
            <a:fgClr>
              <a:schemeClr val="tx2"/>
            </a:fgClr>
            <a:bgClr>
              <a:schemeClr val="bg1"/>
            </a:bgClr>
          </a:pattFill>
          <a:ln w="9525">
            <a:solidFill>
              <a:schemeClr val="tx1"/>
            </a:solidFill>
            <a:miter lim="800000"/>
            <a:headEnd/>
            <a:tailEnd/>
          </a:ln>
        </p:spPr>
        <p:txBody>
          <a:bodyPr wrap="none" anchor="ctr"/>
          <a:lstStyle/>
          <a:p>
            <a:pPr algn="ctr"/>
            <a:endParaRPr lang="en-US" sz="1400"/>
          </a:p>
        </p:txBody>
      </p:sp>
      <p:sp>
        <p:nvSpPr>
          <p:cNvPr id="5149" name="AutoShape 35" descr="Solid diamond"/>
          <p:cNvSpPr>
            <a:spLocks noChangeArrowheads="1"/>
          </p:cNvSpPr>
          <p:nvPr/>
        </p:nvSpPr>
        <p:spPr bwMode="auto">
          <a:xfrm>
            <a:off x="685800" y="5791200"/>
            <a:ext cx="838200" cy="533400"/>
          </a:xfrm>
          <a:custGeom>
            <a:avLst/>
            <a:gdLst>
              <a:gd name="T0" fmla="*/ 733425 w 21600"/>
              <a:gd name="T1" fmla="*/ 266700 h 21600"/>
              <a:gd name="T2" fmla="*/ 419100 w 21600"/>
              <a:gd name="T3" fmla="*/ 533400 h 21600"/>
              <a:gd name="T4" fmla="*/ 104775 w 21600"/>
              <a:gd name="T5" fmla="*/ 266700 h 21600"/>
              <a:gd name="T6" fmla="*/ 4191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pattFill prst="solidDmnd">
            <a:fgClr>
              <a:schemeClr val="bg2"/>
            </a:fgClr>
            <a:bgClr>
              <a:schemeClr val="bg1"/>
            </a:bgClr>
          </a:pattFill>
          <a:ln w="9525">
            <a:solidFill>
              <a:schemeClr val="tx1"/>
            </a:solidFill>
            <a:miter lim="800000"/>
            <a:headEnd/>
            <a:tailEnd/>
          </a:ln>
        </p:spPr>
        <p:txBody>
          <a:bodyPr wrap="none" anchor="ctr"/>
          <a:lstStyle/>
          <a:p>
            <a:endParaRPr lang="en-IN"/>
          </a:p>
        </p:txBody>
      </p:sp>
      <p:sp>
        <p:nvSpPr>
          <p:cNvPr id="5150" name="Line 36"/>
          <p:cNvSpPr>
            <a:spLocks noChangeShapeType="1"/>
          </p:cNvSpPr>
          <p:nvPr/>
        </p:nvSpPr>
        <p:spPr bwMode="auto">
          <a:xfrm>
            <a:off x="1066800" y="6324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51" name="Line 37"/>
          <p:cNvSpPr>
            <a:spLocks noChangeShapeType="1"/>
          </p:cNvSpPr>
          <p:nvPr/>
        </p:nvSpPr>
        <p:spPr bwMode="auto">
          <a:xfrm>
            <a:off x="1066800" y="65532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52" name="Line 38"/>
          <p:cNvSpPr>
            <a:spLocks noChangeShapeType="1"/>
          </p:cNvSpPr>
          <p:nvPr/>
        </p:nvSpPr>
        <p:spPr bwMode="auto">
          <a:xfrm flipV="1">
            <a:off x="1447800" y="4724400"/>
            <a:ext cx="114300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153" name="Line 39"/>
          <p:cNvSpPr>
            <a:spLocks noChangeShapeType="1"/>
          </p:cNvSpPr>
          <p:nvPr/>
        </p:nvSpPr>
        <p:spPr bwMode="auto">
          <a:xfrm flipV="1">
            <a:off x="2895600" y="3886200"/>
            <a:ext cx="0" cy="838200"/>
          </a:xfrm>
          <a:prstGeom prst="line">
            <a:avLst/>
          </a:prstGeom>
          <a:noFill/>
          <a:ln w="57150">
            <a:solidFill>
              <a:schemeClr val="bg2"/>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154" name="Line 40"/>
          <p:cNvSpPr>
            <a:spLocks noChangeShapeType="1"/>
          </p:cNvSpPr>
          <p:nvPr/>
        </p:nvSpPr>
        <p:spPr bwMode="auto">
          <a:xfrm flipV="1">
            <a:off x="3505200" y="3886200"/>
            <a:ext cx="0" cy="838200"/>
          </a:xfrm>
          <a:prstGeom prst="line">
            <a:avLst/>
          </a:prstGeom>
          <a:noFill/>
          <a:ln w="57150">
            <a:solidFill>
              <a:schemeClr val="bg2"/>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155" name="Line 41"/>
          <p:cNvSpPr>
            <a:spLocks noChangeShapeType="1"/>
          </p:cNvSpPr>
          <p:nvPr/>
        </p:nvSpPr>
        <p:spPr bwMode="auto">
          <a:xfrm>
            <a:off x="2819400" y="4419600"/>
            <a:ext cx="1219200" cy="0"/>
          </a:xfrm>
          <a:prstGeom prst="line">
            <a:avLst/>
          </a:prstGeom>
          <a:noFill/>
          <a:ln w="9525">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56" name="Line 42"/>
          <p:cNvSpPr>
            <a:spLocks noChangeShapeType="1"/>
          </p:cNvSpPr>
          <p:nvPr/>
        </p:nvSpPr>
        <p:spPr bwMode="auto">
          <a:xfrm flipV="1">
            <a:off x="2819400" y="3886200"/>
            <a:ext cx="0" cy="5334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157" name="Line 43"/>
          <p:cNvSpPr>
            <a:spLocks noChangeShapeType="1"/>
          </p:cNvSpPr>
          <p:nvPr/>
        </p:nvSpPr>
        <p:spPr bwMode="auto">
          <a:xfrm flipV="1">
            <a:off x="3581400" y="3886200"/>
            <a:ext cx="0" cy="5334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IN"/>
          </a:p>
        </p:txBody>
      </p:sp>
      <p:sp>
        <p:nvSpPr>
          <p:cNvPr id="5158" name="Text Box 44"/>
          <p:cNvSpPr txBox="1">
            <a:spLocks noChangeArrowheads="1"/>
          </p:cNvSpPr>
          <p:nvPr/>
        </p:nvSpPr>
        <p:spPr bwMode="auto">
          <a:xfrm>
            <a:off x="2632075" y="2271713"/>
            <a:ext cx="121285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b="1"/>
              <a:t>Boiler</a:t>
            </a:r>
          </a:p>
          <a:p>
            <a:pPr algn="ctr" eaLnBrk="1" hangingPunct="1"/>
            <a:endParaRPr lang="en-US" sz="1400"/>
          </a:p>
          <a:p>
            <a:pPr algn="ctr" eaLnBrk="1" hangingPunct="1"/>
            <a:r>
              <a:rPr lang="en-US" sz="1400"/>
              <a:t>6 TPH</a:t>
            </a:r>
          </a:p>
          <a:p>
            <a:pPr algn="ctr" eaLnBrk="1" hangingPunct="1"/>
            <a:r>
              <a:rPr lang="en-US" sz="1400"/>
              <a:t>10.75 Kg/cm2</a:t>
            </a:r>
          </a:p>
          <a:p>
            <a:pPr algn="ctr" eaLnBrk="1" hangingPunct="1"/>
            <a:r>
              <a:rPr lang="en-US" sz="1400"/>
              <a:t>Coconut shell </a:t>
            </a:r>
          </a:p>
          <a:p>
            <a:pPr algn="ctr" eaLnBrk="1" hangingPunct="1"/>
            <a:r>
              <a:rPr lang="en-US" sz="1400"/>
              <a:t>fired</a:t>
            </a:r>
          </a:p>
          <a:p>
            <a:pPr algn="ctr" eaLnBrk="1" hangingPunct="1"/>
            <a:endParaRPr lang="en-US" sz="1400"/>
          </a:p>
        </p:txBody>
      </p:sp>
      <p:sp>
        <p:nvSpPr>
          <p:cNvPr id="5159" name="Rectangle 45"/>
          <p:cNvSpPr>
            <a:spLocks noChangeArrowheads="1"/>
          </p:cNvSpPr>
          <p:nvPr/>
        </p:nvSpPr>
        <p:spPr bwMode="auto">
          <a:xfrm>
            <a:off x="2867025" y="4937125"/>
            <a:ext cx="685800" cy="304800"/>
          </a:xfrm>
          <a:prstGeom prst="rect">
            <a:avLst/>
          </a:prstGeom>
          <a:solidFill>
            <a:schemeClr val="bg1"/>
          </a:solidFill>
          <a:ln w="9525">
            <a:solidFill>
              <a:schemeClr val="tx1"/>
            </a:solidFill>
            <a:miter lim="800000"/>
            <a:headEnd/>
            <a:tailEnd/>
          </a:ln>
        </p:spPr>
        <p:txBody>
          <a:bodyPr wrap="none" anchor="ctr"/>
          <a:lstStyle/>
          <a:p>
            <a:pPr algn="ctr"/>
            <a:r>
              <a:rPr lang="en-US" sz="1400"/>
              <a:t>Hopper</a:t>
            </a:r>
          </a:p>
        </p:txBody>
      </p:sp>
      <p:sp>
        <p:nvSpPr>
          <p:cNvPr id="5160" name="Text Box 46"/>
          <p:cNvSpPr txBox="1">
            <a:spLocks noChangeArrowheads="1"/>
          </p:cNvSpPr>
          <p:nvPr/>
        </p:nvSpPr>
        <p:spPr bwMode="auto">
          <a:xfrm>
            <a:off x="533400" y="5257800"/>
            <a:ext cx="11684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Coconut shell</a:t>
            </a:r>
          </a:p>
          <a:p>
            <a:pPr algn="ctr" eaLnBrk="1" hangingPunct="1"/>
            <a:r>
              <a:rPr lang="en-US" sz="1400"/>
              <a:t> crusher</a:t>
            </a:r>
          </a:p>
        </p:txBody>
      </p:sp>
      <p:sp>
        <p:nvSpPr>
          <p:cNvPr id="5161" name="Text Box 47"/>
          <p:cNvSpPr txBox="1">
            <a:spLocks noChangeArrowheads="1"/>
          </p:cNvSpPr>
          <p:nvPr/>
        </p:nvSpPr>
        <p:spPr bwMode="auto">
          <a:xfrm>
            <a:off x="5767388" y="2301875"/>
            <a:ext cx="10334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dirty="0"/>
              <a:t>Economiser</a:t>
            </a:r>
          </a:p>
        </p:txBody>
      </p:sp>
      <p:sp>
        <p:nvSpPr>
          <p:cNvPr id="5162" name="Text Box 48"/>
          <p:cNvSpPr txBox="1">
            <a:spLocks noChangeArrowheads="1"/>
          </p:cNvSpPr>
          <p:nvPr/>
        </p:nvSpPr>
        <p:spPr bwMode="auto">
          <a:xfrm>
            <a:off x="5889625" y="3444875"/>
            <a:ext cx="846138"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Dust</a:t>
            </a:r>
          </a:p>
          <a:p>
            <a:pPr algn="ctr" eaLnBrk="1" hangingPunct="1"/>
            <a:r>
              <a:rPr lang="en-US" sz="1400"/>
              <a:t>Collector</a:t>
            </a:r>
          </a:p>
        </p:txBody>
      </p:sp>
      <p:sp>
        <p:nvSpPr>
          <p:cNvPr id="5163" name="Text Box 49"/>
          <p:cNvSpPr txBox="1">
            <a:spLocks noChangeArrowheads="1"/>
          </p:cNvSpPr>
          <p:nvPr/>
        </p:nvSpPr>
        <p:spPr bwMode="auto">
          <a:xfrm>
            <a:off x="914400" y="3886200"/>
            <a:ext cx="1036638"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Primary Air</a:t>
            </a:r>
          </a:p>
          <a:p>
            <a:pPr algn="ctr" eaLnBrk="1" hangingPunct="1"/>
            <a:r>
              <a:rPr lang="en-US" sz="1400"/>
              <a:t> Fan</a:t>
            </a:r>
          </a:p>
        </p:txBody>
      </p:sp>
      <p:sp>
        <p:nvSpPr>
          <p:cNvPr id="5164" name="Text Box 50"/>
          <p:cNvSpPr txBox="1">
            <a:spLocks noChangeArrowheads="1"/>
          </p:cNvSpPr>
          <p:nvPr/>
        </p:nvSpPr>
        <p:spPr bwMode="auto">
          <a:xfrm>
            <a:off x="4419600" y="3962400"/>
            <a:ext cx="121602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Secondary Air</a:t>
            </a:r>
          </a:p>
          <a:p>
            <a:pPr algn="ctr" eaLnBrk="1" hangingPunct="1"/>
            <a:r>
              <a:rPr lang="en-US" sz="1400"/>
              <a:t> Fan</a:t>
            </a:r>
          </a:p>
        </p:txBody>
      </p:sp>
      <p:sp>
        <p:nvSpPr>
          <p:cNvPr id="5165" name="Text Box 51"/>
          <p:cNvSpPr txBox="1">
            <a:spLocks noChangeArrowheads="1"/>
          </p:cNvSpPr>
          <p:nvPr/>
        </p:nvSpPr>
        <p:spPr bwMode="auto">
          <a:xfrm>
            <a:off x="4748213" y="5029200"/>
            <a:ext cx="1176337"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Induced Draft</a:t>
            </a:r>
          </a:p>
          <a:p>
            <a:pPr algn="ctr" eaLnBrk="1" hangingPunct="1"/>
            <a:r>
              <a:rPr lang="en-US" sz="1400"/>
              <a:t> Fan</a:t>
            </a:r>
          </a:p>
        </p:txBody>
      </p:sp>
      <p:sp>
        <p:nvSpPr>
          <p:cNvPr id="5166" name="Line 52"/>
          <p:cNvSpPr>
            <a:spLocks noChangeShapeType="1"/>
          </p:cNvSpPr>
          <p:nvPr/>
        </p:nvSpPr>
        <p:spPr bwMode="auto">
          <a:xfrm>
            <a:off x="6096000" y="4495800"/>
            <a:ext cx="457200" cy="2286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IN"/>
          </a:p>
        </p:txBody>
      </p:sp>
      <p:sp>
        <p:nvSpPr>
          <p:cNvPr id="5167" name="AutoShape 53"/>
          <p:cNvSpPr>
            <a:spLocks noChangeArrowheads="1"/>
          </p:cNvSpPr>
          <p:nvPr/>
        </p:nvSpPr>
        <p:spPr bwMode="auto">
          <a:xfrm>
            <a:off x="6629400" y="4343400"/>
            <a:ext cx="381000" cy="609600"/>
          </a:xfrm>
          <a:prstGeom prst="upDownArrow">
            <a:avLst>
              <a:gd name="adj1" fmla="val 50000"/>
              <a:gd name="adj2" fmla="val 32000"/>
            </a:avLst>
          </a:prstGeom>
          <a:solidFill>
            <a:schemeClr val="accent1"/>
          </a:solidFill>
          <a:ln w="9525">
            <a:solidFill>
              <a:schemeClr val="tx1"/>
            </a:solidFill>
            <a:miter lim="800000"/>
            <a:headEnd/>
            <a:tailEnd/>
          </a:ln>
        </p:spPr>
        <p:txBody>
          <a:bodyPr wrap="none" anchor="ctr"/>
          <a:lstStyle/>
          <a:p>
            <a:endParaRPr lang="en-IN"/>
          </a:p>
        </p:txBody>
      </p:sp>
      <p:sp>
        <p:nvSpPr>
          <p:cNvPr id="5168" name="Text Box 54"/>
          <p:cNvSpPr txBox="1">
            <a:spLocks noChangeArrowheads="1"/>
          </p:cNvSpPr>
          <p:nvPr/>
        </p:nvSpPr>
        <p:spPr bwMode="auto">
          <a:xfrm>
            <a:off x="5257800" y="4495800"/>
            <a:ext cx="757238" cy="30480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Damper</a:t>
            </a:r>
          </a:p>
        </p:txBody>
      </p:sp>
      <p:sp>
        <p:nvSpPr>
          <p:cNvPr id="5169" name="Text Box 55"/>
          <p:cNvSpPr txBox="1">
            <a:spLocks noChangeArrowheads="1"/>
          </p:cNvSpPr>
          <p:nvPr/>
        </p:nvSpPr>
        <p:spPr bwMode="auto">
          <a:xfrm>
            <a:off x="7010400" y="4267200"/>
            <a:ext cx="5540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14 %</a:t>
            </a:r>
          </a:p>
        </p:txBody>
      </p:sp>
      <p:sp>
        <p:nvSpPr>
          <p:cNvPr id="5170" name="Text Box 56"/>
          <p:cNvSpPr txBox="1">
            <a:spLocks noChangeArrowheads="1"/>
          </p:cNvSpPr>
          <p:nvPr/>
        </p:nvSpPr>
        <p:spPr bwMode="auto">
          <a:xfrm>
            <a:off x="7078663" y="4724400"/>
            <a:ext cx="465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a:t>9 %</a:t>
            </a:r>
          </a:p>
        </p:txBody>
      </p:sp>
      <p:sp>
        <p:nvSpPr>
          <p:cNvPr id="57" name="Rectangle 3"/>
          <p:cNvSpPr txBox="1">
            <a:spLocks noChangeArrowheads="1"/>
          </p:cNvSpPr>
          <p:nvPr/>
        </p:nvSpPr>
        <p:spPr>
          <a:xfrm>
            <a:off x="0" y="-10510"/>
            <a:ext cx="5562600" cy="838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None/>
            </a:pPr>
            <a:r>
              <a:rPr lang="en-US" dirty="0" smtClean="0">
                <a:solidFill>
                  <a:srgbClr val="FFFF00"/>
                </a:solidFill>
                <a:latin typeface="Arial Black" pitchFamily="34" charset="0"/>
                <a:cs typeface="+mj-cs"/>
              </a:rPr>
              <a:t> Agro Based Industry</a:t>
            </a:r>
          </a:p>
          <a:p>
            <a:pPr eaLnBrk="1" hangingPunct="1"/>
            <a:endParaRPr lang="en-US" dirty="0" smtClean="0">
              <a:solidFill>
                <a:srgbClr val="FFFF00"/>
              </a:solidFill>
              <a:latin typeface="Arial Black" pitchFamily="34" charset="0"/>
              <a:cs typeface="+mj-cs"/>
            </a:endParaRPr>
          </a:p>
        </p:txBody>
      </p:sp>
    </p:spTree>
    <p:extLst>
      <p:ext uri="{BB962C8B-B14F-4D97-AF65-F5344CB8AC3E}">
        <p14:creationId xmlns:p14="http://schemas.microsoft.com/office/powerpoint/2010/main" xmlns="" val="24654982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52552"/>
            <a:ext cx="5486400" cy="709448"/>
          </a:xfrm>
          <a:noFill/>
        </p:spPr>
        <p:txBody>
          <a:bodyPr/>
          <a:lstStyle/>
          <a:p>
            <a:pPr eaLnBrk="1" hangingPunct="1"/>
            <a:r>
              <a:rPr lang="en-US" sz="3200" b="1" dirty="0" smtClean="0">
                <a:solidFill>
                  <a:srgbClr val="FFFF00"/>
                </a:solidFill>
                <a:latin typeface="Arial" charset="0"/>
              </a:rPr>
              <a:t>Fuel Savings</a:t>
            </a:r>
          </a:p>
        </p:txBody>
      </p:sp>
      <p:sp>
        <p:nvSpPr>
          <p:cNvPr id="6147" name="Rectangle 3"/>
          <p:cNvSpPr>
            <a:spLocks noGrp="1" noChangeArrowheads="1"/>
          </p:cNvSpPr>
          <p:nvPr>
            <p:ph type="body" idx="1"/>
          </p:nvPr>
        </p:nvSpPr>
        <p:spPr>
          <a:xfrm>
            <a:off x="228600" y="1676400"/>
            <a:ext cx="8458200" cy="2819400"/>
          </a:xfrm>
        </p:spPr>
        <p:txBody>
          <a:bodyPr/>
          <a:lstStyle/>
          <a:p>
            <a:pPr algn="just" eaLnBrk="1" hangingPunct="1">
              <a:lnSpc>
                <a:spcPct val="150000"/>
              </a:lnSpc>
            </a:pPr>
            <a:r>
              <a:rPr lang="en-US" sz="2800" dirty="0" smtClean="0">
                <a:solidFill>
                  <a:srgbClr val="00B050"/>
                </a:solidFill>
                <a:latin typeface="Arial" charset="0"/>
              </a:rPr>
              <a:t>By damper control O</a:t>
            </a:r>
            <a:r>
              <a:rPr lang="en-US" sz="2800" baseline="-25000" dirty="0" smtClean="0">
                <a:solidFill>
                  <a:srgbClr val="00B050"/>
                </a:solidFill>
                <a:latin typeface="Arial" charset="0"/>
              </a:rPr>
              <a:t>2</a:t>
            </a:r>
            <a:r>
              <a:rPr lang="en-US" sz="2800" dirty="0" smtClean="0">
                <a:solidFill>
                  <a:srgbClr val="00B050"/>
                </a:solidFill>
                <a:latin typeface="Arial" charset="0"/>
              </a:rPr>
              <a:t> in flue gas brought down from 14 to 9 %</a:t>
            </a:r>
          </a:p>
          <a:p>
            <a:pPr algn="just" eaLnBrk="1" hangingPunct="1">
              <a:lnSpc>
                <a:spcPct val="150000"/>
              </a:lnSpc>
            </a:pPr>
            <a:r>
              <a:rPr lang="en-US" sz="2800" dirty="0" smtClean="0">
                <a:latin typeface="Arial" charset="0"/>
              </a:rPr>
              <a:t>Correspondingly excess air from 200 to 75 %</a:t>
            </a:r>
          </a:p>
          <a:p>
            <a:pPr algn="just" eaLnBrk="1" hangingPunct="1">
              <a:lnSpc>
                <a:spcPct val="150000"/>
              </a:lnSpc>
            </a:pPr>
            <a:r>
              <a:rPr lang="en-US" sz="2800" dirty="0" smtClean="0">
                <a:solidFill>
                  <a:srgbClr val="00B050"/>
                </a:solidFill>
                <a:latin typeface="Arial" charset="0"/>
              </a:rPr>
              <a:t>Savings in coconut shell consumption – 5 %</a:t>
            </a:r>
          </a:p>
          <a:p>
            <a:pPr marL="0" indent="0" algn="just" eaLnBrk="1" hangingPunct="1">
              <a:lnSpc>
                <a:spcPct val="150000"/>
              </a:lnSpc>
              <a:buNone/>
            </a:pPr>
            <a:endParaRPr lang="en-US" sz="2800" dirty="0" smtClean="0">
              <a:latin typeface="Arial" charset="0"/>
            </a:endParaRPr>
          </a:p>
        </p:txBody>
      </p:sp>
    </p:spTree>
    <p:extLst>
      <p:ext uri="{BB962C8B-B14F-4D97-AF65-F5344CB8AC3E}">
        <p14:creationId xmlns:p14="http://schemas.microsoft.com/office/powerpoint/2010/main" xmlns="" val="1199172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28903" y="0"/>
            <a:ext cx="5820103" cy="685800"/>
          </a:xfrm>
        </p:spPr>
        <p:txBody>
          <a:bodyPr/>
          <a:lstStyle/>
          <a:p>
            <a:pPr marL="754063" eaLnBrk="1" hangingPunct="1"/>
            <a:r>
              <a:rPr lang="en-US" dirty="0" smtClean="0">
                <a:solidFill>
                  <a:srgbClr val="FFFF00"/>
                </a:solidFill>
                <a:latin typeface="Arial Black" pitchFamily="34" charset="0"/>
                <a:cs typeface="+mj-cs"/>
              </a:rPr>
              <a:t>Fertilizer</a:t>
            </a:r>
            <a:r>
              <a:rPr lang="en-US" dirty="0" smtClean="0">
                <a:solidFill>
                  <a:srgbClr val="FFFF00"/>
                </a:solidFill>
                <a:latin typeface="Arial Black" pitchFamily="34" charset="0"/>
              </a:rPr>
              <a:t> Plant</a:t>
            </a:r>
          </a:p>
          <a:p>
            <a:pPr marL="754063" eaLnBrk="1" hangingPunct="1"/>
            <a:endParaRPr lang="en-US" dirty="0" smtClean="0">
              <a:solidFill>
                <a:srgbClr val="FFFF00"/>
              </a:solidFill>
              <a:latin typeface="Arial Black" pitchFamily="34" charset="0"/>
            </a:endParaRPr>
          </a:p>
        </p:txBody>
      </p:sp>
      <p:sp>
        <p:nvSpPr>
          <p:cNvPr id="3" name="Rectangle 2"/>
          <p:cNvSpPr/>
          <p:nvPr/>
        </p:nvSpPr>
        <p:spPr>
          <a:xfrm>
            <a:off x="228599" y="1066800"/>
            <a:ext cx="3886201" cy="461665"/>
          </a:xfrm>
          <a:prstGeom prst="rect">
            <a:avLst/>
          </a:prstGeom>
        </p:spPr>
        <p:txBody>
          <a:bodyPr wrap="square">
            <a:spAutoFit/>
          </a:bodyPr>
          <a:lstStyle/>
          <a:p>
            <a:pPr>
              <a:spcBef>
                <a:spcPct val="0"/>
              </a:spcBef>
            </a:pPr>
            <a:r>
              <a:rPr lang="en-US" sz="2400" dirty="0">
                <a:solidFill>
                  <a:srgbClr val="00B0F0"/>
                </a:solidFill>
                <a:latin typeface="Arial Black" pitchFamily="34" charset="0"/>
              </a:rPr>
              <a:t>Waste Heat Recovery</a:t>
            </a:r>
          </a:p>
        </p:txBody>
      </p:sp>
      <p:sp>
        <p:nvSpPr>
          <p:cNvPr id="6" name="Text Box 3"/>
          <p:cNvSpPr txBox="1">
            <a:spLocks noChangeArrowheads="1"/>
          </p:cNvSpPr>
          <p:nvPr/>
        </p:nvSpPr>
        <p:spPr bwMode="auto">
          <a:xfrm>
            <a:off x="164880" y="1604665"/>
            <a:ext cx="4735567" cy="21236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200" b="1" dirty="0" smtClean="0"/>
              <a:t>Existing System</a:t>
            </a:r>
            <a:endParaRPr lang="en-US" sz="2000" dirty="0" smtClean="0"/>
          </a:p>
          <a:p>
            <a:pPr eaLnBrk="1" hangingPunct="1">
              <a:buFontTx/>
              <a:buChar char="•"/>
            </a:pPr>
            <a:r>
              <a:rPr lang="en-US" sz="2200" dirty="0" smtClean="0">
                <a:solidFill>
                  <a:schemeClr val="accent6">
                    <a:lumMod val="75000"/>
                  </a:schemeClr>
                </a:solidFill>
              </a:rPr>
              <a:t>Number of Boilers – 3</a:t>
            </a:r>
          </a:p>
          <a:p>
            <a:pPr eaLnBrk="1" hangingPunct="1">
              <a:buFontTx/>
              <a:buChar char="•"/>
            </a:pPr>
            <a:r>
              <a:rPr lang="en-US" sz="2200" dirty="0" smtClean="0">
                <a:solidFill>
                  <a:schemeClr val="accent6">
                    <a:lumMod val="75000"/>
                  </a:schemeClr>
                </a:solidFill>
              </a:rPr>
              <a:t>Type </a:t>
            </a:r>
            <a:r>
              <a:rPr lang="en-US" sz="2200" dirty="0">
                <a:solidFill>
                  <a:schemeClr val="accent6">
                    <a:lumMod val="75000"/>
                  </a:schemeClr>
                </a:solidFill>
              </a:rPr>
              <a:t>of boilers – Pulverized coal fired</a:t>
            </a:r>
          </a:p>
          <a:p>
            <a:pPr eaLnBrk="1" hangingPunct="1">
              <a:buFontTx/>
              <a:buChar char="•"/>
            </a:pPr>
            <a:r>
              <a:rPr lang="en-US" sz="2200" dirty="0">
                <a:solidFill>
                  <a:schemeClr val="accent6">
                    <a:lumMod val="75000"/>
                  </a:schemeClr>
                </a:solidFill>
              </a:rPr>
              <a:t>Average flue gas temperature 200</a:t>
            </a:r>
            <a:r>
              <a:rPr lang="en-US" sz="2200" baseline="30000" dirty="0">
                <a:solidFill>
                  <a:schemeClr val="accent6">
                    <a:lumMod val="75000"/>
                  </a:schemeClr>
                </a:solidFill>
              </a:rPr>
              <a:t>0</a:t>
            </a:r>
            <a:r>
              <a:rPr lang="en-US" sz="2200" dirty="0">
                <a:solidFill>
                  <a:schemeClr val="accent6">
                    <a:lumMod val="75000"/>
                  </a:schemeClr>
                </a:solidFill>
              </a:rPr>
              <a:t>C</a:t>
            </a:r>
          </a:p>
          <a:p>
            <a:pPr eaLnBrk="1" hangingPunct="1">
              <a:buFontTx/>
              <a:buChar char="•"/>
            </a:pPr>
            <a:r>
              <a:rPr lang="en-US" sz="2200" dirty="0">
                <a:solidFill>
                  <a:schemeClr val="accent6">
                    <a:lumMod val="75000"/>
                  </a:schemeClr>
                </a:solidFill>
              </a:rPr>
              <a:t>Efficiency of Boiler – 78 %</a:t>
            </a:r>
          </a:p>
          <a:p>
            <a:pPr eaLnBrk="1" hangingPunct="1">
              <a:buFontTx/>
              <a:buChar char="•"/>
            </a:pPr>
            <a:r>
              <a:rPr lang="en-US" sz="2200" dirty="0">
                <a:solidFill>
                  <a:schemeClr val="accent6">
                    <a:lumMod val="75000"/>
                  </a:schemeClr>
                </a:solidFill>
              </a:rPr>
              <a:t>Annual coal consumption – 436759 T</a:t>
            </a:r>
          </a:p>
        </p:txBody>
      </p:sp>
      <p:sp>
        <p:nvSpPr>
          <p:cNvPr id="7" name="Text Box 4"/>
          <p:cNvSpPr txBox="1">
            <a:spLocks noChangeArrowheads="1"/>
          </p:cNvSpPr>
          <p:nvPr/>
        </p:nvSpPr>
        <p:spPr bwMode="auto">
          <a:xfrm>
            <a:off x="152400" y="3938587"/>
            <a:ext cx="5105400" cy="24622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t>Proposed System</a:t>
            </a:r>
            <a:endParaRPr lang="en-US" sz="2000" b="1" dirty="0"/>
          </a:p>
          <a:p>
            <a:pPr eaLnBrk="1" hangingPunct="1">
              <a:buFontTx/>
              <a:buChar char="•"/>
            </a:pPr>
            <a:r>
              <a:rPr lang="en-US" sz="2200" dirty="0">
                <a:solidFill>
                  <a:schemeClr val="accent6">
                    <a:lumMod val="75000"/>
                  </a:schemeClr>
                </a:solidFill>
              </a:rPr>
              <a:t>Installation of Air Pre Heater</a:t>
            </a:r>
          </a:p>
          <a:p>
            <a:pPr eaLnBrk="1" hangingPunct="1">
              <a:buFontTx/>
              <a:buChar char="•"/>
            </a:pPr>
            <a:r>
              <a:rPr lang="en-US" sz="2200" dirty="0">
                <a:solidFill>
                  <a:schemeClr val="accent6">
                    <a:lumMod val="75000"/>
                  </a:schemeClr>
                </a:solidFill>
              </a:rPr>
              <a:t>Reduce Flue Gas Temperature - 170</a:t>
            </a:r>
            <a:r>
              <a:rPr lang="en-US" sz="2200" baseline="30000" dirty="0">
                <a:solidFill>
                  <a:schemeClr val="accent6">
                    <a:lumMod val="75000"/>
                  </a:schemeClr>
                </a:solidFill>
              </a:rPr>
              <a:t>0</a:t>
            </a:r>
            <a:r>
              <a:rPr lang="en-US" sz="2200" dirty="0">
                <a:solidFill>
                  <a:schemeClr val="accent6">
                    <a:lumMod val="75000"/>
                  </a:schemeClr>
                </a:solidFill>
              </a:rPr>
              <a:t>C</a:t>
            </a:r>
          </a:p>
          <a:p>
            <a:pPr eaLnBrk="1" hangingPunct="1">
              <a:buFontTx/>
              <a:buChar char="•"/>
            </a:pPr>
            <a:r>
              <a:rPr lang="en-US" sz="2200" dirty="0">
                <a:solidFill>
                  <a:schemeClr val="accent6">
                    <a:lumMod val="75000"/>
                  </a:schemeClr>
                </a:solidFill>
              </a:rPr>
              <a:t>Improvement in boiler efficiency – 1.78 %</a:t>
            </a:r>
          </a:p>
          <a:p>
            <a:pPr eaLnBrk="1" hangingPunct="1">
              <a:buFontTx/>
              <a:buChar char="•"/>
            </a:pPr>
            <a:r>
              <a:rPr lang="en-US" sz="2200" dirty="0">
                <a:solidFill>
                  <a:schemeClr val="accent6">
                    <a:lumMod val="75000"/>
                  </a:schemeClr>
                </a:solidFill>
              </a:rPr>
              <a:t>Annual Fuel savings – 9608 T</a:t>
            </a:r>
          </a:p>
          <a:p>
            <a:pPr eaLnBrk="1" hangingPunct="1">
              <a:buFontTx/>
              <a:buChar char="•"/>
            </a:pPr>
            <a:r>
              <a:rPr lang="en-US" sz="2200" dirty="0">
                <a:solidFill>
                  <a:schemeClr val="accent6">
                    <a:lumMod val="75000"/>
                  </a:schemeClr>
                </a:solidFill>
              </a:rPr>
              <a:t>Annual Monetary savings – Rs 1.5 Crores</a:t>
            </a:r>
          </a:p>
          <a:p>
            <a:pPr eaLnBrk="1" hangingPunct="1">
              <a:buFontTx/>
              <a:buChar char="•"/>
            </a:pPr>
            <a:endParaRPr lang="en-US" sz="2000" dirty="0"/>
          </a:p>
        </p:txBody>
      </p:sp>
      <p:sp>
        <p:nvSpPr>
          <p:cNvPr id="8" name="Text Box 5"/>
          <p:cNvSpPr txBox="1">
            <a:spLocks noChangeArrowheads="1"/>
          </p:cNvSpPr>
          <p:nvPr/>
        </p:nvSpPr>
        <p:spPr bwMode="auto">
          <a:xfrm>
            <a:off x="5486400" y="4267200"/>
            <a:ext cx="3429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dirty="0">
                <a:solidFill>
                  <a:srgbClr val="808000"/>
                </a:solidFill>
              </a:rPr>
              <a:t>Investment  </a:t>
            </a:r>
            <a:r>
              <a:rPr lang="en-US" dirty="0" smtClean="0">
                <a:solidFill>
                  <a:srgbClr val="808000"/>
                </a:solidFill>
              </a:rPr>
              <a:t>: </a:t>
            </a:r>
            <a:r>
              <a:rPr lang="en-US" dirty="0">
                <a:solidFill>
                  <a:srgbClr val="808000"/>
                </a:solidFill>
              </a:rPr>
              <a:t>Rs 3 Crores</a:t>
            </a:r>
          </a:p>
          <a:p>
            <a:pPr eaLnBrk="1" hangingPunct="1">
              <a:spcBef>
                <a:spcPct val="50000"/>
              </a:spcBef>
              <a:buFontTx/>
              <a:buChar char="•"/>
            </a:pPr>
            <a:r>
              <a:rPr lang="en-US" dirty="0">
                <a:solidFill>
                  <a:srgbClr val="808000"/>
                </a:solidFill>
              </a:rPr>
              <a:t>Pay back period : 2 years</a:t>
            </a:r>
          </a:p>
          <a:p>
            <a:pPr eaLnBrk="1" hangingPunct="1">
              <a:spcBef>
                <a:spcPct val="50000"/>
              </a:spcBef>
            </a:pPr>
            <a:endParaRPr lang="en-US" dirty="0"/>
          </a:p>
        </p:txBody>
      </p:sp>
      <p:pic>
        <p:nvPicPr>
          <p:cNvPr id="7170" name="Picture 2" descr="C:\Users\JOEL\Desktop\Waste-Heat-Recover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6475" y="1180594"/>
            <a:ext cx="2228850"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82916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81800" cy="838200"/>
          </a:xfrm>
        </p:spPr>
        <p:txBody>
          <a:bodyPr>
            <a:normAutofit/>
          </a:bodyPr>
          <a:lstStyle/>
          <a:p>
            <a:r>
              <a:rPr lang="en-US" sz="3200" b="1" dirty="0" smtClean="0">
                <a:solidFill>
                  <a:srgbClr val="FFFF00"/>
                </a:solidFill>
              </a:rPr>
              <a:t>Efficiency Using Direct Method</a:t>
            </a:r>
            <a:endParaRPr lang="en-US" sz="3200" b="1" dirty="0">
              <a:solidFill>
                <a:srgbClr val="FFFF00"/>
              </a:solidFill>
            </a:endParaRPr>
          </a:p>
        </p:txBody>
      </p:sp>
      <p:sp>
        <p:nvSpPr>
          <p:cNvPr id="3" name="Content Placeholder 2"/>
          <p:cNvSpPr>
            <a:spLocks noGrp="1"/>
          </p:cNvSpPr>
          <p:nvPr>
            <p:ph idx="1"/>
          </p:nvPr>
        </p:nvSpPr>
        <p:spPr>
          <a:xfrm>
            <a:off x="304800" y="1295400"/>
            <a:ext cx="8382000" cy="4724400"/>
          </a:xfrm>
        </p:spPr>
        <p:txBody>
          <a:bodyPr>
            <a:normAutofit/>
          </a:bodyPr>
          <a:lstStyle/>
          <a:p>
            <a:pPr marL="0" indent="0">
              <a:spcBef>
                <a:spcPts val="0"/>
              </a:spcBef>
              <a:buNone/>
            </a:pPr>
            <a:r>
              <a:rPr lang="en-US" sz="2400" dirty="0" smtClean="0">
                <a:solidFill>
                  <a:srgbClr val="0070C0"/>
                </a:solidFill>
              </a:rPr>
              <a:t>Boiler efficiency =   </a:t>
            </a:r>
            <a:r>
              <a:rPr lang="en-US" sz="2400" u="sng" dirty="0" smtClean="0">
                <a:solidFill>
                  <a:srgbClr val="0070C0"/>
                </a:solidFill>
              </a:rPr>
              <a:t>Heat </a:t>
            </a:r>
            <a:r>
              <a:rPr lang="en-US" sz="2400" u="sng" dirty="0">
                <a:solidFill>
                  <a:srgbClr val="0070C0"/>
                </a:solidFill>
              </a:rPr>
              <a:t>absorbed in steam             </a:t>
            </a:r>
          </a:p>
          <a:p>
            <a:pPr marL="0" indent="0">
              <a:spcBef>
                <a:spcPts val="0"/>
              </a:spcBef>
              <a:buNone/>
            </a:pPr>
            <a:r>
              <a:rPr lang="en-US" sz="2400" dirty="0">
                <a:solidFill>
                  <a:srgbClr val="0070C0"/>
                </a:solidFill>
              </a:rPr>
              <a:t>                               </a:t>
            </a:r>
            <a:r>
              <a:rPr lang="en-US" sz="2400" dirty="0" smtClean="0">
                <a:solidFill>
                  <a:srgbClr val="0070C0"/>
                </a:solidFill>
              </a:rPr>
              <a:t> Heat </a:t>
            </a:r>
            <a:r>
              <a:rPr lang="en-US" sz="2400" dirty="0">
                <a:solidFill>
                  <a:srgbClr val="0070C0"/>
                </a:solidFill>
              </a:rPr>
              <a:t>supplied by fuel                           </a:t>
            </a:r>
          </a:p>
          <a:p>
            <a:pPr marL="0" indent="0">
              <a:buNone/>
            </a:pPr>
            <a:endParaRPr lang="en-US" sz="2000" i="1" dirty="0" smtClean="0"/>
          </a:p>
          <a:p>
            <a:pPr marL="0" indent="0">
              <a:buNone/>
            </a:pPr>
            <a:r>
              <a:rPr lang="en-US" sz="2000" i="1" dirty="0" smtClean="0">
                <a:solidFill>
                  <a:srgbClr val="666699"/>
                </a:solidFill>
              </a:rPr>
              <a:t>Heat supplied by the fuel depends on the product of quantity of the fuel burnt (kg/hr) and its calorific value (kcal/kg or kJ/kg)</a:t>
            </a:r>
          </a:p>
          <a:p>
            <a:pPr marL="0" indent="0">
              <a:buNone/>
            </a:pPr>
            <a:endParaRPr lang="en-US" sz="2400" i="1" dirty="0" smtClean="0">
              <a:solidFill>
                <a:srgbClr val="666699"/>
              </a:solidFill>
            </a:endParaRPr>
          </a:p>
          <a:p>
            <a:pPr marL="0" indent="0">
              <a:buNone/>
            </a:pPr>
            <a:r>
              <a:rPr lang="en-US" sz="1600" b="1" dirty="0" smtClean="0">
                <a:solidFill>
                  <a:srgbClr val="C00000"/>
                </a:solidFill>
              </a:rPr>
              <a:t>     = </a:t>
            </a:r>
            <a:r>
              <a:rPr lang="en-US" sz="1600" b="1" u="sng" dirty="0">
                <a:solidFill>
                  <a:srgbClr val="C00000"/>
                </a:solidFill>
              </a:rPr>
              <a:t>Flow rate of steam x (Enthalpy of steam – Enthalpy of feed </a:t>
            </a:r>
            <a:r>
              <a:rPr lang="en-US" sz="1600" b="1" u="sng" dirty="0" smtClean="0">
                <a:solidFill>
                  <a:srgbClr val="C00000"/>
                </a:solidFill>
              </a:rPr>
              <a:t> water</a:t>
            </a:r>
            <a:r>
              <a:rPr lang="en-US" sz="1600" b="1" u="sng" dirty="0">
                <a:solidFill>
                  <a:srgbClr val="C00000"/>
                </a:solidFill>
              </a:rPr>
              <a:t>)</a:t>
            </a:r>
            <a:r>
              <a:rPr lang="en-US" sz="1600" b="1" dirty="0">
                <a:solidFill>
                  <a:srgbClr val="C00000"/>
                </a:solidFill>
              </a:rPr>
              <a:t> x 100</a:t>
            </a:r>
            <a:endParaRPr lang="en-US" sz="1600" dirty="0">
              <a:solidFill>
                <a:srgbClr val="C00000"/>
              </a:solidFill>
            </a:endParaRPr>
          </a:p>
          <a:p>
            <a:pPr marL="0" indent="0">
              <a:buNone/>
            </a:pPr>
            <a:r>
              <a:rPr lang="en-US" sz="1600" b="1" dirty="0">
                <a:solidFill>
                  <a:srgbClr val="C00000"/>
                </a:solidFill>
              </a:rPr>
              <a:t>     </a:t>
            </a:r>
            <a:r>
              <a:rPr lang="en-US" sz="1600" b="1" dirty="0" smtClean="0">
                <a:solidFill>
                  <a:srgbClr val="C00000"/>
                </a:solidFill>
              </a:rPr>
              <a:t>   Quantity </a:t>
            </a:r>
            <a:r>
              <a:rPr lang="en-US" sz="1600" b="1" dirty="0">
                <a:solidFill>
                  <a:srgbClr val="C00000"/>
                </a:solidFill>
              </a:rPr>
              <a:t>of fuel fired x Calorific value of </a:t>
            </a:r>
            <a:r>
              <a:rPr lang="en-US" sz="1600" b="1" dirty="0" smtClean="0">
                <a:solidFill>
                  <a:srgbClr val="C00000"/>
                </a:solidFill>
              </a:rPr>
              <a:t>fuel</a:t>
            </a:r>
          </a:p>
          <a:p>
            <a:pPr marL="0" indent="0">
              <a:buNone/>
            </a:pPr>
            <a:endParaRPr lang="en-US" sz="1600" dirty="0" smtClean="0"/>
          </a:p>
          <a:p>
            <a:pPr marL="0" indent="0">
              <a:buNone/>
            </a:pPr>
            <a:r>
              <a:rPr lang="en-US" sz="2400" dirty="0" smtClean="0">
                <a:solidFill>
                  <a:srgbClr val="0070C0"/>
                </a:solidFill>
              </a:rPr>
              <a:t>Evaporation Ratio (Steam-Fuel </a:t>
            </a:r>
            <a:r>
              <a:rPr lang="en-US" sz="2400" dirty="0">
                <a:solidFill>
                  <a:srgbClr val="0070C0"/>
                </a:solidFill>
              </a:rPr>
              <a:t>consumption </a:t>
            </a:r>
            <a:r>
              <a:rPr lang="en-US" sz="2400" dirty="0" smtClean="0">
                <a:solidFill>
                  <a:srgbClr val="0070C0"/>
                </a:solidFill>
              </a:rPr>
              <a:t>ratio) </a:t>
            </a:r>
          </a:p>
          <a:p>
            <a:pPr marL="0" indent="0">
              <a:buNone/>
            </a:pPr>
            <a:r>
              <a:rPr lang="en-US" sz="2000" dirty="0">
                <a:solidFill>
                  <a:srgbClr val="FF0000"/>
                </a:solidFill>
              </a:rPr>
              <a:t> </a:t>
            </a:r>
            <a:r>
              <a:rPr lang="en-US" sz="2000" dirty="0" smtClean="0">
                <a:solidFill>
                  <a:srgbClr val="FF0000"/>
                </a:solidFill>
              </a:rPr>
              <a:t>                               =  </a:t>
            </a:r>
            <a:r>
              <a:rPr lang="en-US" sz="2000" u="sng" dirty="0">
                <a:solidFill>
                  <a:srgbClr val="FF0000"/>
                </a:solidFill>
              </a:rPr>
              <a:t>Feed water consumption (kg/hr)</a:t>
            </a:r>
          </a:p>
          <a:p>
            <a:pPr marL="0" indent="0">
              <a:spcBef>
                <a:spcPts val="0"/>
              </a:spcBef>
              <a:buNone/>
            </a:pPr>
            <a:r>
              <a:rPr lang="en-US" sz="2000" dirty="0">
                <a:solidFill>
                  <a:srgbClr val="FF0000"/>
                </a:solidFill>
              </a:rPr>
              <a:t>                                   </a:t>
            </a:r>
            <a:r>
              <a:rPr lang="en-US" sz="2000" dirty="0" smtClean="0">
                <a:solidFill>
                  <a:srgbClr val="FF0000"/>
                </a:solidFill>
              </a:rPr>
              <a:t> </a:t>
            </a:r>
            <a:r>
              <a:rPr lang="en-US" sz="2000" dirty="0">
                <a:solidFill>
                  <a:srgbClr val="FF0000"/>
                </a:solidFill>
              </a:rPr>
              <a:t>Fuel consumption (kg/hr)</a:t>
            </a:r>
          </a:p>
          <a:p>
            <a:pPr marL="0" indent="0">
              <a:buNone/>
            </a:pPr>
            <a:endParaRPr lang="en-US" sz="2000" b="1" dirty="0"/>
          </a:p>
          <a:p>
            <a:pPr marL="0" indent="0">
              <a:buNone/>
            </a:pPr>
            <a:endParaRPr lang="en-US" sz="1700" dirty="0"/>
          </a:p>
          <a:p>
            <a:endParaRPr lang="en-US" sz="2100" dirty="0"/>
          </a:p>
        </p:txBody>
      </p:sp>
    </p:spTree>
    <p:extLst>
      <p:ext uri="{BB962C8B-B14F-4D97-AF65-F5344CB8AC3E}">
        <p14:creationId xmlns:p14="http://schemas.microsoft.com/office/powerpoint/2010/main" xmlns="" val="430780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sz="half" idx="2"/>
          </p:nvPr>
        </p:nvSpPr>
        <p:spPr>
          <a:xfrm>
            <a:off x="533400" y="990600"/>
            <a:ext cx="8229600" cy="5410200"/>
          </a:xfrm>
        </p:spPr>
        <p:txBody>
          <a:bodyPr/>
          <a:lstStyle/>
          <a:p>
            <a:pPr>
              <a:lnSpc>
                <a:spcPct val="90000"/>
              </a:lnSpc>
              <a:buFontTx/>
              <a:buNone/>
            </a:pPr>
            <a:r>
              <a:rPr lang="en-US" altLang="en-US" sz="2000" b="1" u="sng" dirty="0" smtClean="0">
                <a:solidFill>
                  <a:srgbClr val="000000"/>
                </a:solidFill>
                <a:cs typeface="Times New Roman" pitchFamily="18" charset="0"/>
              </a:rPr>
              <a:t>Type </a:t>
            </a:r>
            <a:r>
              <a:rPr lang="en-US" altLang="en-US" sz="2000" b="1" u="sng" dirty="0">
                <a:solidFill>
                  <a:srgbClr val="000000"/>
                </a:solidFill>
                <a:cs typeface="Times New Roman" pitchFamily="18" charset="0"/>
              </a:rPr>
              <a:t>of boiler: Coal fired Boiler</a:t>
            </a:r>
            <a:endParaRPr lang="en-US" altLang="en-US" sz="2000" u="sng" dirty="0">
              <a:solidFill>
                <a:srgbClr val="000000"/>
              </a:solidFill>
              <a:latin typeface="Arial" charset="0"/>
              <a:ea typeface="Arial Unicode MS" pitchFamily="34" charset="-128"/>
              <a:cs typeface="Arial Unicode MS" pitchFamily="34" charset="-128"/>
            </a:endParaRPr>
          </a:p>
          <a:p>
            <a:pPr algn="just">
              <a:lnSpc>
                <a:spcPct val="90000"/>
              </a:lnSpc>
              <a:buFontTx/>
              <a:buNone/>
            </a:pPr>
            <a:r>
              <a:rPr lang="en-US" altLang="en-US" sz="2000" b="1" dirty="0">
                <a:solidFill>
                  <a:schemeClr val="accent2"/>
                </a:solidFill>
                <a:latin typeface="Verdana" pitchFamily="34" charset="0"/>
                <a:ea typeface="Arial Unicode MS" pitchFamily="34" charset="-128"/>
                <a:cs typeface="Arial Unicode MS" pitchFamily="34" charset="-128"/>
              </a:rPr>
              <a:t>Heat input data</a:t>
            </a:r>
          </a:p>
          <a:p>
            <a:pPr>
              <a:lnSpc>
                <a:spcPct val="90000"/>
              </a:lnSpc>
              <a:buFontTx/>
              <a:buNone/>
            </a:pPr>
            <a:r>
              <a:rPr lang="en-US" altLang="en-US" sz="2000" dirty="0">
                <a:solidFill>
                  <a:srgbClr val="000000"/>
                </a:solidFill>
                <a:latin typeface="Verdana" pitchFamily="34" charset="0"/>
                <a:ea typeface="Arial Unicode MS" pitchFamily="34" charset="-128"/>
                <a:cs typeface="Arial Unicode MS" pitchFamily="34" charset="-128"/>
              </a:rPr>
              <a:t>Qty of coal consumed   :</a:t>
            </a:r>
            <a:r>
              <a:rPr lang="en-US" altLang="en-US" sz="2000" dirty="0">
                <a:solidFill>
                  <a:schemeClr val="accent2"/>
                </a:solidFill>
                <a:latin typeface="Verdana" pitchFamily="34" charset="0"/>
                <a:ea typeface="Arial Unicode MS" pitchFamily="34" charset="-128"/>
                <a:cs typeface="Arial Unicode MS" pitchFamily="34" charset="-128"/>
              </a:rPr>
              <a:t>1.8 TPH</a:t>
            </a:r>
          </a:p>
          <a:p>
            <a:pPr>
              <a:lnSpc>
                <a:spcPct val="90000"/>
              </a:lnSpc>
              <a:buFontTx/>
              <a:buNone/>
            </a:pPr>
            <a:r>
              <a:rPr lang="en-US" altLang="en-US" sz="2000" dirty="0">
                <a:solidFill>
                  <a:srgbClr val="000000"/>
                </a:solidFill>
                <a:latin typeface="Verdana" pitchFamily="34" charset="0"/>
                <a:ea typeface="Arial Unicode MS" pitchFamily="34" charset="-128"/>
                <a:cs typeface="Arial Unicode MS" pitchFamily="34" charset="-128"/>
              </a:rPr>
              <a:t>GCV of coal	             :3200K.Cal/kg</a:t>
            </a:r>
          </a:p>
          <a:p>
            <a:pPr>
              <a:lnSpc>
                <a:spcPct val="90000"/>
              </a:lnSpc>
              <a:buFontTx/>
              <a:buNone/>
            </a:pPr>
            <a:endParaRPr lang="en-US" altLang="en-US" sz="2000" b="1" dirty="0">
              <a:cs typeface="Times New Roman" pitchFamily="18" charset="0"/>
            </a:endParaRPr>
          </a:p>
          <a:p>
            <a:pPr>
              <a:lnSpc>
                <a:spcPct val="90000"/>
              </a:lnSpc>
              <a:buFontTx/>
              <a:buNone/>
            </a:pPr>
            <a:r>
              <a:rPr lang="en-US" altLang="en-US" sz="2400" b="1" dirty="0">
                <a:solidFill>
                  <a:schemeClr val="accent2"/>
                </a:solidFill>
                <a:cs typeface="Times New Roman" pitchFamily="18" charset="0"/>
              </a:rPr>
              <a:t>Heat output data</a:t>
            </a:r>
            <a:endParaRPr lang="en-US" altLang="en-US" sz="2400" dirty="0">
              <a:solidFill>
                <a:schemeClr val="accent2"/>
              </a:solidFill>
              <a:latin typeface="Verdana" pitchFamily="34" charset="0"/>
              <a:ea typeface="Arial Unicode MS" pitchFamily="34" charset="-128"/>
              <a:cs typeface="Arial Unicode MS" pitchFamily="34" charset="-128"/>
            </a:endParaRPr>
          </a:p>
          <a:p>
            <a:pPr>
              <a:lnSpc>
                <a:spcPct val="90000"/>
              </a:lnSpc>
            </a:pPr>
            <a:r>
              <a:rPr lang="en-US" altLang="en-US" sz="2000" dirty="0">
                <a:solidFill>
                  <a:srgbClr val="000000"/>
                </a:solidFill>
                <a:latin typeface="Verdana" pitchFamily="34" charset="0"/>
                <a:ea typeface="Arial Unicode MS" pitchFamily="34" charset="-128"/>
                <a:cs typeface="Arial Unicode MS" pitchFamily="34" charset="-128"/>
              </a:rPr>
              <a:t>Qty of steam gen      :  </a:t>
            </a:r>
            <a:r>
              <a:rPr lang="en-US" altLang="en-US" sz="2000" dirty="0">
                <a:solidFill>
                  <a:schemeClr val="accent2"/>
                </a:solidFill>
                <a:latin typeface="Verdana" pitchFamily="34" charset="0"/>
                <a:ea typeface="Arial Unicode MS" pitchFamily="34" charset="-128"/>
                <a:cs typeface="Arial Unicode MS" pitchFamily="34" charset="-128"/>
              </a:rPr>
              <a:t>8 TPH</a:t>
            </a:r>
          </a:p>
          <a:p>
            <a:pPr>
              <a:lnSpc>
                <a:spcPct val="90000"/>
              </a:lnSpc>
            </a:pPr>
            <a:r>
              <a:rPr lang="en-US" altLang="en-US" sz="2000" dirty="0">
                <a:solidFill>
                  <a:srgbClr val="000000"/>
                </a:solidFill>
                <a:latin typeface="Verdana" pitchFamily="34" charset="0"/>
                <a:ea typeface="Arial Unicode MS" pitchFamily="34" charset="-128"/>
                <a:cs typeface="Arial Unicode MS" pitchFamily="34" charset="-128"/>
              </a:rPr>
              <a:t>Steam </a:t>
            </a:r>
            <a:r>
              <a:rPr lang="en-US" altLang="en-US" sz="2000" dirty="0" err="1">
                <a:solidFill>
                  <a:srgbClr val="000000"/>
                </a:solidFill>
                <a:latin typeface="Verdana" pitchFamily="34" charset="0"/>
                <a:ea typeface="Arial Unicode MS" pitchFamily="34" charset="-128"/>
                <a:cs typeface="Arial Unicode MS" pitchFamily="34" charset="-128"/>
              </a:rPr>
              <a:t>pr</a:t>
            </a:r>
            <a:r>
              <a:rPr lang="en-US" altLang="en-US" sz="2000" dirty="0">
                <a:solidFill>
                  <a:srgbClr val="000000"/>
                </a:solidFill>
                <a:latin typeface="Verdana" pitchFamily="34" charset="0"/>
                <a:ea typeface="Arial Unicode MS" pitchFamily="34" charset="-128"/>
                <a:cs typeface="Arial Unicode MS" pitchFamily="34" charset="-128"/>
              </a:rPr>
              <a:t>/temp:10 kg/cm</a:t>
            </a:r>
            <a:r>
              <a:rPr lang="en-US" altLang="en-US" sz="2000" baseline="30000" dirty="0">
                <a:solidFill>
                  <a:srgbClr val="000000"/>
                </a:solidFill>
                <a:latin typeface="Verdana" pitchFamily="34" charset="0"/>
                <a:ea typeface="Arial Unicode MS" pitchFamily="34" charset="-128"/>
                <a:cs typeface="Arial Unicode MS" pitchFamily="34" charset="-128"/>
              </a:rPr>
              <a:t>2</a:t>
            </a:r>
            <a:r>
              <a:rPr lang="en-US" altLang="en-US" sz="2000" dirty="0">
                <a:solidFill>
                  <a:srgbClr val="000000"/>
                </a:solidFill>
                <a:latin typeface="Verdana" pitchFamily="34" charset="0"/>
                <a:ea typeface="Arial Unicode MS" pitchFamily="34" charset="-128"/>
                <a:cs typeface="Arial Unicode MS" pitchFamily="34" charset="-128"/>
              </a:rPr>
              <a:t>(g)/180</a:t>
            </a:r>
            <a:r>
              <a:rPr lang="en-US" altLang="en-US" sz="2000" baseline="30000" dirty="0">
                <a:solidFill>
                  <a:srgbClr val="000000"/>
                </a:solidFill>
                <a:latin typeface="Verdana" pitchFamily="34" charset="0"/>
                <a:ea typeface="Arial Unicode MS" pitchFamily="34" charset="-128"/>
                <a:cs typeface="Arial Unicode MS" pitchFamily="34" charset="-128"/>
              </a:rPr>
              <a:t>0</a:t>
            </a:r>
            <a:r>
              <a:rPr lang="en-US" altLang="en-US" sz="2000" dirty="0">
                <a:solidFill>
                  <a:srgbClr val="000000"/>
                </a:solidFill>
                <a:latin typeface="Verdana" pitchFamily="34" charset="0"/>
                <a:ea typeface="Arial Unicode MS" pitchFamily="34" charset="-128"/>
                <a:cs typeface="Arial Unicode MS" pitchFamily="34" charset="-128"/>
              </a:rPr>
              <a:t>C</a:t>
            </a:r>
            <a:endParaRPr lang="en-US" altLang="en-US" sz="2000" dirty="0">
              <a:latin typeface="Verdana" pitchFamily="34" charset="0"/>
              <a:ea typeface="Arial Unicode MS" pitchFamily="34" charset="-128"/>
              <a:cs typeface="Arial Unicode MS" pitchFamily="34" charset="-128"/>
            </a:endParaRPr>
          </a:p>
          <a:p>
            <a:pPr>
              <a:lnSpc>
                <a:spcPct val="90000"/>
              </a:lnSpc>
            </a:pPr>
            <a:r>
              <a:rPr lang="en-US" altLang="en-US" sz="2000" dirty="0">
                <a:solidFill>
                  <a:srgbClr val="000000"/>
                </a:solidFill>
                <a:latin typeface="Verdana" pitchFamily="34" charset="0"/>
                <a:ea typeface="Arial Unicode MS" pitchFamily="34" charset="-128"/>
                <a:cs typeface="Arial Unicode MS" pitchFamily="34" charset="-128"/>
              </a:rPr>
              <a:t>Enthalpy of steam(sat) at 10 kg/cm</a:t>
            </a:r>
            <a:r>
              <a:rPr lang="en-US" altLang="en-US" sz="2000" baseline="30000" dirty="0">
                <a:solidFill>
                  <a:srgbClr val="000000"/>
                </a:solidFill>
                <a:latin typeface="Verdana" pitchFamily="34" charset="0"/>
                <a:ea typeface="Arial Unicode MS" pitchFamily="34" charset="-128"/>
                <a:cs typeface="Arial Unicode MS" pitchFamily="34" charset="-128"/>
              </a:rPr>
              <a:t>2</a:t>
            </a:r>
            <a:r>
              <a:rPr lang="en-US" altLang="en-US" sz="2000" dirty="0">
                <a:solidFill>
                  <a:srgbClr val="000000"/>
                </a:solidFill>
                <a:latin typeface="Verdana" pitchFamily="34" charset="0"/>
                <a:ea typeface="Arial Unicode MS" pitchFamily="34" charset="-128"/>
                <a:cs typeface="Arial Unicode MS" pitchFamily="34" charset="-128"/>
              </a:rPr>
              <a:t>(g) </a:t>
            </a:r>
            <a:r>
              <a:rPr lang="en-US" altLang="en-US" sz="2000" dirty="0" smtClean="0">
                <a:solidFill>
                  <a:srgbClr val="000000"/>
                </a:solidFill>
                <a:latin typeface="Verdana" pitchFamily="34" charset="0"/>
                <a:ea typeface="Arial Unicode MS" pitchFamily="34" charset="-128"/>
                <a:cs typeface="Arial Unicode MS" pitchFamily="34" charset="-128"/>
              </a:rPr>
              <a:t>pressure:665 </a:t>
            </a:r>
            <a:r>
              <a:rPr lang="en-US" altLang="en-US" sz="2000" dirty="0" err="1" smtClean="0">
                <a:solidFill>
                  <a:srgbClr val="000000"/>
                </a:solidFill>
                <a:latin typeface="Verdana" pitchFamily="34" charset="0"/>
                <a:ea typeface="Arial Unicode MS" pitchFamily="34" charset="-128"/>
                <a:cs typeface="Arial Unicode MS" pitchFamily="34" charset="-128"/>
              </a:rPr>
              <a:t>KCal</a:t>
            </a:r>
            <a:r>
              <a:rPr lang="en-US" altLang="en-US" sz="2000" dirty="0" smtClean="0">
                <a:solidFill>
                  <a:srgbClr val="000000"/>
                </a:solidFill>
                <a:latin typeface="Verdana" pitchFamily="34" charset="0"/>
                <a:ea typeface="Arial Unicode MS" pitchFamily="34" charset="-128"/>
                <a:cs typeface="Arial Unicode MS" pitchFamily="34" charset="-128"/>
              </a:rPr>
              <a:t>/kg </a:t>
            </a:r>
            <a:endParaRPr lang="en-US" altLang="en-US" sz="2000" dirty="0">
              <a:latin typeface="Verdana" pitchFamily="34" charset="0"/>
              <a:ea typeface="Arial Unicode MS" pitchFamily="34" charset="-128"/>
              <a:cs typeface="Arial Unicode MS" pitchFamily="34" charset="-128"/>
            </a:endParaRPr>
          </a:p>
          <a:p>
            <a:pPr>
              <a:lnSpc>
                <a:spcPct val="90000"/>
              </a:lnSpc>
            </a:pPr>
            <a:r>
              <a:rPr lang="en-US" altLang="en-US" sz="2000" dirty="0">
                <a:solidFill>
                  <a:srgbClr val="000000"/>
                </a:solidFill>
                <a:latin typeface="Verdana" pitchFamily="34" charset="0"/>
                <a:ea typeface="Arial Unicode MS" pitchFamily="34" charset="-128"/>
                <a:cs typeface="Arial Unicode MS" pitchFamily="34" charset="-128"/>
              </a:rPr>
              <a:t>Feed water temperature :  85</a:t>
            </a:r>
            <a:r>
              <a:rPr lang="en-US" altLang="en-US" sz="2000" baseline="30000" dirty="0">
                <a:solidFill>
                  <a:srgbClr val="000000"/>
                </a:solidFill>
                <a:latin typeface="Verdana" pitchFamily="34" charset="0"/>
                <a:ea typeface="Arial Unicode MS" pitchFamily="34" charset="-128"/>
                <a:cs typeface="Arial Unicode MS" pitchFamily="34" charset="-128"/>
              </a:rPr>
              <a:t>0</a:t>
            </a:r>
            <a:r>
              <a:rPr lang="en-US" altLang="en-US" sz="2000" dirty="0">
                <a:solidFill>
                  <a:srgbClr val="000000"/>
                </a:solidFill>
                <a:latin typeface="Verdana" pitchFamily="34" charset="0"/>
                <a:ea typeface="Arial Unicode MS" pitchFamily="34" charset="-128"/>
                <a:cs typeface="Arial Unicode MS" pitchFamily="34" charset="-128"/>
              </a:rPr>
              <a:t> C</a:t>
            </a:r>
            <a:endParaRPr lang="en-US" altLang="en-US" sz="2000" dirty="0">
              <a:latin typeface="Verdana" pitchFamily="34" charset="0"/>
              <a:ea typeface="Arial Unicode MS" pitchFamily="34" charset="-128"/>
              <a:cs typeface="Arial Unicode MS" pitchFamily="34" charset="-128"/>
            </a:endParaRPr>
          </a:p>
          <a:p>
            <a:pPr>
              <a:lnSpc>
                <a:spcPct val="90000"/>
              </a:lnSpc>
            </a:pPr>
            <a:r>
              <a:rPr lang="en-US" altLang="en-US" sz="2000" dirty="0">
                <a:solidFill>
                  <a:srgbClr val="000000"/>
                </a:solidFill>
                <a:latin typeface="Verdana" pitchFamily="34" charset="0"/>
                <a:ea typeface="Arial Unicode MS" pitchFamily="34" charset="-128"/>
                <a:cs typeface="Arial Unicode MS" pitchFamily="34" charset="-128"/>
              </a:rPr>
              <a:t>Enthalpy of feed water    : 85 </a:t>
            </a:r>
            <a:r>
              <a:rPr lang="en-US" altLang="en-US" sz="2000" dirty="0" err="1" smtClean="0">
                <a:solidFill>
                  <a:srgbClr val="000000"/>
                </a:solidFill>
                <a:latin typeface="Verdana" pitchFamily="34" charset="0"/>
                <a:ea typeface="Arial Unicode MS" pitchFamily="34" charset="-128"/>
                <a:cs typeface="Arial Unicode MS" pitchFamily="34" charset="-128"/>
              </a:rPr>
              <a:t>KCal</a:t>
            </a:r>
            <a:r>
              <a:rPr lang="en-US" altLang="en-US" sz="2000" dirty="0" smtClean="0">
                <a:solidFill>
                  <a:srgbClr val="000000"/>
                </a:solidFill>
                <a:latin typeface="Verdana" pitchFamily="34" charset="0"/>
                <a:ea typeface="Arial Unicode MS" pitchFamily="34" charset="-128"/>
                <a:cs typeface="Arial Unicode MS" pitchFamily="34" charset="-128"/>
              </a:rPr>
              <a:t>/kg</a:t>
            </a:r>
            <a:endParaRPr lang="en-US" altLang="en-US" sz="2000" dirty="0">
              <a:solidFill>
                <a:srgbClr val="000000"/>
              </a:solidFill>
              <a:latin typeface="Verdana" pitchFamily="34" charset="0"/>
              <a:ea typeface="Arial Unicode MS" pitchFamily="34" charset="-128"/>
              <a:cs typeface="Arial Unicode MS" pitchFamily="34" charset="-128"/>
            </a:endParaRPr>
          </a:p>
          <a:p>
            <a:pPr>
              <a:lnSpc>
                <a:spcPct val="90000"/>
              </a:lnSpc>
              <a:buFontTx/>
              <a:buNone/>
            </a:pPr>
            <a:endParaRPr lang="en-US" altLang="en-US" sz="2000" dirty="0">
              <a:solidFill>
                <a:srgbClr val="000000"/>
              </a:solidFill>
              <a:latin typeface="Verdana" pitchFamily="34" charset="0"/>
              <a:ea typeface="Arial Unicode MS" pitchFamily="34" charset="-128"/>
              <a:cs typeface="Arial Unicode MS" pitchFamily="34" charset="-128"/>
            </a:endParaRPr>
          </a:p>
          <a:p>
            <a:pPr>
              <a:lnSpc>
                <a:spcPct val="90000"/>
              </a:lnSpc>
              <a:buFontTx/>
              <a:buNone/>
            </a:pPr>
            <a:r>
              <a:rPr lang="en-US" altLang="en-US" sz="2000" b="1" dirty="0">
                <a:solidFill>
                  <a:srgbClr val="FF0000"/>
                </a:solidFill>
                <a:latin typeface="Verdana" pitchFamily="34" charset="0"/>
                <a:ea typeface="Arial Unicode MS" pitchFamily="34" charset="-128"/>
                <a:cs typeface="Arial Unicode MS" pitchFamily="34" charset="-128"/>
              </a:rPr>
              <a:t>Find out the Find efficiency ?</a:t>
            </a:r>
          </a:p>
          <a:p>
            <a:pPr>
              <a:lnSpc>
                <a:spcPct val="90000"/>
              </a:lnSpc>
              <a:buFontTx/>
              <a:buNone/>
            </a:pPr>
            <a:r>
              <a:rPr lang="en-US" altLang="en-US" sz="2000" b="1" dirty="0">
                <a:solidFill>
                  <a:srgbClr val="FF0000"/>
                </a:solidFill>
                <a:latin typeface="Verdana" pitchFamily="34" charset="0"/>
                <a:ea typeface="Arial Unicode MS" pitchFamily="34" charset="-128"/>
                <a:cs typeface="Arial Unicode MS" pitchFamily="34" charset="-128"/>
              </a:rPr>
              <a:t>Find out the Evaporation Ratio?</a:t>
            </a:r>
            <a:endParaRPr lang="en-US" altLang="en-US" sz="2000" dirty="0">
              <a:solidFill>
                <a:srgbClr val="FF0000"/>
              </a:solidFill>
              <a:latin typeface="Verdana" pitchFamily="34" charset="0"/>
              <a:ea typeface="Arial Unicode MS" pitchFamily="34" charset="-128"/>
              <a:cs typeface="Arial Unicode MS" pitchFamily="34" charset="-128"/>
            </a:endParaRPr>
          </a:p>
        </p:txBody>
      </p:sp>
      <p:sp>
        <p:nvSpPr>
          <p:cNvPr id="73731" name="Rectangle 3"/>
          <p:cNvSpPr>
            <a:spLocks noChangeArrowheads="1"/>
          </p:cNvSpPr>
          <p:nvPr/>
        </p:nvSpPr>
        <p:spPr bwMode="auto">
          <a:xfrm>
            <a:off x="6853238" y="3344863"/>
            <a:ext cx="88900"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Rectangle 1"/>
          <p:cNvSpPr/>
          <p:nvPr/>
        </p:nvSpPr>
        <p:spPr>
          <a:xfrm>
            <a:off x="0" y="0"/>
            <a:ext cx="7543800" cy="523220"/>
          </a:xfrm>
          <a:prstGeom prst="rect">
            <a:avLst/>
          </a:prstGeom>
        </p:spPr>
        <p:txBody>
          <a:bodyPr wrap="square">
            <a:spAutoFit/>
          </a:bodyPr>
          <a:lstStyle/>
          <a:p>
            <a:r>
              <a:rPr lang="en-US" altLang="en-US" sz="2800" b="1" dirty="0">
                <a:solidFill>
                  <a:srgbClr val="000000"/>
                </a:solidFill>
                <a:ea typeface="Arial Unicode MS" pitchFamily="34" charset="-128"/>
                <a:cs typeface="Arial Unicode MS" pitchFamily="34" charset="-128"/>
              </a:rPr>
              <a:t>Efficiency Calculation by Direct Method</a:t>
            </a:r>
            <a:endParaRPr lang="en-US" sz="2800" dirty="0"/>
          </a:p>
        </p:txBody>
      </p:sp>
    </p:spTree>
    <p:extLst>
      <p:ext uri="{BB962C8B-B14F-4D97-AF65-F5344CB8AC3E}">
        <p14:creationId xmlns:p14="http://schemas.microsoft.com/office/powerpoint/2010/main" xmlns="" val="970865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228600" y="838200"/>
            <a:ext cx="8763000" cy="557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indent="457200">
              <a:tabLst>
                <a:tab pos="4229100" algn="l"/>
              </a:tabLst>
              <a:defRPr sz="2400">
                <a:solidFill>
                  <a:schemeClr val="tx1"/>
                </a:solidFill>
                <a:latin typeface="Times New Roman" pitchFamily="18" charset="0"/>
              </a:defRPr>
            </a:lvl1pPr>
            <a:lvl2pPr>
              <a:tabLst>
                <a:tab pos="4229100" algn="l"/>
              </a:tabLst>
              <a:defRPr sz="2400">
                <a:solidFill>
                  <a:schemeClr val="tx1"/>
                </a:solidFill>
                <a:latin typeface="Times New Roman" pitchFamily="18" charset="0"/>
              </a:defRPr>
            </a:lvl2pPr>
            <a:lvl3pPr>
              <a:tabLst>
                <a:tab pos="4229100" algn="l"/>
              </a:tabLst>
              <a:defRPr sz="2400">
                <a:solidFill>
                  <a:schemeClr val="tx1"/>
                </a:solidFill>
                <a:latin typeface="Times New Roman" pitchFamily="18" charset="0"/>
              </a:defRPr>
            </a:lvl3pPr>
            <a:lvl4pPr>
              <a:tabLst>
                <a:tab pos="4229100" algn="l"/>
              </a:tabLst>
              <a:defRPr sz="2400">
                <a:solidFill>
                  <a:schemeClr val="tx1"/>
                </a:solidFill>
                <a:latin typeface="Times New Roman" pitchFamily="18" charset="0"/>
              </a:defRPr>
            </a:lvl4pPr>
            <a:lvl5pPr>
              <a:tabLst>
                <a:tab pos="4229100" algn="l"/>
              </a:tabLst>
              <a:defRPr sz="2400">
                <a:solidFill>
                  <a:schemeClr val="tx1"/>
                </a:solidFill>
                <a:latin typeface="Times New Roman" pitchFamily="18" charset="0"/>
              </a:defRPr>
            </a:lvl5pPr>
            <a:lvl6pPr eaLnBrk="0" fontAlgn="base" hangingPunct="0">
              <a:spcBef>
                <a:spcPct val="0"/>
              </a:spcBef>
              <a:spcAft>
                <a:spcPct val="0"/>
              </a:spcAft>
              <a:tabLst>
                <a:tab pos="4229100" algn="l"/>
              </a:tabLst>
              <a:defRPr sz="2400">
                <a:solidFill>
                  <a:schemeClr val="tx1"/>
                </a:solidFill>
                <a:latin typeface="Times New Roman" pitchFamily="18" charset="0"/>
              </a:defRPr>
            </a:lvl6pPr>
            <a:lvl7pPr eaLnBrk="0" fontAlgn="base" hangingPunct="0">
              <a:spcBef>
                <a:spcPct val="0"/>
              </a:spcBef>
              <a:spcAft>
                <a:spcPct val="0"/>
              </a:spcAft>
              <a:tabLst>
                <a:tab pos="4229100" algn="l"/>
              </a:tabLst>
              <a:defRPr sz="2400">
                <a:solidFill>
                  <a:schemeClr val="tx1"/>
                </a:solidFill>
                <a:latin typeface="Times New Roman" pitchFamily="18" charset="0"/>
              </a:defRPr>
            </a:lvl7pPr>
            <a:lvl8pPr eaLnBrk="0" fontAlgn="base" hangingPunct="0">
              <a:spcBef>
                <a:spcPct val="0"/>
              </a:spcBef>
              <a:spcAft>
                <a:spcPct val="0"/>
              </a:spcAft>
              <a:tabLst>
                <a:tab pos="4229100" algn="l"/>
              </a:tabLst>
              <a:defRPr sz="2400">
                <a:solidFill>
                  <a:schemeClr val="tx1"/>
                </a:solidFill>
                <a:latin typeface="Times New Roman" pitchFamily="18" charset="0"/>
              </a:defRPr>
            </a:lvl8pPr>
            <a:lvl9pPr eaLnBrk="0" fontAlgn="base" hangingPunct="0">
              <a:spcBef>
                <a:spcPct val="0"/>
              </a:spcBef>
              <a:spcAft>
                <a:spcPct val="0"/>
              </a:spcAft>
              <a:tabLst>
                <a:tab pos="4229100" algn="l"/>
              </a:tabLst>
              <a:defRPr sz="2400">
                <a:solidFill>
                  <a:schemeClr val="tx1"/>
                </a:solidFill>
                <a:latin typeface="Times New Roman" pitchFamily="18" charset="0"/>
              </a:defRPr>
            </a:lvl9pPr>
          </a:lstStyle>
          <a:p>
            <a:r>
              <a:rPr lang="en-US" altLang="en-US" sz="2000" dirty="0">
                <a:solidFill>
                  <a:srgbClr val="000000"/>
                </a:solidFill>
                <a:latin typeface="Verdana" pitchFamily="34" charset="0"/>
                <a:ea typeface="Arial Unicode MS" pitchFamily="34" charset="-128"/>
                <a:cs typeface="Arial Unicode MS" pitchFamily="34" charset="-128"/>
              </a:rPr>
              <a:t>Boiler efficiency (</a:t>
            </a:r>
            <a:r>
              <a:rPr lang="en-US" altLang="en-US" sz="2000" dirty="0">
                <a:solidFill>
                  <a:srgbClr val="000000"/>
                </a:solidFill>
                <a:ea typeface="Arial Unicode MS" pitchFamily="34" charset="-128"/>
                <a:cs typeface="Arial Unicode MS" pitchFamily="34" charset="-128"/>
                <a:sym typeface="Symbol" pitchFamily="18" charset="2"/>
              </a:rPr>
              <a:t></a:t>
            </a:r>
            <a:r>
              <a:rPr lang="en-US" altLang="en-US" sz="2000" dirty="0">
                <a:solidFill>
                  <a:srgbClr val="000000"/>
                </a:solidFill>
                <a:latin typeface="Verdana" pitchFamily="34" charset="0"/>
                <a:ea typeface="Arial Unicode MS" pitchFamily="34" charset="-128"/>
                <a:cs typeface="Arial Unicode MS" pitchFamily="34" charset="-128"/>
              </a:rPr>
              <a:t>):</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   </a:t>
            </a:r>
            <a:r>
              <a:rPr lang="en-US" altLang="en-US" sz="2000" b="1" u="sng" dirty="0">
                <a:solidFill>
                  <a:srgbClr val="000000"/>
                </a:solidFill>
                <a:latin typeface="Verdana" pitchFamily="34" charset="0"/>
                <a:ea typeface="Arial Unicode MS" pitchFamily="34" charset="-128"/>
                <a:cs typeface="Arial Unicode MS" pitchFamily="34" charset="-128"/>
                <a:sym typeface="Symbol" pitchFamily="18" charset="2"/>
              </a:rPr>
              <a:t>Q x (H </a:t>
            </a:r>
            <a:r>
              <a:rPr lang="en-US" altLang="en-US" sz="2000" b="1" u="sng" dirty="0">
                <a:solidFill>
                  <a:srgbClr val="000000"/>
                </a:solidFill>
                <a:latin typeface="Times New Roman"/>
                <a:ea typeface="Arial Unicode MS" pitchFamily="34" charset="-128"/>
                <a:cs typeface="Arial Unicode MS" pitchFamily="34" charset="-128"/>
                <a:sym typeface="Symbol" pitchFamily="18" charset="2"/>
              </a:rPr>
              <a:t>–</a:t>
            </a:r>
            <a:r>
              <a:rPr lang="en-US" altLang="en-US" sz="2000" b="1" u="sng" dirty="0">
                <a:solidFill>
                  <a:srgbClr val="000000"/>
                </a:solidFill>
                <a:latin typeface="Verdana" pitchFamily="34" charset="0"/>
                <a:ea typeface="Arial Unicode MS" pitchFamily="34" charset="-128"/>
                <a:cs typeface="Arial Unicode MS" pitchFamily="34" charset="-128"/>
                <a:sym typeface="Symbol" pitchFamily="18" charset="2"/>
              </a:rPr>
              <a:t> h)   </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x 100</a:t>
            </a:r>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(q x GCV)</a:t>
            </a:r>
            <a:r>
              <a:rPr lang="en-US" altLang="en-US" sz="2000" b="1" i="1" dirty="0">
                <a:solidFill>
                  <a:srgbClr val="000000"/>
                </a:solidFill>
                <a:latin typeface="Verdana" pitchFamily="34" charset="0"/>
                <a:ea typeface="Arial Unicode MS" pitchFamily="34" charset="-128"/>
                <a:cs typeface="Arial Unicode MS" pitchFamily="34" charset="-128"/>
                <a:sym typeface="Symbol" pitchFamily="18" charset="2"/>
              </a:rPr>
              <a:t>  </a:t>
            </a:r>
          </a:p>
          <a:p>
            <a:r>
              <a:rPr lang="en-US" altLang="en-US" sz="2000" dirty="0">
                <a:solidFill>
                  <a:srgbClr val="000000"/>
                </a:solidFill>
                <a:latin typeface="Times New Roman"/>
                <a:ea typeface="Arial Unicode MS" pitchFamily="34" charset="-128"/>
                <a:cs typeface="Arial Unicode MS" pitchFamily="34" charset="-128"/>
                <a:sym typeface="Symbol" pitchFamily="18" charset="2"/>
              </a:rPr>
              <a:t> </a:t>
            </a:r>
            <a:r>
              <a:rPr lang="en-US" altLang="en-US" sz="2000" dirty="0">
                <a:latin typeface="Verdana" pitchFamily="34" charset="0"/>
                <a:ea typeface="Arial Unicode MS" pitchFamily="34" charset="-128"/>
                <a:cs typeface="Arial Unicode MS" pitchFamily="34" charset="-128"/>
                <a:sym typeface="Symbol" pitchFamily="18" charset="2"/>
              </a:rPr>
              <a:t>  </a:t>
            </a:r>
          </a:p>
          <a:p>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Where </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Q </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Quantity of steam generated per hour (kg/</a:t>
            </a:r>
            <a:r>
              <a:rPr lang="en-US" altLang="en-US" sz="2000" dirty="0" err="1">
                <a:solidFill>
                  <a:srgbClr val="000000"/>
                </a:solidFill>
                <a:latin typeface="Verdana" pitchFamily="34" charset="0"/>
                <a:ea typeface="Arial Unicode MS" pitchFamily="34" charset="-128"/>
                <a:cs typeface="Arial Unicode MS" pitchFamily="34" charset="-128"/>
                <a:sym typeface="Symbol" pitchFamily="18" charset="2"/>
              </a:rPr>
              <a:t>hr</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a:t>
            </a:r>
          </a:p>
          <a:p>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H</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 Enthalpy of saturated steam (kcal/kg)</a:t>
            </a:r>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h</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 Enthalpy of feed water (kcal/kg)</a:t>
            </a:r>
          </a:p>
          <a:p>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q </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Quantity of fuel used per hour (kg/</a:t>
            </a:r>
            <a:r>
              <a:rPr lang="en-US" altLang="en-US" sz="2000" dirty="0" err="1">
                <a:solidFill>
                  <a:srgbClr val="000000"/>
                </a:solidFill>
                <a:latin typeface="Verdana" pitchFamily="34" charset="0"/>
                <a:ea typeface="Arial Unicode MS" pitchFamily="34" charset="-128"/>
                <a:cs typeface="Arial Unicode MS" pitchFamily="34" charset="-128"/>
                <a:sym typeface="Symbol" pitchFamily="18" charset="2"/>
              </a:rPr>
              <a:t>hr</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a:t>
            </a:r>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GCV </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Gross calorific value of the fuel (kcal/kg)</a:t>
            </a:r>
          </a:p>
          <a:p>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dirty="0">
                <a:solidFill>
                  <a:srgbClr val="000000"/>
                </a:solidFill>
                <a:latin typeface="Times New Roman"/>
                <a:ea typeface="Arial Unicode MS" pitchFamily="34" charset="-128"/>
                <a:cs typeface="Arial Unicode MS" pitchFamily="34" charset="-128"/>
                <a:sym typeface="Symbol" pitchFamily="18" charset="2"/>
              </a:rPr>
              <a:t> </a:t>
            </a:r>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b="1" dirty="0">
                <a:solidFill>
                  <a:srgbClr val="FF0000"/>
                </a:solidFill>
                <a:latin typeface="Verdana" pitchFamily="34" charset="0"/>
                <a:ea typeface="Arial Unicode MS" pitchFamily="34" charset="-128"/>
                <a:cs typeface="Arial Unicode MS" pitchFamily="34" charset="-128"/>
                <a:sym typeface="Symbol" pitchFamily="18" charset="2"/>
              </a:rPr>
              <a:t>Boiler efficiency (</a:t>
            </a:r>
            <a:r>
              <a:rPr lang="en-US" altLang="en-US" sz="2000" b="1" dirty="0">
                <a:solidFill>
                  <a:srgbClr val="FF0000"/>
                </a:solidFill>
                <a:ea typeface="Arial Unicode MS" pitchFamily="34" charset="-128"/>
                <a:cs typeface="Arial Unicode MS" pitchFamily="34" charset="-128"/>
                <a:sym typeface="Symbol" pitchFamily="18" charset="2"/>
              </a:rPr>
              <a:t></a:t>
            </a:r>
            <a:r>
              <a:rPr lang="en-US" altLang="en-US" sz="2000" b="1" dirty="0">
                <a:solidFill>
                  <a:srgbClr val="FF0000"/>
                </a:solidFill>
                <a:latin typeface="Verdana" pitchFamily="34" charset="0"/>
                <a:ea typeface="Arial Unicode MS" pitchFamily="34" charset="-128"/>
                <a:cs typeface="Arial Unicode MS" pitchFamily="34" charset="-128"/>
              </a:rPr>
              <a:t>)</a:t>
            </a:r>
            <a:r>
              <a:rPr lang="en-US" altLang="en-US" sz="2000" b="1" dirty="0">
                <a:solidFill>
                  <a:srgbClr val="FF0000"/>
                </a:solidFill>
                <a:latin typeface="Verdana" pitchFamily="34" charset="0"/>
                <a:ea typeface="Arial Unicode MS" pitchFamily="34" charset="-128"/>
                <a:cs typeface="Arial Unicode MS" pitchFamily="34" charset="-128"/>
                <a:sym typeface="Symbol" pitchFamily="18" charset="2"/>
              </a:rPr>
              <a:t>=</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a:t>
            </a:r>
            <a:r>
              <a:rPr lang="en-US" altLang="en-US" sz="2000" u="sng" dirty="0">
                <a:solidFill>
                  <a:srgbClr val="000000"/>
                </a:solidFill>
                <a:latin typeface="Verdana" pitchFamily="34" charset="0"/>
                <a:ea typeface="Arial Unicode MS" pitchFamily="34" charset="-128"/>
                <a:cs typeface="Arial Unicode MS" pitchFamily="34" charset="-128"/>
                <a:sym typeface="Symbol" pitchFamily="18" charset="2"/>
              </a:rPr>
              <a:t>8 TPH x1000Kg/</a:t>
            </a:r>
            <a:r>
              <a:rPr lang="en-US" altLang="en-US" sz="2000" u="sng" dirty="0" err="1">
                <a:solidFill>
                  <a:srgbClr val="000000"/>
                </a:solidFill>
                <a:latin typeface="Verdana" pitchFamily="34" charset="0"/>
                <a:ea typeface="Arial Unicode MS" pitchFamily="34" charset="-128"/>
                <a:cs typeface="Arial Unicode MS" pitchFamily="34" charset="-128"/>
                <a:sym typeface="Symbol" pitchFamily="18" charset="2"/>
              </a:rPr>
              <a:t>Tx</a:t>
            </a:r>
            <a:r>
              <a:rPr lang="en-US" altLang="en-US" sz="2000" u="sng" dirty="0">
                <a:solidFill>
                  <a:srgbClr val="000000"/>
                </a:solidFill>
                <a:latin typeface="Verdana" pitchFamily="34" charset="0"/>
                <a:ea typeface="Arial Unicode MS" pitchFamily="34" charset="-128"/>
                <a:cs typeface="Arial Unicode MS" pitchFamily="34" charset="-128"/>
                <a:sym typeface="Symbol" pitchFamily="18" charset="2"/>
              </a:rPr>
              <a:t> (665</a:t>
            </a:r>
            <a:r>
              <a:rPr lang="en-US" altLang="en-US" sz="2000" u="sng" dirty="0">
                <a:solidFill>
                  <a:srgbClr val="000000"/>
                </a:solidFill>
                <a:latin typeface="Times New Roman"/>
                <a:ea typeface="Arial Unicode MS" pitchFamily="34" charset="-128"/>
                <a:cs typeface="Arial Unicode MS" pitchFamily="34" charset="-128"/>
                <a:sym typeface="Symbol" pitchFamily="18" charset="2"/>
              </a:rPr>
              <a:t>–</a:t>
            </a:r>
            <a:r>
              <a:rPr lang="en-US" altLang="en-US" sz="2000" u="sng" dirty="0">
                <a:solidFill>
                  <a:srgbClr val="000000"/>
                </a:solidFill>
                <a:latin typeface="Verdana" pitchFamily="34" charset="0"/>
                <a:ea typeface="Arial Unicode MS" pitchFamily="34" charset="-128"/>
                <a:cs typeface="Arial Unicode MS" pitchFamily="34" charset="-128"/>
                <a:sym typeface="Symbol" pitchFamily="18" charset="2"/>
              </a:rPr>
              <a:t>85) x 100</a:t>
            </a:r>
            <a:endParaRPr lang="en-US" altLang="en-US" sz="2000" dirty="0">
              <a:latin typeface="Verdana" pitchFamily="34" charset="0"/>
              <a:ea typeface="Arial Unicode MS" pitchFamily="34" charset="-128"/>
              <a:cs typeface="Arial Unicode MS" pitchFamily="34" charset="-128"/>
              <a:sym typeface="Symbol" pitchFamily="18" charset="2"/>
            </a:endParaRPr>
          </a:p>
          <a:p>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1.8 TPH x 1000Kg/T x 3200</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a:t>
            </a:r>
          </a:p>
          <a:p>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a:t>
            </a:r>
            <a:r>
              <a:rPr lang="en-US" altLang="en-US" sz="2000" b="1" dirty="0">
                <a:solidFill>
                  <a:srgbClr val="FF0000"/>
                </a:solidFill>
                <a:latin typeface="Verdana" pitchFamily="34" charset="0"/>
                <a:ea typeface="Arial Unicode MS" pitchFamily="34" charset="-128"/>
                <a:cs typeface="Arial Unicode MS" pitchFamily="34" charset="-128"/>
                <a:sym typeface="Symbol" pitchFamily="18" charset="2"/>
              </a:rPr>
              <a:t>=  80.0%</a:t>
            </a:r>
            <a:endParaRPr lang="en-US" altLang="en-US" sz="2000" dirty="0">
              <a:solidFill>
                <a:srgbClr val="FF0000"/>
              </a:solidFill>
              <a:latin typeface="Verdana" pitchFamily="34" charset="0"/>
              <a:ea typeface="Arial Unicode MS" pitchFamily="34" charset="-128"/>
              <a:cs typeface="Arial Unicode MS" pitchFamily="34" charset="-128"/>
              <a:sym typeface="Symbol" pitchFamily="18" charset="2"/>
            </a:endParaRPr>
          </a:p>
          <a:p>
            <a:r>
              <a:rPr lang="en-US" altLang="en-US" sz="2000" b="1" dirty="0">
                <a:solidFill>
                  <a:srgbClr val="000000"/>
                </a:solidFill>
                <a:latin typeface="Times New Roman"/>
                <a:ea typeface="Arial Unicode MS" pitchFamily="34" charset="-128"/>
                <a:cs typeface="Arial Unicode MS" pitchFamily="34" charset="-128"/>
                <a:sym typeface="Symbol" pitchFamily="18" charset="2"/>
              </a:rPr>
              <a:t> </a:t>
            </a:r>
            <a:endPar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endParaRPr>
          </a:p>
          <a:p>
            <a:r>
              <a:rPr lang="en-US" altLang="en-US" sz="2000" b="1" dirty="0">
                <a:solidFill>
                  <a:srgbClr val="FF0000"/>
                </a:solidFill>
                <a:latin typeface="Verdana" pitchFamily="34" charset="0"/>
                <a:ea typeface="Arial Unicode MS" pitchFamily="34" charset="-128"/>
                <a:cs typeface="Arial Unicode MS" pitchFamily="34" charset="-128"/>
                <a:sym typeface="Symbol" pitchFamily="18" charset="2"/>
              </a:rPr>
              <a:t>Evaporation Ratio</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a:t>
            </a:r>
            <a:r>
              <a:rPr lang="en-US" altLang="en-US" sz="2000" dirty="0">
                <a:solidFill>
                  <a:srgbClr val="000000"/>
                </a:solidFill>
                <a:latin typeface="Verdana" pitchFamily="34" charset="0"/>
                <a:ea typeface="Arial Unicode MS" pitchFamily="34" charset="-128"/>
                <a:cs typeface="Arial Unicode MS" pitchFamily="34" charset="-128"/>
                <a:sym typeface="Symbol" pitchFamily="18" charset="2"/>
              </a:rPr>
              <a:t>=  8 Tonne of steam/1.8 Ton of coal</a:t>
            </a:r>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a:t>
            </a:r>
          </a:p>
          <a:p>
            <a:r>
              <a:rPr lang="en-US" altLang="en-US" sz="2000" b="1" dirty="0">
                <a:solidFill>
                  <a:srgbClr val="000000"/>
                </a:solidFill>
                <a:latin typeface="Verdana" pitchFamily="34" charset="0"/>
                <a:ea typeface="Arial Unicode MS" pitchFamily="34" charset="-128"/>
                <a:cs typeface="Arial Unicode MS" pitchFamily="34" charset="-128"/>
                <a:sym typeface="Symbol" pitchFamily="18" charset="2"/>
              </a:rPr>
              <a:t>                                </a:t>
            </a:r>
            <a:r>
              <a:rPr lang="en-US" altLang="en-US" sz="2000" b="1" dirty="0">
                <a:solidFill>
                  <a:srgbClr val="FF0000"/>
                </a:solidFill>
                <a:latin typeface="Verdana" pitchFamily="34" charset="0"/>
                <a:ea typeface="Arial Unicode MS" pitchFamily="34" charset="-128"/>
                <a:cs typeface="Arial Unicode MS" pitchFamily="34" charset="-128"/>
                <a:sym typeface="Symbol" pitchFamily="18" charset="2"/>
              </a:rPr>
              <a:t>= 4.4</a:t>
            </a:r>
            <a:endParaRPr lang="en-US" altLang="en-US" sz="2000" dirty="0">
              <a:solidFill>
                <a:srgbClr val="FF0000"/>
              </a:solidFill>
              <a:latin typeface="Verdana" pitchFamily="34" charset="0"/>
              <a:ea typeface="Arial Unicode MS" pitchFamily="34" charset="-128"/>
              <a:cs typeface="Arial Unicode MS" pitchFamily="34" charset="-128"/>
              <a:sym typeface="Symbol" pitchFamily="18" charset="2"/>
            </a:endParaRPr>
          </a:p>
          <a:p>
            <a:endParaRPr lang="en-US" altLang="en-US" sz="2000" b="1" dirty="0">
              <a:solidFill>
                <a:srgbClr val="000000"/>
              </a:solidFill>
              <a:ea typeface="Arial Unicode MS" pitchFamily="34" charset="-128"/>
              <a:cs typeface="Arial Unicode MS" pitchFamily="34" charset="-128"/>
              <a:sym typeface="Symbol" pitchFamily="18" charset="2"/>
            </a:endParaRPr>
          </a:p>
        </p:txBody>
      </p:sp>
    </p:spTree>
    <p:extLst>
      <p:ext uri="{BB962C8B-B14F-4D97-AF65-F5344CB8AC3E}">
        <p14:creationId xmlns:p14="http://schemas.microsoft.com/office/powerpoint/2010/main" xmlns="" val="2798138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43600" cy="762000"/>
          </a:xfrm>
        </p:spPr>
        <p:txBody>
          <a:bodyPr/>
          <a:lstStyle/>
          <a:p>
            <a:r>
              <a:rPr lang="en-US" sz="3200" b="1" dirty="0" smtClean="0">
                <a:solidFill>
                  <a:srgbClr val="FFFF00"/>
                </a:solidFill>
              </a:rPr>
              <a:t>Typical Evaporation Ratios</a:t>
            </a:r>
            <a:endParaRPr lang="en-US" sz="3200" b="1"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681857394"/>
              </p:ext>
            </p:extLst>
          </p:nvPr>
        </p:nvGraphicFramePr>
        <p:xfrm>
          <a:off x="914400" y="1845790"/>
          <a:ext cx="7543800" cy="2497610"/>
        </p:xfrm>
        <a:graphic>
          <a:graphicData uri="http://schemas.openxmlformats.org/drawingml/2006/table">
            <a:tbl>
              <a:tblPr bandRow="1">
                <a:tableStyleId>{3B4B98B0-60AC-42C2-AFA5-B58CD77FA1E5}</a:tableStyleId>
              </a:tblPr>
              <a:tblGrid>
                <a:gridCol w="3255745"/>
                <a:gridCol w="4288055"/>
              </a:tblGrid>
              <a:tr h="609600">
                <a:tc>
                  <a:txBody>
                    <a:bodyPr/>
                    <a:lstStyle/>
                    <a:p>
                      <a:pPr marL="0" marR="67310" algn="ctr">
                        <a:lnSpc>
                          <a:spcPct val="120000"/>
                        </a:lnSpc>
                        <a:spcBef>
                          <a:spcPts val="0"/>
                        </a:spcBef>
                        <a:spcAft>
                          <a:spcPts val="0"/>
                        </a:spcAft>
                      </a:pPr>
                      <a:r>
                        <a:rPr lang="en-IN" sz="2400" b="1" dirty="0">
                          <a:solidFill>
                            <a:srgbClr val="002060"/>
                          </a:solidFill>
                          <a:effectLst/>
                        </a:rPr>
                        <a:t>Type of fuel</a:t>
                      </a:r>
                      <a:endParaRPr lang="en-US" sz="2400" b="1" dirty="0">
                        <a:solidFill>
                          <a:srgbClr val="002060"/>
                        </a:solidFill>
                        <a:effectLst/>
                        <a:latin typeface="Verdana"/>
                        <a:ea typeface="Verdana"/>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67310" algn="ctr">
                        <a:lnSpc>
                          <a:spcPct val="120000"/>
                        </a:lnSpc>
                        <a:spcBef>
                          <a:spcPts val="0"/>
                        </a:spcBef>
                        <a:spcAft>
                          <a:spcPts val="0"/>
                        </a:spcAft>
                      </a:pPr>
                      <a:r>
                        <a:rPr lang="en-IN" sz="2400" b="1" dirty="0">
                          <a:solidFill>
                            <a:srgbClr val="002060"/>
                          </a:solidFill>
                          <a:effectLst/>
                        </a:rPr>
                        <a:t> Typical Evaporation Ratio </a:t>
                      </a:r>
                      <a:endParaRPr lang="en-US" sz="2400" b="1" dirty="0">
                        <a:solidFill>
                          <a:srgbClr val="002060"/>
                        </a:solidFill>
                        <a:effectLst/>
                        <a:latin typeface="Verdana"/>
                        <a:ea typeface="Verdana"/>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888010">
                <a:tc>
                  <a:txBody>
                    <a:bodyPr/>
                    <a:lstStyle/>
                    <a:p>
                      <a:pPr marL="0" marR="0" algn="just">
                        <a:lnSpc>
                          <a:spcPct val="120000"/>
                        </a:lnSpc>
                        <a:spcBef>
                          <a:spcPts val="0"/>
                        </a:spcBef>
                        <a:spcAft>
                          <a:spcPts val="0"/>
                        </a:spcAft>
                      </a:pPr>
                      <a:r>
                        <a:rPr lang="en-IN" sz="2200" b="0" dirty="0">
                          <a:solidFill>
                            <a:srgbClr val="0070C0"/>
                          </a:solidFill>
                          <a:effectLst/>
                        </a:rPr>
                        <a:t>Fuel oil</a:t>
                      </a:r>
                      <a:endParaRPr lang="en-US" sz="2200" b="0" dirty="0">
                        <a:solidFill>
                          <a:srgbClr val="0070C0"/>
                        </a:solidFill>
                        <a:effectLst/>
                      </a:endParaRPr>
                    </a:p>
                    <a:p>
                      <a:pPr marL="0" marR="0" algn="just">
                        <a:lnSpc>
                          <a:spcPct val="120000"/>
                        </a:lnSpc>
                        <a:spcBef>
                          <a:spcPts val="0"/>
                        </a:spcBef>
                        <a:spcAft>
                          <a:spcPts val="0"/>
                        </a:spcAft>
                      </a:pPr>
                      <a:r>
                        <a:rPr lang="en-IN" sz="2200" b="0" dirty="0">
                          <a:solidFill>
                            <a:srgbClr val="0070C0"/>
                          </a:solidFill>
                          <a:effectLst/>
                        </a:rPr>
                        <a:t>Solid fuel</a:t>
                      </a:r>
                      <a:endParaRPr lang="en-US" sz="2200" b="0" dirty="0">
                        <a:solidFill>
                          <a:srgbClr val="0070C0"/>
                        </a:solidFill>
                        <a:effectLst/>
                      </a:endParaRPr>
                    </a:p>
                    <a:p>
                      <a:pPr marL="0" marR="0" algn="just">
                        <a:lnSpc>
                          <a:spcPct val="120000"/>
                        </a:lnSpc>
                        <a:spcBef>
                          <a:spcPts val="0"/>
                        </a:spcBef>
                        <a:spcAft>
                          <a:spcPts val="0"/>
                        </a:spcAft>
                      </a:pPr>
                      <a:r>
                        <a:rPr lang="en-IN" sz="2200" b="0" dirty="0">
                          <a:solidFill>
                            <a:srgbClr val="0070C0"/>
                          </a:solidFill>
                          <a:effectLst/>
                        </a:rPr>
                        <a:t>Gaseous fuel</a:t>
                      </a:r>
                      <a:endParaRPr lang="en-US" sz="2200" b="0" dirty="0">
                        <a:solidFill>
                          <a:srgbClr val="0070C0"/>
                        </a:solidFill>
                        <a:effectLst/>
                        <a:latin typeface="Verdana"/>
                        <a:ea typeface="Verdana"/>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20000"/>
                        </a:lnSpc>
                        <a:spcBef>
                          <a:spcPts val="0"/>
                        </a:spcBef>
                        <a:spcAft>
                          <a:spcPts val="0"/>
                        </a:spcAft>
                      </a:pPr>
                      <a:r>
                        <a:rPr lang="en-IN" sz="2200" b="0" dirty="0">
                          <a:solidFill>
                            <a:srgbClr val="0070C0"/>
                          </a:solidFill>
                          <a:effectLst/>
                        </a:rPr>
                        <a:t> ~ 13–14 kg steam/kg fuel oil</a:t>
                      </a:r>
                      <a:endParaRPr lang="en-US" sz="2200" b="0" dirty="0">
                        <a:solidFill>
                          <a:srgbClr val="0070C0"/>
                        </a:solidFill>
                        <a:effectLst/>
                      </a:endParaRPr>
                    </a:p>
                    <a:p>
                      <a:pPr marL="0" marR="0" algn="just">
                        <a:lnSpc>
                          <a:spcPct val="120000"/>
                        </a:lnSpc>
                        <a:spcBef>
                          <a:spcPts val="0"/>
                        </a:spcBef>
                        <a:spcAft>
                          <a:spcPts val="0"/>
                        </a:spcAft>
                      </a:pPr>
                      <a:r>
                        <a:rPr lang="en-IN" sz="2200" b="0" dirty="0">
                          <a:solidFill>
                            <a:srgbClr val="0070C0"/>
                          </a:solidFill>
                          <a:effectLst/>
                        </a:rPr>
                        <a:t> ~ 4–5 kg steam/kg solid fuel</a:t>
                      </a:r>
                      <a:endParaRPr lang="en-US" sz="2200" b="0" dirty="0">
                        <a:solidFill>
                          <a:srgbClr val="0070C0"/>
                        </a:solidFill>
                        <a:effectLst/>
                      </a:endParaRPr>
                    </a:p>
                    <a:p>
                      <a:pPr marL="0" marR="0" algn="just">
                        <a:lnSpc>
                          <a:spcPct val="120000"/>
                        </a:lnSpc>
                        <a:spcBef>
                          <a:spcPts val="0"/>
                        </a:spcBef>
                        <a:spcAft>
                          <a:spcPts val="0"/>
                        </a:spcAft>
                      </a:pPr>
                      <a:r>
                        <a:rPr lang="en-IN" sz="2200" b="0" dirty="0">
                          <a:solidFill>
                            <a:srgbClr val="0070C0"/>
                          </a:solidFill>
                          <a:effectLst/>
                        </a:rPr>
                        <a:t> ~ 13 kg steam/Nm</a:t>
                      </a:r>
                      <a:r>
                        <a:rPr lang="en-IN" sz="2200" b="0" baseline="30000" dirty="0">
                          <a:solidFill>
                            <a:srgbClr val="0070C0"/>
                          </a:solidFill>
                          <a:effectLst/>
                        </a:rPr>
                        <a:t>3</a:t>
                      </a:r>
                      <a:r>
                        <a:rPr lang="en-IN" sz="2200" b="0" dirty="0">
                          <a:solidFill>
                            <a:srgbClr val="0070C0"/>
                          </a:solidFill>
                          <a:effectLst/>
                        </a:rPr>
                        <a:t> gaseous fuel</a:t>
                      </a:r>
                      <a:endParaRPr lang="en-US" sz="2200" b="0" dirty="0">
                        <a:solidFill>
                          <a:srgbClr val="0070C0"/>
                        </a:solidFill>
                        <a:effectLst/>
                        <a:latin typeface="Verdana"/>
                        <a:ea typeface="Verdana"/>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xmlns="" val="242754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3381</TotalTime>
  <Words>2504</Words>
  <Application>Microsoft Office PowerPoint</Application>
  <PresentationFormat>On-screen Show (4:3)</PresentationFormat>
  <Paragraphs>513</Paragraphs>
  <Slides>55</Slides>
  <Notes>24</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Modèle par défaut</vt:lpstr>
      <vt:lpstr>Energy Efficiency in Boiler System</vt:lpstr>
      <vt:lpstr>Boilers</vt:lpstr>
      <vt:lpstr>Boiler System</vt:lpstr>
      <vt:lpstr>Boiler Efficiency</vt:lpstr>
      <vt:lpstr>Boiler Efficiency</vt:lpstr>
      <vt:lpstr>Efficiency Using Direct Method</vt:lpstr>
      <vt:lpstr>Slide 7</vt:lpstr>
      <vt:lpstr>Slide 8</vt:lpstr>
      <vt:lpstr>Typical Evaporation Ratios</vt:lpstr>
      <vt:lpstr>Efficiency Using Indirect Method</vt:lpstr>
      <vt:lpstr>Efficiency Using Indirect Method</vt:lpstr>
      <vt:lpstr>Slide 12</vt:lpstr>
      <vt:lpstr>Slide 13</vt:lpstr>
      <vt:lpstr>Slide 14</vt:lpstr>
      <vt:lpstr>Slide 15</vt:lpstr>
      <vt:lpstr>Slide 16</vt:lpstr>
      <vt:lpstr>Slide 17</vt:lpstr>
      <vt:lpstr>Boiler System Energy Savings</vt:lpstr>
      <vt:lpstr>Flue Gas Loss</vt:lpstr>
      <vt:lpstr>Reduce Stack Temperature </vt:lpstr>
      <vt:lpstr>Waste Heat Recovery from Flue Gas</vt:lpstr>
      <vt:lpstr>Feed Water Preheating using Economizer </vt:lpstr>
      <vt:lpstr>Combustion Air Preheating</vt:lpstr>
      <vt:lpstr>Slide 24</vt:lpstr>
      <vt:lpstr>Slide 25</vt:lpstr>
      <vt:lpstr>Oxygen Trim System</vt:lpstr>
      <vt:lpstr>Automatic Damper Control</vt:lpstr>
      <vt:lpstr>Low Excess Air Burner</vt:lpstr>
      <vt:lpstr>Blowdown</vt:lpstr>
      <vt:lpstr>Slide 30</vt:lpstr>
      <vt:lpstr>Automatic Blowdown Control and Heat Recovery System</vt:lpstr>
      <vt:lpstr>Slide 32</vt:lpstr>
      <vt:lpstr>Fouling and Scaling</vt:lpstr>
      <vt:lpstr> </vt:lpstr>
      <vt:lpstr>Steam Generation Pressure Reduction</vt:lpstr>
      <vt:lpstr>Benefits of Low-pressure Steam</vt:lpstr>
      <vt:lpstr>Variable Speed Control for Fans, Blowers and Pumps</vt:lpstr>
      <vt:lpstr>Retrofitting Boiler with VFD</vt:lpstr>
      <vt:lpstr>Effect of  Boiler Loading on Efficiency</vt:lpstr>
      <vt:lpstr>Switching Fuels</vt:lpstr>
      <vt:lpstr>Feed Water Tank Insulation</vt:lpstr>
      <vt:lpstr>Boiler Replacement</vt:lpstr>
      <vt:lpstr>Thermic Fluid Heater</vt:lpstr>
      <vt:lpstr>Energy Auditing Approach</vt:lpstr>
      <vt:lpstr>Energy Auditing Approach</vt:lpstr>
      <vt:lpstr>Energy Auditing Approach</vt:lpstr>
      <vt:lpstr>Energy Auditing Approach</vt:lpstr>
      <vt:lpstr>Energy Auditing Approach</vt:lpstr>
      <vt:lpstr>ENCON Opportunities</vt:lpstr>
      <vt:lpstr>ENCON Opportunities</vt:lpstr>
      <vt:lpstr>ENCON Opportunities</vt:lpstr>
      <vt:lpstr>Slide 52</vt:lpstr>
      <vt:lpstr>Damper control</vt:lpstr>
      <vt:lpstr>Fuel Savings</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Suriyanarayanan</dc:creator>
  <cp:lastModifiedBy>CETEE</cp:lastModifiedBy>
  <cp:revision>295</cp:revision>
  <dcterms:created xsi:type="dcterms:W3CDTF">2017-05-30T05:18:59Z</dcterms:created>
  <dcterms:modified xsi:type="dcterms:W3CDTF">2018-12-19T05:41:39Z</dcterms:modified>
</cp:coreProperties>
</file>