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61" r:id="rId5"/>
    <p:sldId id="263" r:id="rId6"/>
    <p:sldId id="264" r:id="rId7"/>
    <p:sldId id="267" r:id="rId8"/>
    <p:sldId id="268" r:id="rId9"/>
    <p:sldId id="273" r:id="rId10"/>
    <p:sldId id="274" r:id="rId11"/>
    <p:sldId id="275" r:id="rId12"/>
    <p:sldId id="269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94" r:id="rId24"/>
    <p:sldId id="286" r:id="rId25"/>
    <p:sldId id="287" r:id="rId26"/>
    <p:sldId id="288" r:id="rId27"/>
    <p:sldId id="289" r:id="rId28"/>
    <p:sldId id="301" r:id="rId29"/>
    <p:sldId id="290" r:id="rId30"/>
    <p:sldId id="296" r:id="rId31"/>
    <p:sldId id="322" r:id="rId32"/>
    <p:sldId id="291" r:id="rId33"/>
    <p:sldId id="309" r:id="rId34"/>
    <p:sldId id="307" r:id="rId35"/>
    <p:sldId id="298" r:id="rId36"/>
    <p:sldId id="308" r:id="rId37"/>
    <p:sldId id="311" r:id="rId38"/>
    <p:sldId id="312" r:id="rId39"/>
    <p:sldId id="313" r:id="rId40"/>
    <p:sldId id="321" r:id="rId41"/>
    <p:sldId id="314" r:id="rId42"/>
    <p:sldId id="310" r:id="rId43"/>
    <p:sldId id="292" r:id="rId44"/>
    <p:sldId id="293" r:id="rId45"/>
    <p:sldId id="295" r:id="rId46"/>
    <p:sldId id="323" r:id="rId47"/>
    <p:sldId id="324" r:id="rId48"/>
    <p:sldId id="319" r:id="rId49"/>
    <p:sldId id="315" r:id="rId50"/>
    <p:sldId id="318" r:id="rId51"/>
    <p:sldId id="317" r:id="rId52"/>
    <p:sldId id="330" r:id="rId53"/>
    <p:sldId id="302" r:id="rId54"/>
    <p:sldId id="328" r:id="rId55"/>
    <p:sldId id="329" r:id="rId56"/>
    <p:sldId id="320" r:id="rId57"/>
    <p:sldId id="326" r:id="rId58"/>
    <p:sldId id="32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01" autoAdjust="0"/>
    <p:restoredTop sz="98482" autoAdjust="0"/>
  </p:normalViewPr>
  <p:slideViewPr>
    <p:cSldViewPr>
      <p:cViewPr>
        <p:scale>
          <a:sx n="60" d="100"/>
          <a:sy n="60" d="100"/>
        </p:scale>
        <p:origin x="-75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E0A5C-C397-4E4A-AD84-6BA9D53FEDD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6D644-B389-43A4-836A-BF4EB8D1033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5775"/>
            <a:ext cx="2057400" cy="5640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6019800" cy="5640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937A0-B779-47A8-A5C0-EA31B0EFE53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30" name="Picture 22"/>
          <p:cNvPicPr>
            <a:picLocks noChangeAspect="1" noChangeArrowheads="1"/>
          </p:cNvPicPr>
          <p:nvPr/>
        </p:nvPicPr>
        <p:blipFill>
          <a:blip r:embed="rId2"/>
          <a:srcRect l="8916" r="8658" b="536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18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318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318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8796AA-436F-4C2A-9D2E-3EC4187615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31831" name="Oval 23"/>
          <p:cNvSpPr>
            <a:spLocks noChangeArrowheads="1"/>
          </p:cNvSpPr>
          <p:nvPr/>
        </p:nvSpPr>
        <p:spPr bwMode="auto">
          <a:xfrm>
            <a:off x="-5667375" y="3343275"/>
            <a:ext cx="20535900" cy="8058150"/>
          </a:xfrm>
          <a:prstGeom prst="ellipse">
            <a:avLst/>
          </a:prstGeom>
          <a:gradFill rotWithShape="1">
            <a:gsLst>
              <a:gs pos="0">
                <a:srgbClr val="665111"/>
              </a:gs>
              <a:gs pos="100000">
                <a:srgbClr val="665111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31825" name="Picture 17" descr="bottom for pot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1833" name="AutoShape 25"/>
          <p:cNvSpPr>
            <a:spLocks noChangeArrowheads="1"/>
          </p:cNvSpPr>
          <p:nvPr/>
        </p:nvSpPr>
        <p:spPr bwMode="auto">
          <a:xfrm>
            <a:off x="-241300" y="2401888"/>
            <a:ext cx="241300" cy="2413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5588" y="2695575"/>
            <a:ext cx="8853487" cy="17526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318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55588" y="1320800"/>
            <a:ext cx="8853487" cy="14700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31834" name="AutoShape 26"/>
          <p:cNvSpPr>
            <a:spLocks noChangeArrowheads="1"/>
          </p:cNvSpPr>
          <p:nvPr/>
        </p:nvSpPr>
        <p:spPr bwMode="auto">
          <a:xfrm>
            <a:off x="-241300" y="2862263"/>
            <a:ext cx="241300" cy="2413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C 0.17725 0.0007 0.84166 0.00348 1.06319 0.004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31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" y="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3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C 0.17725 0.0007 0.84166 0.00324 1.06319 0.0039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31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" y="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3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33" grpId="0" animBg="1"/>
      <p:bldP spid="63181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18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6318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1815" grpId="0"/>
      <p:bldP spid="63183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CF160-13B3-45EC-9659-A6625E6A30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59B92-0621-4799-8EFA-1F98162E4E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125" y="692150"/>
            <a:ext cx="434975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692150"/>
            <a:ext cx="4351338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167DF-644B-472E-83CB-E21767276F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EF8C2-F696-4043-8A00-F8BA998E79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7CC94-CB0E-4DE5-93F5-229597A83B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D34C9-D84B-43C0-90EA-A395EE64A7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116FD-9838-481F-A612-781AB9913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E0E91-FFF3-48B2-8ACE-A5090756E23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CF8E3-3745-46C9-B59F-193B07B979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E2DB4-E8AB-423A-BC91-7C0C1D87BF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69850"/>
            <a:ext cx="2212975" cy="6238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25" y="69850"/>
            <a:ext cx="6488113" cy="6238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FB018-84A5-41CD-8BC0-7354BFD9A9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2E5B8-349E-418C-83AC-81B752C0C03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B4424-4216-40B7-B990-4F69E8415768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EBAF-D168-433C-BBC7-978B90D3DE0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742D3-6663-413F-9791-C0F809CF3E8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610F6-4163-44DE-9D92-0B34FFC66BB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50196-2DA9-48DB-8BC3-CAA902E1240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047E2-8739-4487-8B18-BAE3B91F586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 descr="2"/>
          <p:cNvPicPr>
            <a:picLocks noChangeAspect="1" noChangeArrowheads="1"/>
          </p:cNvPicPr>
          <p:nvPr/>
        </p:nvPicPr>
        <p:blipFill>
          <a:blip r:embed="rId13"/>
          <a:srcRect b="1149"/>
          <a:stretch>
            <a:fillRect/>
          </a:stretch>
        </p:blipFill>
        <p:spPr bwMode="auto">
          <a:xfrm>
            <a:off x="6350" y="506413"/>
            <a:ext cx="9159875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矩形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6778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8" name="矩形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9" name="矩形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zh-CN" altLang="en-US"/>
          </a:p>
        </p:txBody>
      </p:sp>
      <p:sp>
        <p:nvSpPr>
          <p:cNvPr id="1030" name="矩形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1" name="矩形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010333-200C-4519-A274-ECEB7E187B2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utoUpdateAnimBg="0"/>
      <p:bldP spid="1027" grpId="1" bldLvl="0" autoUpdateAnimBg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80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6" name="Picture 12" descr="bg for pot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125" y="692150"/>
            <a:ext cx="88534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87450" y="6597650"/>
            <a:ext cx="65881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8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6588" y="6597650"/>
            <a:ext cx="63373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8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5881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800">
                <a:solidFill>
                  <a:schemeClr val="accent1"/>
                </a:solidFill>
              </a:defRPr>
            </a:lvl1pPr>
          </a:lstStyle>
          <a:p>
            <a:fld id="{D201A414-3947-45BF-821B-4D7F2B2C1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07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1125" y="69850"/>
            <a:ext cx="6624638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07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07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0711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oleObject" Target="../embeddings/oleObject1.bin"/><Relationship Id="rId4" Type="http://schemas.openxmlformats.org/officeDocument/2006/relationships/hyperlink" Target="LightPipe_Integration%20with%20Electrical%20Lighting.exe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905000"/>
            <a:ext cx="6705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Skyshade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™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Innovation in Daylighting &amp; Shades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5334000"/>
            <a:ext cx="4436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Lightpipe™ Profile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Desktop\igbc-logo-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2057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00200" y="0"/>
            <a:ext cx="7543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810000"/>
            <a:ext cx="857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We Reduce Energy Consumption &amp; Provide Healthy Ambience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lang="en-US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Z:\Satya Marketing\presentation images\light pipe images\new_intro_images\new_intro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Z:\Satya Marketing\presentation images\light pipe images\presentation images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84545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Skyshade</a:t>
            </a:r>
          </a:p>
          <a:p>
            <a:pPr algn="ctr"/>
            <a:r>
              <a:rPr lang="en-US" sz="2800" b="1" dirty="0" smtClean="0">
                <a:latin typeface="Baskerville Old Face" pitchFamily="18" charset="0"/>
              </a:rPr>
              <a:t>Innovation in Daylighting to Reduce Energy Consumption</a:t>
            </a:r>
            <a:endParaRPr lang="en-US" sz="2800" b="1" dirty="0">
              <a:latin typeface="Baskerville Old Face" pitchFamily="18" charset="0"/>
            </a:endParaRPr>
          </a:p>
        </p:txBody>
      </p:sp>
      <p:pic>
        <p:nvPicPr>
          <p:cNvPr id="5" name="Picture 4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Desktop\1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3048000" cy="53816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124" name="Picture 4" descr="C:\Documents and Settings\admin\Desktop\presentation imag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15239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8" name="Up Arrow 7"/>
          <p:cNvSpPr/>
          <p:nvPr/>
        </p:nvSpPr>
        <p:spPr bwMode="auto">
          <a:xfrm>
            <a:off x="1371600" y="316992"/>
            <a:ext cx="152400" cy="128320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00200" y="533400"/>
            <a:ext cx="76200" cy="1066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19200" y="533400"/>
            <a:ext cx="76200" cy="1066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C:\Documents and Settings\admin\Desktop\1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3375" cy="6095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0" y="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it works?</a:t>
            </a:r>
            <a:endParaRPr lang="en-US" sz="32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457200"/>
            <a:ext cx="6096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Light Collector: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  <a:latin typeface="Calibri" pitchFamily="34" charset="0"/>
                <a:cs typeface="Times New Roman" pitchFamily="18" charset="0"/>
              </a:rPr>
              <a:t>High impact  strength, UV stable, light collector collects sunlight from all directions and delivers light effectively through out the day even at low sun angles.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Reflective System: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  <a:latin typeface="Calibri" pitchFamily="34" charset="0"/>
              </a:rPr>
              <a:t>The specialty reflective system delivers high luminance without color shift even on cloudy days.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Light Diffuser: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4"/>
                </a:solidFill>
                <a:latin typeface="Calibri" pitchFamily="34" charset="0"/>
              </a:rPr>
              <a:t>The intensified sunlight in Lightpipe is controlled and distributed into indoor spaces by lighting diffusers.</a:t>
            </a:r>
          </a:p>
          <a:p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2" name="Picture 11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Desktop\1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191000" cy="4724400"/>
          </a:xfrm>
          <a:prstGeom prst="rect">
            <a:avLst/>
          </a:prstGeom>
          <a:noFill/>
        </p:spPr>
      </p:pic>
      <p:pic>
        <p:nvPicPr>
          <p:cNvPr id="4" name="Picture 4" descr="C:\Documents and Settings\admin\Desktop\presentation imag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191001" cy="2209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5" name="Up Arrow 4"/>
          <p:cNvSpPr/>
          <p:nvPr/>
        </p:nvSpPr>
        <p:spPr bwMode="auto">
          <a:xfrm>
            <a:off x="1981200" y="1002792"/>
            <a:ext cx="152400" cy="128320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28801" y="1295400"/>
            <a:ext cx="76199" cy="9906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09801" y="1295400"/>
            <a:ext cx="76200" cy="1066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2" descr="C:\Documents and Settings\admin\Desktop\1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3375" cy="6095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67200" y="304800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Light Collector: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838200"/>
            <a:ext cx="5029200" cy="446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Low angle sunlight (Morning &amp; Evening) is boosted.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Lightpipe™ delivers more uniform Daylighting through out the day.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Mid noon Sun Radiation is partially rejected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Blocks UV Radiation.</a:t>
            </a:r>
          </a:p>
          <a:p>
            <a:endParaRPr lang="en-US" dirty="0"/>
          </a:p>
        </p:txBody>
      </p:sp>
      <p:pic>
        <p:nvPicPr>
          <p:cNvPr id="11" name="Picture 10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Desktop\1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3505200" cy="5994400"/>
          </a:xfrm>
          <a:prstGeom prst="rect">
            <a:avLst/>
          </a:prstGeom>
          <a:noFill/>
        </p:spPr>
      </p:pic>
      <p:pic>
        <p:nvPicPr>
          <p:cNvPr id="4" name="Picture 4" descr="C:\Documents and Settings\admin\Desktop\presentation imag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5199" cy="609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2" descr="C:\Documents and Settings\admin\Desktop\1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3375" cy="6095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33800" y="121920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Reflective System: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1981200"/>
            <a:ext cx="5263236" cy="3434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High continuous Reflective system.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Delivers more Light.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Minimal loss of transmission by aging.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No change of light Color.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Durable &amp; Long life.</a:t>
            </a:r>
          </a:p>
          <a:p>
            <a:endParaRPr lang="en-US" dirty="0"/>
          </a:p>
        </p:txBody>
      </p:sp>
      <p:pic>
        <p:nvPicPr>
          <p:cNvPr id="8" name="Picture 7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Desktop\1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3810000" cy="4686300"/>
          </a:xfrm>
          <a:prstGeom prst="rect">
            <a:avLst/>
          </a:prstGeom>
          <a:noFill/>
        </p:spPr>
      </p:pic>
      <p:pic>
        <p:nvPicPr>
          <p:cNvPr id="4" name="Picture 4" descr="C:\Documents and Settings\admin\Desktop\presentation imag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1981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2" descr="C:\Documents and Settings\admin\Desktop\1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3375" cy="6095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4114800" y="533400"/>
            <a:ext cx="254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Light Diffuser: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066800"/>
            <a:ext cx="4800599" cy="515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Skyshade understands that light diffusers need to control light based on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Glare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Light  Spread &amp; Distribution.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Human comfort to Daylight in indoors.</a:t>
            </a:r>
          </a:p>
          <a:p>
            <a:endParaRPr lang="en-US" dirty="0"/>
          </a:p>
        </p:txBody>
      </p:sp>
      <p:pic>
        <p:nvPicPr>
          <p:cNvPr id="8" name="Picture 7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685800"/>
            <a:ext cx="2286001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Light Diffuser: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1371600"/>
            <a:ext cx="2185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Clear Bright</a:t>
            </a:r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: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2133600"/>
            <a:ext cx="6019800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High Light Transmission.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Medium Light Distribution.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Applicable for high roof Industrial buildings/Warehouses/Commercial buildings.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Dome shape wider distribution </a:t>
            </a:r>
          </a:p>
          <a:p>
            <a:endParaRPr lang="en-US" sz="2400" dirty="0"/>
          </a:p>
        </p:txBody>
      </p:sp>
      <p:pic>
        <p:nvPicPr>
          <p:cNvPr id="1027" name="Picture 3" descr="C:\Documents and Settings\admin\Desktop\tritan leather works-chenn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3246437" cy="4953000"/>
          </a:xfrm>
          <a:prstGeom prst="rect">
            <a:avLst/>
          </a:prstGeom>
          <a:noFill/>
        </p:spPr>
      </p:pic>
      <p:pic>
        <p:nvPicPr>
          <p:cNvPr id="6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905000" cy="533399"/>
          </a:xfrm>
          <a:prstGeom prst="rect">
            <a:avLst/>
          </a:prstGeom>
          <a:noFill/>
        </p:spPr>
      </p:pic>
      <p:pic>
        <p:nvPicPr>
          <p:cNvPr id="7" name="Picture 6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381000"/>
            <a:ext cx="2849563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 Diffuser: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1066800"/>
            <a:ext cx="182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Soft White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1752600"/>
            <a:ext cx="5985485" cy="394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Soft, Pleasing Light.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 Lighting distribution.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Applicable for low roof.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Application-Offices &amp; Residences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Dome &amp; Flat Shaped diffuser options.</a:t>
            </a:r>
          </a:p>
          <a:p>
            <a:endParaRPr lang="en-US" dirty="0"/>
          </a:p>
        </p:txBody>
      </p:sp>
      <p:pic>
        <p:nvPicPr>
          <p:cNvPr id="2050" name="Picture 2" descr="C:\Documents and Settings\admin\Desktop\DSC005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3429000" cy="2581111"/>
          </a:xfrm>
          <a:prstGeom prst="rect">
            <a:avLst/>
          </a:prstGeom>
          <a:noFill/>
        </p:spPr>
      </p:pic>
      <p:pic>
        <p:nvPicPr>
          <p:cNvPr id="7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905000" cy="533399"/>
          </a:xfrm>
          <a:prstGeom prst="rect">
            <a:avLst/>
          </a:prstGeom>
          <a:noFill/>
        </p:spPr>
      </p:pic>
      <p:pic>
        <p:nvPicPr>
          <p:cNvPr id="8" name="Picture 7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Documents and Settings\admin\Desktop\SDC10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2800"/>
            <a:ext cx="3429000" cy="27010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228600"/>
            <a:ext cx="2479675" cy="517525"/>
          </a:xfrm>
        </p:spPr>
        <p:txBody>
          <a:bodyPr/>
          <a:lstStyle/>
          <a:p>
            <a:pPr algn="r"/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 Diffuser: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914400"/>
            <a:ext cx="222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Bright Vision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1524000"/>
            <a:ext cx="4953000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High light Transmission.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High light Diffusion.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Controlled light distribution.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Applicable for Commercial buildings/Warehouses/Industrial Buildings/Offices.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Flat shaped diffuser option.</a:t>
            </a:r>
          </a:p>
          <a:p>
            <a:endParaRPr lang="en-US" dirty="0"/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905000" cy="5333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admin\Desktop\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3733800" cy="3581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2544762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Heat Transfer: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Desktop\presentation image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3114675" cy="5295900"/>
          </a:xfrm>
          <a:prstGeom prst="rect">
            <a:avLst/>
          </a:prstGeom>
          <a:noFill/>
        </p:spPr>
      </p:pic>
      <p:pic>
        <p:nvPicPr>
          <p:cNvPr id="4" name="Picture 4" descr="C:\Documents and Settings\admin\Desktop\presentation images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24200" cy="1371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" name="Picture 2" descr="C:\Documents and Settings\admin\Desktop\1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3375" cy="60959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76600" y="838200"/>
            <a:ext cx="5867400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Skyshade Lightpipe™ is designed to minimize heat transfer.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 performance light collector partially rejects mid noon sunlight.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Static air column of the pipe(Reflective System) minimizes heat transfer.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id:image001.jpg@01CB2F35.99E4C53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tb for pot 1"/>
          <p:cNvPicPr>
            <a:picLocks noChangeAspect="1" noChangeArrowheads="1"/>
          </p:cNvPicPr>
          <p:nvPr/>
        </p:nvPicPr>
        <p:blipFill>
          <a:blip r:embed="rId3"/>
          <a:srcRect r="16025" b="87939"/>
          <a:stretch>
            <a:fillRect/>
          </a:stretch>
        </p:blipFill>
        <p:spPr bwMode="auto">
          <a:xfrm>
            <a:off x="0" y="0"/>
            <a:ext cx="8077200" cy="137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Vision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286000"/>
            <a:ext cx="723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“To develop and manufacture products for effective use of Solar energy for Daylighting applications to reduce carbon foot print of Buildings”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5486400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Harvesting Sunlight with out Heat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71599" cy="380999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Desktop\bulk qty prod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4185138" cy="5181600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Desktop\IMG_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609600"/>
            <a:ext cx="4953000" cy="5181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5029200"/>
            <a:ext cx="277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Before Lightpipe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029200"/>
            <a:ext cx="2582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After Lightpipe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0"/>
            <a:ext cx="12573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0" y="6019800"/>
            <a:ext cx="619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Improved ambience &amp; Quality of space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162800" cy="51752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Lightpipe™ Daylighting compares with Electrical Lighting</a:t>
            </a:r>
            <a:endParaRPr lang="en-US" sz="20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295399" cy="4571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5943600"/>
            <a:ext cx="6760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Electrical Lighting contribute to Heat Load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25% to 30% Building Energy Consumption due to lighting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admin\Desktop\before lightpi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4343400" cy="5334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3400" y="685800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Electrical Lighting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Energy Consumption on Daytime 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5181600"/>
            <a:ext cx="2037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Before Lightpipe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Documents and Settings\admin\Desktop\after lightpip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09600"/>
            <a:ext cx="4648200" cy="54102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572000" y="685800"/>
            <a:ext cx="2917786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Lightpipe™  Daylighting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Energy Savings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5181600"/>
            <a:ext cx="1895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After Lightpipe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624638" cy="517525"/>
          </a:xfrm>
        </p:spPr>
        <p:txBody>
          <a:bodyPr/>
          <a:lstStyle/>
          <a:p>
            <a:r>
              <a:rPr lang="en-US" sz="2000" b="1" dirty="0" smtClean="0">
                <a:solidFill>
                  <a:srgbClr val="000059">
                    <a:lumMod val="50000"/>
                    <a:lumOff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Lightpipe™ Daylighting compares with Electrical Lighting</a:t>
            </a:r>
            <a:endParaRPr lang="en-US" dirty="0"/>
          </a:p>
        </p:txBody>
      </p:sp>
      <p:pic>
        <p:nvPicPr>
          <p:cNvPr id="3" name="Picture 10" descr="SLIC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09600"/>
            <a:ext cx="4572000" cy="5943600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Desktop\IMG_1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4572000" cy="594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2133600"/>
            <a:ext cx="265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Electrical Lighting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2133600"/>
            <a:ext cx="3159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Lightpipe  Daylighting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admin\Desktop\Pictur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219199" cy="380999"/>
          </a:xfrm>
          <a:prstGeom prst="rect">
            <a:avLst/>
          </a:prstGeom>
          <a:noFill/>
        </p:spPr>
      </p:pic>
      <p:pic>
        <p:nvPicPr>
          <p:cNvPr id="8" name="Picture 7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1"/>
            <a:ext cx="11430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76400" y="5181600"/>
            <a:ext cx="6449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Superior Color rendering by Daylighting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6624638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Lightpipe™ Sizes: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914400"/>
            <a:ext cx="8229600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Diameter                      Length Recommended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750 mm                   Short Length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530 mm                   10-12 m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400 mm                           8 m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300 mm                           6 m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32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Calibri"/>
              </a:rPr>
              <a:t>Lightpipe™ Bends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Bends are allowed in Lightpipe™ of 45° &amp; 90° </a:t>
            </a:r>
          </a:p>
          <a:p>
            <a:endParaRPr lang="en-US" dirty="0"/>
          </a:p>
        </p:txBody>
      </p:sp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447799" cy="457199"/>
          </a:xfrm>
          <a:prstGeom prst="rect">
            <a:avLst/>
          </a:prstGeom>
          <a:noFill/>
        </p:spPr>
      </p:pic>
      <p:pic>
        <p:nvPicPr>
          <p:cNvPr id="5" name="Picture 4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admin\Desktop\presentation images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admin\Desktop\presentation imag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admin\Desktop\presentation images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Desktop\IMG_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495800" cy="60960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 bwMode="auto">
          <a:xfrm rot="5400000">
            <a:off x="228600" y="3124200"/>
            <a:ext cx="4114800" cy="457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33600" y="4953000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Bright Spot 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 floor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1447800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Roof Light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3048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Heat transfer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Desktop\Picture 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533400"/>
            <a:ext cx="4648200" cy="609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53000" y="5562600"/>
            <a:ext cx="3872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Diffused Lighting on floor</a:t>
            </a:r>
          </a:p>
          <a:p>
            <a:pPr algn="ctr"/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Without Heat &amp; Bright spot</a:t>
            </a:r>
            <a:endParaRPr lang="en-US" sz="24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447799" cy="533399"/>
          </a:xfrm>
          <a:prstGeom prst="rect">
            <a:avLst/>
          </a:prstGeom>
          <a:noFill/>
        </p:spPr>
      </p:pic>
      <p:pic>
        <p:nvPicPr>
          <p:cNvPr id="12" name="Picture 11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"/>
            <a:ext cx="1066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00200" y="1524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Comparison of Roof lighting with Lightpipe Daylighting</a:t>
            </a:r>
            <a:endParaRPr lang="en-US" sz="20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endParaRPr lang="en-US" dirty="0"/>
          </a:p>
        </p:txBody>
      </p:sp>
      <p:pic>
        <p:nvPicPr>
          <p:cNvPr id="7170" name="Picture 2" descr="C:\Documents and Settings\admin\Desktop\presentation images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IMG_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3733800" cy="58531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752600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Roof Light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6200000" flipH="1">
            <a:off x="114300" y="4229100"/>
            <a:ext cx="990600" cy="45720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5715000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Bright Spot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 flipH="1">
            <a:off x="419100" y="3848100"/>
            <a:ext cx="3276600" cy="304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320040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Non Uniform 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Lighting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71599" cy="457199"/>
          </a:xfrm>
          <a:prstGeom prst="rect">
            <a:avLst/>
          </a:prstGeom>
          <a:noFill/>
        </p:spPr>
      </p:pic>
      <p:pic>
        <p:nvPicPr>
          <p:cNvPr id="15" name="Picture 14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00200" y="1524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Comparison of Roof lighting with Lightpipe Daylighting</a:t>
            </a:r>
            <a:endParaRPr lang="en-US" sz="20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dmin\Desktop\Pad 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685800"/>
            <a:ext cx="5334000" cy="5791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105400" y="5257800"/>
            <a:ext cx="2751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Uniform Lighting 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without Bright spot</a:t>
            </a:r>
            <a:endParaRPr lang="en-US" sz="24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id:image001.jpg@01CB2F35.99E4C53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0" y="47625"/>
            <a:ext cx="1257300" cy="79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tb for pot 1"/>
          <p:cNvPicPr>
            <a:picLocks noChangeAspect="1" noChangeArrowheads="1"/>
          </p:cNvPicPr>
          <p:nvPr/>
        </p:nvPicPr>
        <p:blipFill>
          <a:blip r:embed="rId3"/>
          <a:srcRect r="16025" b="87939"/>
          <a:stretch>
            <a:fillRect/>
          </a:stretch>
        </p:blipFill>
        <p:spPr bwMode="auto">
          <a:xfrm>
            <a:off x="0" y="0"/>
            <a:ext cx="8077200" cy="137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28600"/>
            <a:ext cx="2652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About us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19200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Pioneer in providing Daylighting and Shading Solutions in India.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Has been in the Renewable Energy domain since 1995.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First company in India to indigenously build and commercialize Lightpipe™  - Solar Daylighting System.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First company in India to indigenously build and commercialize Lightpipe™  and Angle selective light glazing systems.</a:t>
            </a:r>
          </a:p>
          <a:p>
            <a:pPr>
              <a:lnSpc>
                <a:spcPct val="200000"/>
              </a:lnSpc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:\Documents and Settings\admin\Desktop\presentation images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609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35814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to 10% of Roof area is used for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Roof lights or Skylights.</a:t>
            </a:r>
          </a:p>
          <a:p>
            <a:pPr>
              <a:buFont typeface="Wingdings" pitchFamily="2" charset="2"/>
              <a:buChar char="Ø"/>
            </a:pP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 1.5% of Roof area is used </a:t>
            </a:r>
          </a:p>
          <a:p>
            <a:r>
              <a:rPr lang="en-US" sz="2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to deliver the same light.</a:t>
            </a:r>
          </a:p>
          <a:p>
            <a:pPr>
              <a:buFont typeface="Wingdings" pitchFamily="2" charset="2"/>
              <a:buChar char="Ø"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715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1"/>
            <a:ext cx="12954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Area usages: Roof light </a:t>
            </a:r>
            <a:r>
              <a:rPr lang="en-US" sz="2400" b="1" dirty="0" err="1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Lightpipe</a:t>
            </a:r>
            <a:endParaRPr lang="en-US" sz="24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admin\Desktop\presentation images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admin\Desktop\presentation images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624638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 Daylighting in Basement  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Desktop\_VNV1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85800"/>
            <a:ext cx="4572000" cy="59436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Desktop\_VNV1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4495800" cy="5943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2191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47244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Lightpipe™ Daylighting in Building Basement</a:t>
            </a:r>
            <a:endParaRPr lang="en-US" sz="20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9812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Lightpipe™ Daylighting in Building Basement</a:t>
            </a:r>
            <a:endParaRPr lang="en-US" sz="20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5181600" y="2667000"/>
            <a:ext cx="1219200" cy="60960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6591300" y="2933700"/>
            <a:ext cx="1219200" cy="83820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1219200" y="3962400"/>
            <a:ext cx="990600" cy="68580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6553200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Lightpipe™ - Side wall Installation</a:t>
            </a:r>
            <a:endParaRPr lang="en-US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Desktop\presentation images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admin\Desktop\presentation images\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562" y="92075"/>
            <a:ext cx="5176838" cy="51752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Payback Calculations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547" y="838200"/>
            <a:ext cx="893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Payback calculation is worked out in comparison to Electrical Lighting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514601"/>
            <a:ext cx="876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Electrical lighting wattage equivalent to 750mm  diameter Lightpipe™ - 475w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Electrical Energy savings per year  is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1 Lightpipe  * 0.475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kw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* 10 hrs/day  * 365 days *  Rs. 7.00/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kwh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=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Rs. 12,136.25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71599" cy="5333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9713" y="1447800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Energy Savings: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0574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Typical 750 mm diameter Lightpipe™ lumen output is 20,000 lumens.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648200"/>
            <a:ext cx="9144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Maintenance cost savings: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Considering bulb replacement &amp; other costs.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Total w * Rs/w = 475 * Rs. 5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     = Rs.2375 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6624638" cy="517525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Payback Calculations</a:t>
            </a:r>
            <a:endParaRPr lang="en-US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3586" y="1219200"/>
          <a:ext cx="7419814" cy="2852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1"/>
                <a:gridCol w="1188203"/>
                <a:gridCol w="1573078"/>
                <a:gridCol w="1381933"/>
                <a:gridCol w="1295400"/>
                <a:gridCol w="1371599"/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Investment (A) Rs.</a:t>
                      </a:r>
                      <a:r>
                        <a:rPr lang="en-US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Electrical Energy Savings </a:t>
                      </a:r>
                    </a:p>
                    <a:p>
                      <a:r>
                        <a:rPr lang="en-US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(B) Rs</a:t>
                      </a:r>
                    </a:p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(10%  hike in every year)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Maintenance Cost</a:t>
                      </a:r>
                      <a:r>
                        <a:rPr lang="en-US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Savings </a:t>
                      </a:r>
                    </a:p>
                    <a:p>
                      <a:r>
                        <a:rPr lang="en-US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Rs. (C)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(10%  hike in every year)</a:t>
                      </a:r>
                    </a:p>
                    <a:p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Income tax depreciation 80%</a:t>
                      </a:r>
                    </a:p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Rs. (D)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Balance </a:t>
                      </a:r>
                    </a:p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Rs. </a:t>
                      </a:r>
                    </a:p>
                    <a:p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A-(B+C+D)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357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30,000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12,136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2,375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7,089</a:t>
                      </a:r>
                      <a:endParaRPr lang="en-US" dirty="0"/>
                    </a:p>
                  </a:txBody>
                  <a:tcPr/>
                </a:tc>
              </a:tr>
              <a:tr h="374559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7,089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12,350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2,612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-(8872)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81200" y="4267200"/>
            <a:ext cx="452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Payback Period: 1Year 5 Months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142999" cy="3809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Note: Solar Lightpipe™ being a Solar energy device qualifies for 80% depreciation in 1</a:t>
            </a:r>
            <a:r>
              <a:rPr lang="en-US" baseline="30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year.</a:t>
            </a:r>
            <a:endParaRPr lang="en-US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4567238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Lightpipe™ Lumen Output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1371600"/>
          <a:ext cx="8153398" cy="3962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670"/>
                <a:gridCol w="2931558"/>
                <a:gridCol w="3023170"/>
              </a:tblGrid>
              <a:tr h="11109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Size of the Lightpipe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Lumen Output 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approximately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Area Coverage approximately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28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750 mm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22,000 lumens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1000Sft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28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530 mm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12,000 lumens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500Sft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28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400 mm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8,000 lumens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350Sft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28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mm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4,000 lumens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150Sft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715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5562600"/>
            <a:ext cx="6978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Lumen output is calculated for clear sky conditions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when ambient light is 1,00,000 lux.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962" y="304800"/>
            <a:ext cx="6624638" cy="51752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Energy Savings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219200"/>
          <a:ext cx="8382000" cy="431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937545"/>
                <a:gridCol w="1922477"/>
                <a:gridCol w="1845578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Size of the Lightpipe</a:t>
                      </a:r>
                      <a:endParaRPr lang="en-US" sz="2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Equivalent Wattage of Electrical Lighting</a:t>
                      </a:r>
                      <a:endParaRPr lang="en-US" sz="2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Electrical Energy Savings</a:t>
                      </a:r>
                      <a:endParaRPr lang="en-US" sz="2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smtClean="0">
                          <a:latin typeface="Times New Roman" pitchFamily="18" charset="0"/>
                          <a:cs typeface="Times New Roman" pitchFamily="18" charset="0"/>
                        </a:rPr>
                        <a:t>Area Coverage</a:t>
                      </a:r>
                    </a:p>
                    <a:p>
                      <a:pPr algn="ctr"/>
                      <a:r>
                        <a:rPr lang="en-US" sz="2000" baseline="0" smtClean="0">
                          <a:latin typeface="Times New Roman" pitchFamily="18" charset="0"/>
                          <a:cs typeface="Times New Roman" pitchFamily="18" charset="0"/>
                        </a:rPr>
                        <a:t>Approximately </a:t>
                      </a:r>
                      <a:endParaRPr lang="en-US" sz="2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750 mm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 w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1800kwhs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1000Sft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530 mm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w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1100kwhs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500Sft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400 mm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 w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650kwhs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350Sft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mm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90 w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320kwhs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150Sft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5791200"/>
            <a:ext cx="595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Note: Solar Lightpipe™ being a Solar energy device qualifies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80% depreciation in 1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year.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71599" cy="457199"/>
          </a:xfrm>
          <a:prstGeom prst="rect">
            <a:avLst/>
          </a:prstGeom>
          <a:noFill/>
        </p:spPr>
      </p:pic>
      <p:pic>
        <p:nvPicPr>
          <p:cNvPr id="8" name="Picture 7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id:image001.jpg@01CB2F35.99E4C53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tb for pot 1"/>
          <p:cNvPicPr>
            <a:picLocks noChangeAspect="1" noChangeArrowheads="1"/>
          </p:cNvPicPr>
          <p:nvPr/>
        </p:nvPicPr>
        <p:blipFill>
          <a:blip r:embed="rId3"/>
          <a:srcRect r="16025" b="87939"/>
          <a:stretch>
            <a:fillRect/>
          </a:stretch>
        </p:blipFill>
        <p:spPr bwMode="auto">
          <a:xfrm>
            <a:off x="0" y="0"/>
            <a:ext cx="8077200" cy="137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62200" y="152400"/>
            <a:ext cx="321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Achievements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8975727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National award for Most Innovative Energy Saving Product-2011.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Finalist in the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Sankalp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Social Enterprise Awards-2010.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Finalist in New Ventures India Awards-2008.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First company in India to have in-house R&amp;D facility for Daylighting Systems.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Active member of Indian Green Building Congress since 2008.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Industry partner for Indo-US Clean Energy research center project.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Published several articles on Daylighting applications in leading building and 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construction magazines.</a:t>
            </a:r>
          </a:p>
          <a:p>
            <a:pPr>
              <a:lnSpc>
                <a:spcPct val="200000"/>
              </a:lnSpc>
            </a:pP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6624638" cy="517525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Daylight in Green Buildings</a:t>
            </a:r>
            <a:endParaRPr lang="en-US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8382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LEED * Green building rating system is a voluntary system where  in the environmental performance of whole building  is evaluated.</a:t>
            </a:r>
          </a:p>
          <a:p>
            <a:endParaRPr lang="en-US" sz="2000" dirty="0" smtClean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Skyshade Light pipes can impact the following categories :</a:t>
            </a:r>
          </a:p>
          <a:p>
            <a:endParaRPr lang="en-US" sz="2000" dirty="0" smtClean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Energy &amp; Atmosphere-Reduction of design energy cost  and energy performance optimization.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317240"/>
          <a:ext cx="8534400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209800"/>
                <a:gridCol w="1600200"/>
                <a:gridCol w="1371600"/>
                <a:gridCol w="1828800"/>
              </a:tblGrid>
              <a:tr h="99060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Size of  the Lightpipe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Equivalent Wattage of Electrical Lighting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Lumen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Output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Electrical Energy Savings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Area Coverage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approximately 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750 mm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 w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22,000 lumens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1800kwhs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1000Sft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530 mm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w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12,000 lumens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1100kwhs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500Sft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400 mm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 w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8,000 lumens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650kwhs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350Sft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mm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90 w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4,000 lumens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320kwhs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150Sft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715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6624638" cy="5175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Maintenance: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764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Light pipes are optic based system which continuously collect   light during day.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 help them collect and provide better performance, they need to clean the top light collector Periodically from dust.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Simple  soft cloth with plain water  (if required) is what it  all requires monthly basis.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3715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admin\Desktop\lp14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447800" cy="533399"/>
          </a:xfrm>
          <a:prstGeom prst="rect">
            <a:avLst/>
          </a:prstGeom>
          <a:noFill/>
        </p:spPr>
      </p:pic>
      <p:pic>
        <p:nvPicPr>
          <p:cNvPr id="5" name="Picture 4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762000"/>
            <a:ext cx="304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Industrial application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admin\Desktop\IMG_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71599" cy="533399"/>
          </a:xfrm>
          <a:prstGeom prst="rect">
            <a:avLst/>
          </a:prstGeom>
          <a:noFill/>
        </p:spPr>
      </p:pic>
      <p:pic>
        <p:nvPicPr>
          <p:cNvPr id="5" name="Picture 4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228600"/>
            <a:ext cx="304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Industrial application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\\10.128.0.104\Venkat 2010\daylight\DSC022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71599" cy="533399"/>
          </a:xfrm>
          <a:prstGeom prst="rect">
            <a:avLst/>
          </a:prstGeom>
          <a:noFill/>
        </p:spPr>
      </p:pic>
      <p:pic>
        <p:nvPicPr>
          <p:cNvPr id="5" name="Picture 4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228600"/>
            <a:ext cx="352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Industrial application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Z:\Sudarshan\data\Lightpipe\jain jalgoan\15032011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86550"/>
          </a:xfrm>
          <a:prstGeom prst="rect">
            <a:avLst/>
          </a:prstGeom>
          <a:noFill/>
        </p:spPr>
      </p:pic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371599" cy="533399"/>
          </a:xfrm>
          <a:prstGeom prst="rect">
            <a:avLst/>
          </a:prstGeom>
          <a:noFill/>
        </p:spPr>
      </p:pic>
      <p:pic>
        <p:nvPicPr>
          <p:cNvPr id="5" name="Picture 4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228600"/>
            <a:ext cx="352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Industrial application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Z:\Sudarshan\data\Lightpipe\ges office\P102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pic>
        <p:nvPicPr>
          <p:cNvPr id="4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142999" cy="457199"/>
          </a:xfrm>
          <a:prstGeom prst="rect">
            <a:avLst/>
          </a:prstGeom>
          <a:noFill/>
        </p:spPr>
      </p:pic>
      <p:pic>
        <p:nvPicPr>
          <p:cNvPr id="5" name="Picture 4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5600" y="2286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Office application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Z:\Sudarshan\data\Lightpipe\IMG_2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1000"/>
            <a:ext cx="4419600" cy="624840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Desktop\indian railway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4648200" cy="624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10200" y="4572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Office application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048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Office application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1142999" cy="457199"/>
          </a:xfrm>
          <a:prstGeom prst="rect">
            <a:avLst/>
          </a:prstGeom>
          <a:noFill/>
        </p:spPr>
      </p:pic>
      <p:pic>
        <p:nvPicPr>
          <p:cNvPr id="9" name="Picture 8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858000" cy="8382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Daylight Dimming Arrangement 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1429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1752600"/>
            <a:ext cx="8686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Light pipes are equipped with dimmer arrangement - motorized control</a:t>
            </a:r>
          </a:p>
          <a:p>
            <a:pPr algn="just">
              <a:lnSpc>
                <a:spcPct val="20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to dim the Daylight. </a:t>
            </a:r>
          </a:p>
          <a:p>
            <a:pPr algn="just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Because you don’t need 100% of the light 100% of the time, the innovative </a:t>
            </a:r>
          </a:p>
          <a:p>
            <a:pPr algn="just">
              <a:lnSpc>
                <a:spcPct val="20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Skyshade Lightpipe Daylighting Dimmer easily controls the amount of </a:t>
            </a:r>
          </a:p>
          <a:p>
            <a:pPr algn="just">
              <a:lnSpc>
                <a:spcPct val="20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daylight entering a room with the convince of a switch.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Applications: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Areas of privacy, Conference rooms &amp;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Office areas require the Dimming arrangement.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914400"/>
            <a:ext cx="8686800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“Ability to control sunlight delivered into building space is  key to Human Comfort”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624638" cy="517525"/>
          </a:xfr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kern="1200" dirty="0" smtClean="0">
                <a:solidFill>
                  <a:srgbClr val="000059">
                    <a:lumMod val="50000"/>
                    <a:lumOff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Lightpipe™ Daylighting integration with Electrical lighting:</a:t>
            </a:r>
            <a:br>
              <a:rPr lang="en-US" b="1" kern="1200" dirty="0" smtClean="0">
                <a:solidFill>
                  <a:srgbClr val="000059">
                    <a:lumMod val="50000"/>
                    <a:lumOff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590800"/>
            <a:ext cx="6096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Skyshade provides complete solution of controls for  Electrical lighting to switch off them when day light is available. 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existing buildings where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LightPipes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are installed,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electrical lights can be simply switched on/off by Day light sensors depending on daylight provided in a space. </a:t>
            </a:r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1429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admin\Desktop\lightpipe_dimm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752600"/>
            <a:ext cx="3048000" cy="477794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2400" y="838200"/>
            <a:ext cx="8610600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“Studies on Daylighting systems show that 30-50% more energy saving potential can be realized when Daylighting is fully integrated with Electrical lighting.”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5" descr="tb for pot 1"/>
          <p:cNvPicPr>
            <a:picLocks noChangeAspect="1" noChangeArrowheads="1"/>
          </p:cNvPicPr>
          <p:nvPr/>
        </p:nvPicPr>
        <p:blipFill>
          <a:blip r:embed="rId2"/>
          <a:srcRect r="16025" b="87939"/>
          <a:stretch>
            <a:fillRect/>
          </a:stretch>
        </p:blipFill>
        <p:spPr bwMode="auto">
          <a:xfrm>
            <a:off x="0" y="0"/>
            <a:ext cx="8077200" cy="13716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0" y="47625"/>
            <a:ext cx="1257300" cy="79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90800" y="228600"/>
            <a:ext cx="2984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Our Expertise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394" y="1524000"/>
            <a:ext cx="931928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Solar Lightpipe™ 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The Daylighting System that transports light.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Skyshelves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™  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- The Daylighting System for Windows &amp; Glass.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Norikool ADS™ 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-  Advanced Skylights Systems.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Fiber optic solar lighting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– Sunlight delivered through optical fiber.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Tensioned Fabric Structures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Architecturally Engineered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Shading  Solutions.  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624638" cy="762000"/>
          </a:xfrm>
        </p:spPr>
        <p:txBody>
          <a:bodyPr/>
          <a:lstStyle/>
          <a:p>
            <a:pPr algn="ctr"/>
            <a:r>
              <a:rPr lang="en-US" sz="2800" b="1" kern="1200" dirty="0" smtClean="0">
                <a:solidFill>
                  <a:srgbClr val="000059">
                    <a:lumMod val="50000"/>
                    <a:lumOff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Lightpipe™ Daylighting integration with Electrical lighting:</a:t>
            </a:r>
            <a:endParaRPr lang="en-US" sz="2800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066799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066800"/>
            <a:ext cx="8991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electrical lighting with dimmable hardware more precise control can be done. 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New buildings where light pipes are being planned, It is recommended to have dimmable Electrical lighting systems and be integrated with light pipes- Day lighting system.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This arrangement ensures that irrespective of ambient light constant light flux is made available to building occupants.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696200" cy="175895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cs typeface="Latha" pitchFamily="2"/>
              </a:rPr>
              <a:t>Lightpipe Integration with Electrical Lighting Flash Animation</a:t>
            </a:r>
            <a:endParaRPr lang="en-US" b="1" dirty="0">
              <a:solidFill>
                <a:schemeClr val="tx1"/>
              </a:solidFill>
              <a:cs typeface="Latha" pitchFamily="2"/>
            </a:endParaRPr>
          </a:p>
        </p:txBody>
      </p:sp>
      <p:pic>
        <p:nvPicPr>
          <p:cNvPr id="3" name="Picture 2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609600" y="2514600"/>
          <a:ext cx="7391400" cy="1524000"/>
        </p:xfrm>
        <a:graphic>
          <a:graphicData uri="http://schemas.openxmlformats.org/presentationml/2006/ole">
            <p:oleObj spid="_x0000_s1026" name="Package" r:id="rId5" imgW="2781360" imgH="485640" progId="Package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"/>
            <a:ext cx="1066799" cy="4571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517525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Integration of Daylighting with Electrical Lighting</a:t>
            </a:r>
            <a:endParaRPr lang="en-US" b="1" dirty="0">
              <a:solidFill>
                <a:schemeClr val="bg2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Desktop\IMG_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85800"/>
            <a:ext cx="5029200" cy="5943600"/>
          </a:xfrm>
          <a:prstGeom prst="rect">
            <a:avLst/>
          </a:prstGeom>
          <a:noFill/>
        </p:spPr>
      </p:pic>
      <p:pic>
        <p:nvPicPr>
          <p:cNvPr id="8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95400" cy="457199"/>
          </a:xfrm>
          <a:prstGeom prst="rect">
            <a:avLst/>
          </a:prstGeom>
          <a:noFill/>
        </p:spPr>
      </p:pic>
      <p:pic>
        <p:nvPicPr>
          <p:cNvPr id="9" name="Picture 8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838200"/>
            <a:ext cx="41910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Energy savings are proportional to  the reduction of use of electric lighting, not to the amount of daylight in the room.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Given the high average luminous efficacy  less total energy is required to achieve a given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illuminance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in a room  with daylight than with electric light.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624638" cy="517525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For 24 hours operating production floors: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572000"/>
            <a:ext cx="868680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Annual Electrical energy consumption for 400 watt Metal halide lamp – 4100 </a:t>
            </a:r>
            <a:r>
              <a:rPr 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kwh</a:t>
            </a: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Annual Electrical energy consumption with Electrical light &amp; equivalent Daylight availability-2880 </a:t>
            </a:r>
            <a:r>
              <a:rPr 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kwh</a:t>
            </a: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(30%).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Annual Electrical energy consumption with Electrical light,</a:t>
            </a:r>
          </a:p>
          <a:p>
            <a:pPr marL="342900" indent="-342900">
              <a:lnSpc>
                <a:spcPct val="150000"/>
              </a:lnSpc>
            </a:pP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Daylight &amp; controls-2394kwh (42%).</a:t>
            </a:r>
            <a:endParaRPr lang="en-US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Desktop\drawing for 24 hou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772399" cy="3950139"/>
          </a:xfrm>
          <a:prstGeom prst="rect">
            <a:avLst/>
          </a:prstGeom>
          <a:noFill/>
        </p:spPr>
      </p:pic>
      <p:pic>
        <p:nvPicPr>
          <p:cNvPr id="7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95400" cy="457199"/>
          </a:xfrm>
          <a:prstGeom prst="rect">
            <a:avLst/>
          </a:prstGeom>
          <a:noFill/>
        </p:spPr>
      </p:pic>
      <p:pic>
        <p:nvPicPr>
          <p:cNvPr id="8" name="Picture 7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6624638" cy="517525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10hrs operating cycle spaces</a:t>
            </a:r>
            <a:endParaRPr lang="en-US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Desktop\drawing for 10 hou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62000"/>
            <a:ext cx="7315200" cy="4267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5029200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energy consumption of 400w Metal halide lamp for 24hrs/10hrs cycle.</a:t>
            </a:r>
          </a:p>
          <a:p>
            <a:pPr marL="342900" indent="-342900">
              <a:buFontTx/>
              <a:buAutoNum type="alphaUcPeriod"/>
            </a:pPr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Electrical energy consumption of 400w Metal halide lamp with </a:t>
            </a:r>
          </a:p>
          <a:p>
            <a:pPr marL="342900" indent="-342900"/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equivalent Daylight.</a:t>
            </a:r>
          </a:p>
          <a:p>
            <a:pPr marL="342900" indent="-342900"/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C.  Electrical energy consumption of 400w Metal halide lamp, </a:t>
            </a:r>
          </a:p>
          <a:p>
            <a:pPr marL="342900" indent="-342900"/>
            <a:r>
              <a:rPr 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Daylight &amp; Controls.</a:t>
            </a:r>
          </a:p>
          <a:p>
            <a:pPr marL="342900" indent="-342900">
              <a:buFontTx/>
              <a:buAutoNum type="alphaUcPeriod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95400" cy="457199"/>
          </a:xfrm>
          <a:prstGeom prst="rect">
            <a:avLst/>
          </a:prstGeom>
          <a:noFill/>
        </p:spPr>
      </p:pic>
      <p:pic>
        <p:nvPicPr>
          <p:cNvPr id="6" name="Picture 5" descr="cid:image001.jpg@01CB2F35.99E4C53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Z:\Satya Marketing\Previous Data\lp photos\rane trw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705600"/>
          </a:xfrm>
          <a:prstGeom prst="rect">
            <a:avLst/>
          </a:prstGeom>
          <a:noFill/>
        </p:spPr>
      </p:pic>
      <p:pic>
        <p:nvPicPr>
          <p:cNvPr id="4" name="Picture 3" descr="C:\Documents and Settings\admin\Desktop\IMG_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705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1752600"/>
            <a:ext cx="308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Lightpipe Daylighting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2057400"/>
            <a:ext cx="4586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Lightpipe Daylighting integrated 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with Electrical lighting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admin\Desktop\Pictur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142999" cy="457200"/>
          </a:xfrm>
          <a:prstGeom prst="rect">
            <a:avLst/>
          </a:prstGeom>
          <a:noFill/>
        </p:spPr>
      </p:pic>
      <p:pic>
        <p:nvPicPr>
          <p:cNvPr id="8" name="Picture 7" descr="cid:image001.jpg@01CB2F35.99E4C53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0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0" y="47244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 is commonly observed that Electrical lighting systems switched on even though Daylight is amply provided.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5" descr="tb for pot 1"/>
          <p:cNvPicPr>
            <a:picLocks noChangeAspect="1" noChangeArrowheads="1"/>
          </p:cNvPicPr>
          <p:nvPr/>
        </p:nvPicPr>
        <p:blipFill>
          <a:blip r:embed="rId2"/>
          <a:srcRect r="16025" b="87939"/>
          <a:stretch>
            <a:fillRect/>
          </a:stretch>
        </p:blipFill>
        <p:spPr bwMode="auto">
          <a:xfrm>
            <a:off x="0" y="0"/>
            <a:ext cx="8077200" cy="9144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47625"/>
            <a:ext cx="14097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C:\Documents and Settings\admin\Desktop\Clien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  <p:sp>
        <p:nvSpPr>
          <p:cNvPr id="14340" name="AutoShape 4" descr="data:image/jpeg;base64,/9j/4AAQSkZJRgABAQAAAQABAAD/2wCEAAkGBhQQERUUEBQWFRUWGBwXFRYYFxcWGhgUGhUaFxocFhYYHCceGBwkHBUXIDAhIycpLSwsFiAxNTAqNSYrLCkBCQoKDgwOGg8PGjAkHyEsLi8pLC0sMCwsLCosNS0sLCosKSwpKSwsLCkpKikpKSwsKiwsLCwpLCwpLCwsKSkpLP/AABEIAMAAnAMBIgACEQEDEQH/xAAcAAABBQEBAQAAAAAAAAAAAAAHAAEEBQYCAwj/xABREAABAgMEBQULBwkGBgMAAAABAgMABBEFBxIhBjFBUWETFyJTkTI0VHF0dYHCw9LTFCNCRXKhsRUWQ1JigpKiozWys8HR8BgkM5Ph8SVEc//EABsBAAMBAQEBAQAAAAAAAAAAAAECAwAEBQYH/8QAOBEAAQMCBAIHBwMDBQAAAAAAAQACAxExBBIhURNBBRQzcZHR8BUWMlJTYWIGIqGBscEjNEJy4f/aAAwDAQACEQMRAD8Ar7sbtJa1Zd115bqCh7AAjABTkkHMKSrPpnhkMo2ZuDkqf9V/+j+PJR53Ap/5KY8pP+C3F1a16TMtMOMKZdUptWEkYKE0By6Vdu6L4nEGN5BNBVVw2FkxByxNqVT8wMl10x/R+FCNwUl1sx2s/CixN7rWEL+TTGEmmLoYf4sVD/nsrHkL5WPB3u1v3o5zjaXcutvRWKdaMqHzAyXXTHaz8KEbgJLrpjtZ+FEvnnY6h7tb96H555fqHu1v3oHXh86b2NjPpFQ+YCS66Y7WfhQuYCS66Y7WfhRL552PB3u1v3ocXzMdQ92t+9B69+aPsbG/SKhcwEl10x2s/ChcwEl10z2s/CiZzzseDvdrfvQuedjwd7tb96B138/Xgt7Gxn0iofMBJddM9rPwofmAkuumO1n4UTBfMx1D3iq370Lnnl+oe7W/e9MHr35+vBD2PjPplQ/+H+S66Y7WfhQ3/D/JddMdrPwompvnlz+ge8dW/ehKvnlx+ge1V1t+9G69X/n68EPZGLvwyofMBJddMdrPwoXMDJddMdrPwol88zHg73a370PzysdQ92t+9A67+aPsbGfTKhcwMl1sx/R+HDi4KS66Y/o/CiYb5pfqHu1v3oXPMx4O92t+9G69+frwW9jYz6RURVwkl1r/APR+F/useF1kiGWpxtJ6Lc882n7KEtoFaZVomCBo5bqZ1hLyEqSFEiiqVyNNhIjEXdarQ84zGziiOhsrpG1JXnSRlji0ihF153Bd5zHlJ/wGoymlrQVakwlSggF0gqVWiRgTmcOdMtkau4LvKY8p9g1GM08H/wAhN/8A6HtwJjj6TNHf1X0P6arxX0+Q/wCFtrcdW3NqQmfbbQAkJli2tSQ2EJyKEpIIP+cU+keiktRt9MwzLpdSSU4XcGNJCVFoYcSU9IZKG6kW8rNp/K80pJxf8t0Qg9JRCUZIIOSstYimtW20LEpNOKU4UrUVSzjgdokGlScIwmtMiDs4xzPylpqunDcdkrGxEg0Fqa1BNLfyVUjRuX1C0GDr+g7rGf6u78Y95rQ5ppLZcnmE8okKR0XSSkmlRRO/eImWNpOhyYdKg1LFTaky7oQlIaUTUFZAzyoMWzDxiRpPZpal5SaU4qaWD0nD840U1CqVpQJrkN+fCIhjC0lo9eK9F2LxbJWwveWk91bHnSirHdDG0NocXPMhDgJbVgdOIJ10onZDM6FoUhbgnWMKCApWF2gxGicykf5xo29MGAZVSWpcS6SUqSU1dYeOZKM6Yc64kg5eiIdtz7hlZtt+aRMAraU0QpJ+bUsKyTsy2Z9kNwoqevNQ6/0hmoXEa8wN6bcu9U0/oe2wtSHp1hCk0JBS7qOexJ4R52nomhjkiqbawvDElRS4KN0JxEUrTUN+cWtr6SNsTEyAy08pxKAhakoWEqDYFKEGqeGuvCK/TW0A+iSUMIPyeiggBKUqxVoEjJPiibmRgGnL1uu2GfHOkY1xIDudBtW1NNd1pGNH2TSUfXKFa2qtKQ04l0ZVSrFSiu5JzoYzkjoi246ltueYW5XJOB2pKTU60U2Vi4sS15Z+Zl3nHFNuttcmWynoFSUKFeUqKCij44j2TOqEqEyTzbD3LL+UFRShRRUlJSpQopIqMhxzixax1CQvOD8TBnGYgmlajQE1+x07t1MmbKlpth7E7KpdYOMuNNOIAQDRQcSRmKgiorqhT8miV5Npudl2U8kglKmlLLqlZlaqpOMKrl4ooLDVhatDlCApTBoTQYzjqcNdda1y3xeOWkwi05dbpSUCWQipoUpWQcNddKHxa4IcCKkAIPiljfkDi5ramlK8hvpzXP5vSk2heGYYS8hJcxspcCVITrLjZAHpQR4tkVkvoMhxpLiJxkpUsNpIS6RyhNAknDUHMawNfpi3ktI+nMNFuXbJZcLrrep1wJABST3Iz1VNTFbYFsSxbl2VqUzheS44Agucq4CkIJcK/mwKAGqTqOqFLY3UqAnZLjoWHIXctKA6EeqLyXoKlPLYpxkcgUpd6DvQKu5B6OdeFYgWzo2mWZadEw26He4CQvpAGilDEBkDTXQ5xqLQtqQSmeS5jW4890kpUemgUKShXcgAVJ3nKKTTGZZXLyIlwUpS250CoLUmrie6I11IJ/8AUTljjDTRdeCxmNkmYJC6hPNopau26I11v9nN/aX/AHzFDd0MrQ84zGz7EXt1v9nN/aX/AHzFDd0MrQ84zGz7Eeth+zHcF8b0h/upP+x/uuLgu8pjyn2DUU+l2hs47PTDjcutSFuVSoFGYwp3q4RcXBd5zPlJ/wABqCeBGxkQleQd0ejcfJgncRgBJFNUBWNB7QQQpEu4lSc0lKkpIPAhUdzuidpPrK3mHVrNAVHk60AoNRHbB3pCpHF1Nu5Xr+8c+bPkbXen/qBtk6L2lLOpdbllYhUdINqBSciCMWo8CIubSl59bCmGrP5FDgAXgUFVSDWiUqVRA4CCzSFSHbhw1uUE0XNL0y+Z4kfG0kU35W5oAfmHPeCr/k96ENAp7wVf8nvQf6QqRPqTNyuz3mxPyjwPmgB+Yk94K5/J70I6Bz3grn8nvQf6QqRupM+6PvPiflb/AD5r5/8AzEnvBXP5PeifY2iU9LvtumTWsoOIJxIAxUNKnFUUJr6IONIVIIwbGmoJU5P1HiJGlrmNob6HzQWt6w7RncC3ZRQcQkpKgUdIFVRliyI1RUfmHPeCufye9H0BSFSC7CNcaklLD+oZ4WBjGNAHf5oAfmFPeCudqPehzoFPeDL7Ubf3oP1IVIXqTPure8+J+VvgfNAEaBT3gy+1HvQhoFPeCr/k96D9SFSN1Jm5W958T8rfA+azd3tmuS8iht5BQsKUSk0qAVVGomMvd1qtDzjMepxgmCBldz9Y+cpn1I9GJuVtNl81iJjK8yG5NfFc3A95zPlJ/wABqCgBAvuC7zmfKfYNQUIabtCpN+EJUh6QoUSTJUhUhQoyyaFFVb+kkvJIxzLyGxsBPSVT9VA6SvQPHGFcvicmVFFlyL0wRrWoEJ8dE1+8gcYZrHOsECQET4bFAyppHMEGsvKp2ijaj9/Kfj4o4XoXbiqVtRIPAK++iBD8MC7glzfZFCHgYq0et9ofNzzLvBQTn6VtnL0xydMbak+/bPS+ka3GCdQ1k4Sr70pHHbG4VbELZt0UIekYXR+9ySmlYFOFhytMD1EivBfc7NtK8Y26FViZaW3TAgrukKkKFARSpChQoyyYwMbufrHzlM+pBOMDG7n6x85TPqRWOxSPsubgu85nyn2DUFAQL7gu85nyn2DUFARpu0ci2wTw0PHCnKa4kmSWoUNYGVvXjvTTxlLEQXXdSnyAW0bCUkjCQD9JWX6oVEPSG3H7cmjIWcrBLI75mAKhQzFBqqmoICa9Ig/REbyyrCl7KlVJYRRDaStRyK1lIJJWs90o58BXIAZRUARirtTt5oULjQLM2DdC3j5e03FTb6s1BRJbB3UObn72XCN9LSiW0hLaUoSNSUgADxAaowQvmY6h3tT/AKxb6NXiNTz3JIaWkhJXVRTSgIGw8Y5jiWvNMy9CTorFQsL3MIA5rXQoHrl8bCSRyDuRI1p2Gke1m3tMvuttJZcBcWEAkpoKmlTnqhePHWlU7uisY1mcxml+VvFbyGMYm1702ZZ9bKmnFFBwkgpoctkQueZjqHe1P+sZ08YuUWdE4x7Q5sZoe7zWi0i0FlJ9J+UMpKiMnE9FwbO7Az8SqjeDGEesy0rAquXUqdkhmWlZqbFd2ZTkdaOjlmkaxpJC9uUcUEuJW1X6ShVI+0U5js7I2LMwl1IKDUHMEZgjgRFo5wbahcc+Elw5/wBVpCqNEtMZe0WeUl1ZigcbVktCqalDduUMjF9Ay0w0FclHfyhZACHkCrrKR0XEVqrCgEZnaga8iKKArqdCNNGrTlw42MK00DrZ1oURX0pOw0z8YIijmi7bLnqtLChQomimMDG7n6w85TPqQTjAxu5+sPOUz6kVjsUjrLm4LvOZ8p9g1BQEC+4LvOZ8p9g1BQjTdo5FtgngbXqaRulTdnSVDMTJovPNLZypXZXMk7Ej9oRv5+bDLa3FmiUJK1HclIJP3CBrdRIqnZiZtWYHTdWptgHPAgd1hz8SKjYk/rGBHQVceSJ2W20R0Wbs6WQw0K0zWugBW4dajTfsG4CLO0pXlWltk0xpUmu4KSRX74lUhjEySTUog5dQvnbSWwvkMwpjGV4QDiICSajcCfxjd3VaOgATfKGqgtvk8OXdDPFWuzdGavO/tF37KP7sVFnyE0tILCXygnWgLKdeeqPHBEcxNKr9HlY/FdHMDpMuYCpPNWOnGi4kHkpS4XOUClmoCadLZQ564sbttFhNO8sXCgy7iThCQcWVaEnVGWtKVfbIEwHQTXDymLMA0JTi2QRrmO4mPtp/uQYgHT2U8e+SHovR9Tao5iqo7ztHRLvh4LKi+onCU0CaJ1A1qdUU+hujqZ6YLS1lAwFVRQ6iN/jjYXz/AP1/Gr8IwNi267JucoyQFUKcwCKGmzflAmytn1Gir0aZ5ujBkP79aH+ytdNdEfyctASsrQsEgkAEEEZGnAxqrnbaUrlZdRqEpDiB+qCcKgNwqRl44wVsW89OuBTysZGSUjUBXYkegE8IJ92Gii5ZC3nhhU6AEpIopKAa9IV2mhpsAikArLVg0XF0sTH0fkxTgZOXruW7KawKNMbPXYs8i0ZQEsOKwzTQNEgqOJRpTIKpUbAsftGCyBEG2rHbm2HWHgChxJSct4yI4g0I4gR6zDQ6r4M6r2kZ5LzaXGyChaQpJ3pIqDSJMDG5y01t/KbNmCS5KLOCvVlRrThioocHRugmpMBwoaIpGBjdz9Yecpn1IJxgY3c/WPnKZ9SKR2KR9lzcF3nM+U+wagoQL7gu85nyn2DUFCNN2hRbYIf32WqWbMUhNcT60tZU1ZrI9IRhy2kRqdFrGEnJsMCnzbaUq4rpVZzzzUSfTA0v7tItuyITSqFKdoalNQtrCVJGsVSR6YzbV+Vop18grxsnX6HBF24Z74gWpS8A6r6FrEefmw02pxVaISVGgrkBU/hAes6/5YPz8qlQ3trKTTaSFAiNhJ3jyNotLaS9yDjiVICXgEGqgQKGpQrXqCqxB8MjLhOxzXEIa6XWwibmlPNYsKgmmIUOQ2gE/jG6unt9vkxKUVygxuE0GHDiGVa1+luiCi5ldO+Uf9s/6xeaG3dLkZgvKeSsFCkUCCDmQa1rwjyIo5RJmIuvtMfjMBLgRAx9S0Cl7+CxF4OkbU6+hTQWOTSpCsaQM8eyhNdX3xYXY6TNSy1MuBZU+4kJwgEDKnSqcvQDFg/c44pSlfKUZknuDtJO/jHvZF0i2H2nTMJIbWF0CCK0Naa4wZNxc9E8uM6OOA6qH2GmhvfZVd61uNvOpZTixsqIVUCmacqGueuM/odasvLPKXNtlxBRhAwJXQ4ga0UeEbrSK61c1MuPB9CQsg4SgmlEgaweEV5uXc8JR/2z70B8UplzgJsNjsA3AjDukINNaVrXvoiFZ1mMABbTSE4gFAhKQaEV401xZAR4yrHJtpTWuFIFdWoUiLa2kLEojHMuobTsxEAq4JTrUeAEekBsvipHVNSa96sUw9YF1rX7y6DSVZce3LVRpHjFQVEeMA8IyM1f5OKzbbYbqK0KVuGvjxJ2R1Nwsr7BRLwtRpOn5BpFKTAoEzY5Je2qsmjQCmvGyancqCqiPmPSW8KZnuRU8pv5pQcbU2goIVlXPEcqgHxgbo+nGzXPfqgTxlgbVFrqrowMbuvrDzlM+pBOMDG7n6w85TPqQkdig6y5uC7zmfKfYNQUIF9wXecz5T7BqChGm7RyLbBAu/1smcl9tWSAOPKKP3j8OEDVUoulcChxKCNdN4ptpr2Qf72NKpizkMOyyWiFKUhanEYyFYQpAT0k0HRXU12CBvz1WhU1EuRxZNN4+nUbdYj0cK+ThANA8VJ4bXVD/HWvCoNDx3DPZHoM9Wdc6k/j2GCIi95DwAnbPlXwBnRKQqnDEFDfujoyFiWiQGnHZB49yHDiaUqmwqUpPoxJOXcxczOHxs/ykLQfhKptEr0ZqQolKuWZTraWSaCv6NetB8eXCDtotpixaLXKS6sx/wBRs922eI3bjqP4ATSq7yakBjWgOM5EPN0UnOtCquaNY11HE5GKOw7beknkvS6ylaMuBFcRS4muaTtG+lM84hJh2TDNGdUzXFuhX1vSGpGb0I0ybtJgLT0XE0DzdalCqaxvQdaTtHEGNKI8ogtNCrg1SwxwtdNeQEdKNIA16N5aptS5aUXSXScK1jW8oGh1Z4BuHdbctbxRGR2ULE0ur7Tm+kNlTNnUURkp8iqRl+hSe7P7Ry4HXAdnbVVMLK5ha1uK7pSySTWu0nLI0y1CHsyznH3ENsIW4s6kJBUaVp6B+0Y30rdkzKoS5bM2hmuYZbONxXiIqTXckK8dMo9gNhw4pz/lQNXIe0156qUOe+nEQ7bJUKpGLYaDFt8WeZ2E6u3enTeypTKQs0PEUo7MFKq5mpAOIp25DDnsEebl9c7iPJtSqBuDVSPSV5w2eQ6tb4lLlAuVhn5VYBCkqTkalSVJ1jfT0+mPriz0lLaEnWlIB2agBq9EAey73LRfeaaIljyjiEVUz+uoJH0xvg/Ijz8Y51QHCn8qsYHJdGBjdz9Yecpn1IJxgY3c/WHnKZ9SOaOxTPsubgu85nyn2DUFCBfcF3nM+U+wagoRpu0ci2wWMvbsUzVmPYRVbVHkZV7juu1BXHz5Z2j8xMCrEu44K0qlClAnVmQN+sbI+s3GQoEKAIIIIOYIORBG0QKtCXDZFqP2a6SGHlcpKqOrFTJNTrJQnD42h+tF8PO6NpASvZmuhYvQieRUqk5gDi0rfq8cVUxKlvorSWztStJQf4VAGPr4JiPP2U1MIKHm0OJOsLSFD74qMe4n9wSGH7r5s0UvBmLN6CTyzJyVLr6SaHWAdbZNdgpXWI0ds6Jy1oy6pyxhRQqXpQCikKOZKEg5ajkMiK4c8jptLLj2XKrs88isA/NKJLaq1yBrib9BI4QLrPm5qyJytFNPIpjQvUpvWQdikkZg6ttagCLBzJP3xGjlqEaFeehWky7Mm0vJ7g9FwUyU2SMQ2dIZEZcAM4+opKcS62lxshSFpCkkaikioPZAJvA0fanpVNqyHRSrvpsZcm59JWEfSBJCthxBW0mNPctpUPkjzDpp8m6aa9SqqiNncqqKcYhiaStEgvYp26aL3vo01+TsiUZVRx5JLhGtLOqgOwq/AGBVojoc9aT2Bo4EJzccUOigbBQHM55J4bKVjpKXrctFWE9N9eIYj0UNDVUZ1SlA1bzGl080kbk2hZdmkJaQKTLoPScVTpJKwP4jt7kbRFY2mMCNnxG/2SnU1Nl62nptL2YhUpYoBUcnZsgKKjqODYaHbTCNgOuBvNTbjy1OOrK1KNStaion7SiSdu07I2Gg91r9pUccozLk15Qiql8GgNYypiOQINKwadHbtpKRALbKVrH6RwBast1RRP7oEEzRQW1dzWyl3cvm+UsSYepyMs8uuYKUKII2UIFDwiU7obOoFVykwBv5JZ/8/wDqPqsIpkIotM9JUWdJuvq1pFG0/rOHuR25ngDEuvuJoGrcIIHXS2Gp61W8SSAxV1YI1KSAlIIOYotYO/MR9HpED+6DR5bMqqZmKl+bVyyicjhNSmo2E4lLP2xuggxy4iTiPqqNblCRgY3c/WPnKZ9SCcYGN3X1h5ymfUhY7FB9lzcF3nM+U+wagoCBfcF3nM+U+wagoCNN2jkW2CeMTebocZ9gLZymmDjYUAKk68AJOVSARxSN5rto5IiYcWmoTLIXd6ci0WcLtEzLWT7eaTUZY0pOYFciPoqBB2V2MDbTnQV4P/lGyzgmkZrSBk6NuW0kZFP0hxzi20EvFatEcmv5maT3bKqipGst11jenWnbvNHMBGZtkKrYkRmdNdCGrSawqAS6mvJO0zSddDvSTrHpGcaYGHiTSQahEhfPl3Vpqs6fckZsUbeUWXm1GoC+5QrVSigcNcqgpMUmkkkuyZyZl0E4XGy2k75dwginEYcNdZoeEEG/PRqraJ1qoU2Qh0ivck9BX7qvTmN0QNMLN/K0vZc2juniJZ01p3RINaZk1SvhnHpMkbUSGxv3qNDZRrBV+R7GVOnvqc6DFTmlBqQfxX/DxiLdVd18tV8pm+kwlRwgkkvOA1OLbhBqTXMmo3xNvEYM/a0tZrPcNJSimfRqApajq7lATntrSDTZlnol2UNNJCUISEpHADKJPkcxn3dr/RMBqvZtoJoEgAAUAAoABqAA2R6Q0RbRtJuXbU48tLaEiqlKNABxMcSovWZmAhJUogJSCVE5AJGZJOwAZ14QJQtekVo1NRZ8oriOVXxG9QOrYg71Q9o2tMaRvGXk8bMgg/PukEKWRmBT7wjXlVWxME6wrEak2EMMICUIFANpO1SjtUTmTFfg70t1OQ2BkNkdwoUSTJjAxu5+sPOUz6kE4wMbufrDzlM+pFY7FI+y5uC7zmfKfYNQUBAvuC7zmfKfYNQUI03aORb8ITw0PCiSZcqTURjNMLs2Z88qgliZBxB5IzKhkCsJIJI2KBChvOqNrDEQWktNQshQzptaNkdC1WFTDQNEzTVKkb1KoEH97AfHG1sG8CRnQAxMIxH9Gs4F5/sKoT6KxfOMg5KAIIoQRUEcRtjIW1dJZ81UlrklH6TJwZ8EZpHoAimZjr6dyXUK80ns0TUo+yoVC21CgpWuE0pXbURi7kwHLOCXKKLEwvCKZJOvL0qVHCbo5hjvK1H2kjUhQUUg+JC0p/li8u50Mcsxp1DziXC45jqgKGyhrizqYY5RGQHVssKk1osrdvL/ACi2rRmjU4FltBP7S6U/hSIKU7ajTCMb7iG0j6S1BI7TrgXyd0U62p7k7R5BDrhWQ0ldTUmmIhSD3Kqa9kWMncdKlWObffmVnuitdK+MiqiOBVDSZHGpcgKru2L45ZK+SkW1zbxyAQFBPaAVK8QTTeRFfJ6Cz1quJetlwttg1TKtmlN1aVCPHVSjvEEOx9HZeTThlmkNA68IzP2lHNXpJizCYlnA+BNSt1Gs2zm5dtLTKEoQkUSlIoAP97dsSoUKJopQoUKMsmMDG7n6x85TPqQTjAxu5+sPOUz6kVjsUj7Lm4LvOY8p9g1BQgA3Z3kMWXLuNvIdWpbvKVRgoByaEZ4lg1qg9o3xsDf5JjWxM9jXxIpNE8yOoOaAcKAInVhVgY8/sl1Mz2NfEhc/sl1Mz/C18SJ8GTZNmCJ1YasDLn9k+pmexr4kPz8yfUzHY18SBwX7LZ27omQoGnPzJ9TMdjXxIbn5k+pmOxr4kbhP2S527olmFSBpz8SfUzHY18SFz8yfUzHY18SNwX7LZ27ol0h4GfPzJ9TMdjXxIXPzJ9TMdjXxI3CfstnbuiZCrAz5+ZPqZjsa+JC5+ZPqZjsa+JG4T9ls7d0TQYVYGSr+pIfoZnsa+JDc/sl1Mz/C16P0kHgybJsw3ROrCrAx5/ZLqZn+Fr4kLn7k9XIzPY18SNwZNlswROgZ3dDK0POMx+KI5XfzKD9BM9jXxP8AdI8brZoPMzjqQQHJ15wA5EBaW1itNtFDaYZrHNaaoEg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data:image/jpeg;base64,/9j/4AAQSkZJRgABAQAAAQABAAD/2wCEAAkGBhQQERUUEBQWFRUWGBwXFRYYFxcWGhgUGhUaFxocFhYYHCceGBwkHBUXIDAhIycpLSwsFiAxNTAqNSYrLCkBCQoKDgwOGg8PGjAkHyEsLi8pLC0sMCwsLCosNS0sLCosKSwpKSwsLCkpKikpKSwsKiwsLCwpLCwpLCwsKSkpLP/AABEIAMAAnAMBIgACEQEDEQH/xAAcAAABBQEBAQAAAAAAAAAAAAAHAAEEBQYCAwj/xABREAABAgMEBQULBwkGBgMAAAABAgMABBEFBxIhBjFBUWETFyJTkTI0VHF0dYHCw9LTFCNCRXKhsRUWQ1JigpKiozWys8HR8BgkM5Ph8SVEc//EABsBAAMBAQEBAQAAAAAAAAAAAAECAwAEBQYH/8QAOBEAAQMCBAIHBwMDBQAAAAAAAQACAxExBBIhURNBBRQzcZHR8BUWMlJTYWIGIqGBscEjNEJy4f/aAAwDAQACEQMRAD8Ar7sbtJa1Zd115bqCh7AAjABTkkHMKSrPpnhkMo2ZuDkqf9V/+j+PJR53Ap/5KY8pP+C3F1a16TMtMOMKZdUptWEkYKE0By6Vdu6L4nEGN5BNBVVw2FkxByxNqVT8wMl10x/R+FCNwUl1sx2s/CixN7rWEL+TTGEmmLoYf4sVD/nsrHkL5WPB3u1v3o5zjaXcutvRWKdaMqHzAyXXTHaz8KEbgJLrpjtZ+FEvnnY6h7tb96H555fqHu1v3oHXh86b2NjPpFQ+YCS66Y7WfhQuYCS66Y7WfhRL552PB3u1v3ocXzMdQ92t+9B69+aPsbG/SKhcwEl10x2s/ChcwEl10z2s/CiZzzseDvdrfvQuedjwd7tb96B138/Xgt7Gxn0iofMBJddM9rPwofmAkuumO1n4UTBfMx1D3iq370Lnnl+oe7W/e9MHr35+vBD2PjPplQ/+H+S66Y7WfhQ3/D/JddMdrPwompvnlz+ge8dW/ehKvnlx+ge1V1t+9G69X/n68EPZGLvwyofMBJddMdrPwoXMDJddMdrPwol88zHg73a370PzysdQ92t+9A67+aPsbGfTKhcwMl1sx/R+HDi4KS66Y/o/CiYb5pfqHu1v3oXPMx4O92t+9G69+frwW9jYz6RURVwkl1r/APR+F/useF1kiGWpxtJ6Lc882n7KEtoFaZVomCBo5bqZ1hLyEqSFEiiqVyNNhIjEXdarQ84zGziiOhsrpG1JXnSRlji0ihF153Bd5zHlJ/wGoymlrQVakwlSggF0gqVWiRgTmcOdMtkau4LvKY8p9g1GM08H/wAhN/8A6HtwJjj6TNHf1X0P6arxX0+Q/wCFtrcdW3NqQmfbbQAkJli2tSQ2EJyKEpIIP+cU+keiktRt9MwzLpdSSU4XcGNJCVFoYcSU9IZKG6kW8rNp/K80pJxf8t0Qg9JRCUZIIOSstYimtW20LEpNOKU4UrUVSzjgdokGlScIwmtMiDs4xzPylpqunDcdkrGxEg0Fqa1BNLfyVUjRuX1C0GDr+g7rGf6u78Y95rQ5ppLZcnmE8okKR0XSSkmlRRO/eImWNpOhyYdKg1LFTaky7oQlIaUTUFZAzyoMWzDxiRpPZpal5SaU4qaWD0nD840U1CqVpQJrkN+fCIhjC0lo9eK9F2LxbJWwveWk91bHnSirHdDG0NocXPMhDgJbVgdOIJ10onZDM6FoUhbgnWMKCApWF2gxGicykf5xo29MGAZVSWpcS6SUqSU1dYeOZKM6Yc64kg5eiIdtz7hlZtt+aRMAraU0QpJ+bUsKyTsy2Z9kNwoqevNQ6/0hmoXEa8wN6bcu9U0/oe2wtSHp1hCk0JBS7qOexJ4R52nomhjkiqbawvDElRS4KN0JxEUrTUN+cWtr6SNsTEyAy08pxKAhakoWEqDYFKEGqeGuvCK/TW0A+iSUMIPyeiggBKUqxVoEjJPiibmRgGnL1uu2GfHOkY1xIDudBtW1NNd1pGNH2TSUfXKFa2qtKQ04l0ZVSrFSiu5JzoYzkjoi246ltueYW5XJOB2pKTU60U2Vi4sS15Z+Zl3nHFNuttcmWynoFSUKFeUqKCij44j2TOqEqEyTzbD3LL+UFRShRRUlJSpQopIqMhxzixax1CQvOD8TBnGYgmlajQE1+x07t1MmbKlpth7E7KpdYOMuNNOIAQDRQcSRmKgiorqhT8miV5Npudl2U8kglKmlLLqlZlaqpOMKrl4ooLDVhatDlCApTBoTQYzjqcNdda1y3xeOWkwi05dbpSUCWQipoUpWQcNddKHxa4IcCKkAIPiljfkDi5ramlK8hvpzXP5vSk2heGYYS8hJcxspcCVITrLjZAHpQR4tkVkvoMhxpLiJxkpUsNpIS6RyhNAknDUHMawNfpi3ktI+nMNFuXbJZcLrrep1wJABST3Iz1VNTFbYFsSxbl2VqUzheS44Agucq4CkIJcK/mwKAGqTqOqFLY3UqAnZLjoWHIXctKA6EeqLyXoKlPLYpxkcgUpd6DvQKu5B6OdeFYgWzo2mWZadEw26He4CQvpAGilDEBkDTXQ5xqLQtqQSmeS5jW4890kpUemgUKShXcgAVJ3nKKTTGZZXLyIlwUpS250CoLUmrie6I11IJ/8AUTljjDTRdeCxmNkmYJC6hPNopau26I11v9nN/aX/AHzFDd0MrQ84zGz7EXt1v9nN/aX/AHzFDd0MrQ84zGz7Eeth+zHcF8b0h/upP+x/uuLgu8pjyn2DUU+l2hs47PTDjcutSFuVSoFGYwp3q4RcXBd5zPlJ/wABqCeBGxkQleQd0ejcfJgncRgBJFNUBWNB7QQQpEu4lSc0lKkpIPAhUdzuidpPrK3mHVrNAVHk60AoNRHbB3pCpHF1Nu5Xr+8c+bPkbXen/qBtk6L2lLOpdbllYhUdINqBSciCMWo8CIubSl59bCmGrP5FDgAXgUFVSDWiUqVRA4CCzSFSHbhw1uUE0XNL0y+Z4kfG0kU35W5oAfmHPeCr/k96ENAp7wVf8nvQf6QqRPqTNyuz3mxPyjwPmgB+Yk94K5/J70I6Bz3grn8nvQf6QqRupM+6PvPiflb/AD5r5/8AzEnvBXP5PeifY2iU9LvtumTWsoOIJxIAxUNKnFUUJr6IONIVIIwbGmoJU5P1HiJGlrmNob6HzQWt6w7RncC3ZRQcQkpKgUdIFVRliyI1RUfmHPeCufye9H0BSFSC7CNcaklLD+oZ4WBjGNAHf5oAfmFPeCudqPehzoFPeDL7Ubf3oP1IVIXqTPure8+J+VvgfNAEaBT3gy+1HvQhoFPeCr/k96D9SFSN1Jm5W958T8rfA+azd3tmuS8iht5BQsKUSk0qAVVGomMvd1qtDzjMepxgmCBldz9Y+cpn1I9GJuVtNl81iJjK8yG5NfFc3A95zPlJ/wABqCgBAvuC7zmfKfYNQUIabtCpN+EJUh6QoUSTJUhUhQoyyaFFVb+kkvJIxzLyGxsBPSVT9VA6SvQPHGFcvicmVFFlyL0wRrWoEJ8dE1+8gcYZrHOsECQET4bFAyppHMEGsvKp2ijaj9/Kfj4o4XoXbiqVtRIPAK++iBD8MC7glzfZFCHgYq0et9ofNzzLvBQTn6VtnL0xydMbak+/bPS+ka3GCdQ1k4Sr70pHHbG4VbELZt0UIekYXR+9ySmlYFOFhytMD1EivBfc7NtK8Y26FViZaW3TAgrukKkKFARSpChQoyyYwMbufrHzlM+pBOMDG7n6x85TPqRWOxSPsubgu85nyn2DUFAQL7gu85nyn2DUFARpu0ci2wTw0PHCnKa4kmSWoUNYGVvXjvTTxlLEQXXdSnyAW0bCUkjCQD9JWX6oVEPSG3H7cmjIWcrBLI75mAKhQzFBqqmoICa9Ig/REbyyrCl7KlVJYRRDaStRyK1lIJJWs90o58BXIAZRUARirtTt5oULjQLM2DdC3j5e03FTb6s1BRJbB3UObn72XCN9LSiW0hLaUoSNSUgADxAaowQvmY6h3tT/AKxb6NXiNTz3JIaWkhJXVRTSgIGw8Y5jiWvNMy9CTorFQsL3MIA5rXQoHrl8bCSRyDuRI1p2Gke1m3tMvuttJZcBcWEAkpoKmlTnqhePHWlU7uisY1mcxml+VvFbyGMYm1702ZZ9bKmnFFBwkgpoctkQueZjqHe1P+sZ08YuUWdE4x7Q5sZoe7zWi0i0FlJ9J+UMpKiMnE9FwbO7Az8SqjeDGEesy0rAquXUqdkhmWlZqbFd2ZTkdaOjlmkaxpJC9uUcUEuJW1X6ShVI+0U5js7I2LMwl1IKDUHMEZgjgRFo5wbahcc+Elw5/wBVpCqNEtMZe0WeUl1ZigcbVktCqalDduUMjF9Ay0w0FclHfyhZACHkCrrKR0XEVqrCgEZnaga8iKKArqdCNNGrTlw42MK00DrZ1oURX0pOw0z8YIijmi7bLnqtLChQomimMDG7n6w85TPqQTjAxu5+sPOUz6kVjsUjrLm4LvOZ8p9g1BQEC+4LvOZ8p9g1BQjTdo5FtgngbXqaRulTdnSVDMTJovPNLZypXZXMk7Ej9oRv5+bDLa3FmiUJK1HclIJP3CBrdRIqnZiZtWYHTdWptgHPAgd1hz8SKjYk/rGBHQVceSJ2W20R0Wbs6WQw0K0zWugBW4dajTfsG4CLO0pXlWltk0xpUmu4KSRX74lUhjEySTUog5dQvnbSWwvkMwpjGV4QDiICSajcCfxjd3VaOgATfKGqgtvk8OXdDPFWuzdGavO/tF37KP7sVFnyE0tILCXygnWgLKdeeqPHBEcxNKr9HlY/FdHMDpMuYCpPNWOnGi4kHkpS4XOUClmoCadLZQ564sbttFhNO8sXCgy7iThCQcWVaEnVGWtKVfbIEwHQTXDymLMA0JTi2QRrmO4mPtp/uQYgHT2U8e+SHovR9Tao5iqo7ztHRLvh4LKi+onCU0CaJ1A1qdUU+hujqZ6YLS1lAwFVRQ6iN/jjYXz/AP1/Gr8IwNi267JucoyQFUKcwCKGmzflAmytn1Gir0aZ5ujBkP79aH+ytdNdEfyctASsrQsEgkAEEEZGnAxqrnbaUrlZdRqEpDiB+qCcKgNwqRl44wVsW89OuBTysZGSUjUBXYkegE8IJ92Gii5ZC3nhhU6AEpIopKAa9IV2mhpsAikArLVg0XF0sTH0fkxTgZOXruW7KawKNMbPXYs8i0ZQEsOKwzTQNEgqOJRpTIKpUbAsftGCyBEG2rHbm2HWHgChxJSct4yI4g0I4gR6zDQ6r4M6r2kZ5LzaXGyChaQpJ3pIqDSJMDG5y01t/KbNmCS5KLOCvVlRrThioocHRugmpMBwoaIpGBjdz9Yecpn1IJxgY3c/WPnKZ9SKR2KR9lzcF3nM+U+wagoQL7gu85nyn2DUFCNN2hRbYIf32WqWbMUhNcT60tZU1ZrI9IRhy2kRqdFrGEnJsMCnzbaUq4rpVZzzzUSfTA0v7tItuyITSqFKdoalNQtrCVJGsVSR6YzbV+Vop18grxsnX6HBF24Z74gWpS8A6r6FrEefmw02pxVaISVGgrkBU/hAes6/5YPz8qlQ3trKTTaSFAiNhJ3jyNotLaS9yDjiVICXgEGqgQKGpQrXqCqxB8MjLhOxzXEIa6XWwibmlPNYsKgmmIUOQ2gE/jG6unt9vkxKUVygxuE0GHDiGVa1+luiCi5ldO+Uf9s/6xeaG3dLkZgvKeSsFCkUCCDmQa1rwjyIo5RJmIuvtMfjMBLgRAx9S0Cl7+CxF4OkbU6+hTQWOTSpCsaQM8eyhNdX3xYXY6TNSy1MuBZU+4kJwgEDKnSqcvQDFg/c44pSlfKUZknuDtJO/jHvZF0i2H2nTMJIbWF0CCK0Naa4wZNxc9E8uM6OOA6qH2GmhvfZVd61uNvOpZTixsqIVUCmacqGueuM/odasvLPKXNtlxBRhAwJXQ4ga0UeEbrSK61c1MuPB9CQsg4SgmlEgaweEV5uXc8JR/2z70B8UplzgJsNjsA3AjDukINNaVrXvoiFZ1mMABbTSE4gFAhKQaEV401xZAR4yrHJtpTWuFIFdWoUiLa2kLEojHMuobTsxEAq4JTrUeAEekBsvipHVNSa96sUw9YF1rX7y6DSVZce3LVRpHjFQVEeMA8IyM1f5OKzbbYbqK0KVuGvjxJ2R1Nwsr7BRLwtRpOn5BpFKTAoEzY5Je2qsmjQCmvGyancqCqiPmPSW8KZnuRU8pv5pQcbU2goIVlXPEcqgHxgbo+nGzXPfqgTxlgbVFrqrowMbuvrDzlM+pBOMDG7n6w85TPqQkdig6y5uC7zmfKfYNQUIF9wXecz5T7BqChGm7RyLbBAu/1smcl9tWSAOPKKP3j8OEDVUoulcChxKCNdN4ptpr2Qf72NKpizkMOyyWiFKUhanEYyFYQpAT0k0HRXU12CBvz1WhU1EuRxZNN4+nUbdYj0cK+ThANA8VJ4bXVD/HWvCoNDx3DPZHoM9Wdc6k/j2GCIi95DwAnbPlXwBnRKQqnDEFDfujoyFiWiQGnHZB49yHDiaUqmwqUpPoxJOXcxczOHxs/ykLQfhKptEr0ZqQolKuWZTraWSaCv6NetB8eXCDtotpixaLXKS6sx/wBRs922eI3bjqP4ATSq7yakBjWgOM5EPN0UnOtCquaNY11HE5GKOw7beknkvS6ylaMuBFcRS4muaTtG+lM84hJh2TDNGdUzXFuhX1vSGpGb0I0ybtJgLT0XE0DzdalCqaxvQdaTtHEGNKI8ogtNCrg1SwxwtdNeQEdKNIA16N5aptS5aUXSXScK1jW8oGh1Z4BuHdbctbxRGR2ULE0ur7Tm+kNlTNnUURkp8iqRl+hSe7P7Ry4HXAdnbVVMLK5ha1uK7pSySTWu0nLI0y1CHsyznH3ENsIW4s6kJBUaVp6B+0Y30rdkzKoS5bM2hmuYZbONxXiIqTXckK8dMo9gNhw4pz/lQNXIe0156qUOe+nEQ7bJUKpGLYaDFt8WeZ2E6u3enTeypTKQs0PEUo7MFKq5mpAOIp25DDnsEebl9c7iPJtSqBuDVSPSV5w2eQ6tb4lLlAuVhn5VYBCkqTkalSVJ1jfT0+mPriz0lLaEnWlIB2agBq9EAey73LRfeaaIljyjiEVUz+uoJH0xvg/Ijz8Y51QHCn8qsYHJdGBjdz9Yecpn1IJxgY3c/WHnKZ9SOaOxTPsubgu85nyn2DUFCBfcF3nM+U+wagoRpu0ci2wWMvbsUzVmPYRVbVHkZV7juu1BXHz5Z2j8xMCrEu44K0qlClAnVmQN+sbI+s3GQoEKAIIIIOYIORBG0QKtCXDZFqP2a6SGHlcpKqOrFTJNTrJQnD42h+tF8PO6NpASvZmuhYvQieRUqk5gDi0rfq8cVUxKlvorSWztStJQf4VAGPr4JiPP2U1MIKHm0OJOsLSFD74qMe4n9wSGH7r5s0UvBmLN6CTyzJyVLr6SaHWAdbZNdgpXWI0ds6Jy1oy6pyxhRQqXpQCikKOZKEg5ajkMiK4c8jptLLj2XKrs88isA/NKJLaq1yBrib9BI4QLrPm5qyJytFNPIpjQvUpvWQdikkZg6ttagCLBzJP3xGjlqEaFeehWky7Mm0vJ7g9FwUyU2SMQ2dIZEZcAM4+opKcS62lxshSFpCkkaikioPZAJvA0fanpVNqyHRSrvpsZcm59JWEfSBJCthxBW0mNPctpUPkjzDpp8m6aa9SqqiNncqqKcYhiaStEgvYp26aL3vo01+TsiUZVRx5JLhGtLOqgOwq/AGBVojoc9aT2Bo4EJzccUOigbBQHM55J4bKVjpKXrctFWE9N9eIYj0UNDVUZ1SlA1bzGl080kbk2hZdmkJaQKTLoPScVTpJKwP4jt7kbRFY2mMCNnxG/2SnU1Nl62nptL2YhUpYoBUcnZsgKKjqODYaHbTCNgOuBvNTbjy1OOrK1KNStaion7SiSdu07I2Gg91r9pUccozLk15Qiql8GgNYypiOQINKwadHbtpKRALbKVrH6RwBast1RRP7oEEzRQW1dzWyl3cvm+UsSYepyMs8uuYKUKII2UIFDwiU7obOoFVykwBv5JZ/8/wDqPqsIpkIotM9JUWdJuvq1pFG0/rOHuR25ngDEuvuJoGrcIIHXS2Gp61W8SSAxV1YI1KSAlIIOYotYO/MR9HpED+6DR5bMqqZmKl+bVyyicjhNSmo2E4lLP2xuggxy4iTiPqqNblCRgY3c/WPnKZ9SCcYGN3X1h5ymfUhY7FB9lzcF3nM+U+wagoCBfcF3nM+U+wagoCNN2jkW2CeMTebocZ9gLZymmDjYUAKk68AJOVSARxSN5rto5IiYcWmoTLIXd6ci0WcLtEzLWT7eaTUZY0pOYFciPoqBB2V2MDbTnQV4P/lGyzgmkZrSBk6NuW0kZFP0hxzi20EvFatEcmv5maT3bKqipGst11jenWnbvNHMBGZtkKrYkRmdNdCGrSawqAS6mvJO0zSddDvSTrHpGcaYGHiTSQahEhfPl3Vpqs6fckZsUbeUWXm1GoC+5QrVSigcNcqgpMUmkkkuyZyZl0E4XGy2k75dwginEYcNdZoeEEG/PRqraJ1qoU2Qh0ivck9BX7qvTmN0QNMLN/K0vZc2juniJZ01p3RINaZk1SvhnHpMkbUSGxv3qNDZRrBV+R7GVOnvqc6DFTmlBqQfxX/DxiLdVd18tV8pm+kwlRwgkkvOA1OLbhBqTXMmo3xNvEYM/a0tZrPcNJSimfRqApajq7lATntrSDTZlnol2UNNJCUISEpHADKJPkcxn3dr/RMBqvZtoJoEgAAUAAoABqAA2R6Q0RbRtJuXbU48tLaEiqlKNABxMcSovWZmAhJUogJSCVE5AJGZJOwAZ14QJQtekVo1NRZ8oriOVXxG9QOrYg71Q9o2tMaRvGXk8bMgg/PukEKWRmBT7wjXlVWxME6wrEak2EMMICUIFANpO1SjtUTmTFfg70t1OQ2BkNkdwoUSTJjAxu5+sPOUz6kE4wMbufrDzlM+pFY7FI+y5uC7zmfKfYNQUBAvuC7zmfKfYNQUI03aORb8ITw0PCiSZcqTURjNMLs2Z88qgliZBxB5IzKhkCsJIJI2KBChvOqNrDEQWktNQshQzptaNkdC1WFTDQNEzTVKkb1KoEH97AfHG1sG8CRnQAxMIxH9Gs4F5/sKoT6KxfOMg5KAIIoQRUEcRtjIW1dJZ81UlrklH6TJwZ8EZpHoAimZjr6dyXUK80ns0TUo+yoVC21CgpWuE0pXbURi7kwHLOCXKKLEwvCKZJOvL0qVHCbo5hjvK1H2kjUhQUUg+JC0p/li8u50Mcsxp1DziXC45jqgKGyhrizqYY5RGQHVssKk1osrdvL/ACi2rRmjU4FltBP7S6U/hSIKU7ajTCMb7iG0j6S1BI7TrgXyd0U62p7k7R5BDrhWQ0ldTUmmIhSD3Kqa9kWMncdKlWObffmVnuitdK+MiqiOBVDSZHGpcgKru2L45ZK+SkW1zbxyAQFBPaAVK8QTTeRFfJ6Cz1quJetlwttg1TKtmlN1aVCPHVSjvEEOx9HZeTThlmkNA68IzP2lHNXpJizCYlnA+BNSt1Gs2zm5dtLTKEoQkUSlIoAP97dsSoUKJopQoUKMsmMDG7n6x85TPqQTjAxu5+sPOUz6kVjsUj7Lm4LvOY8p9g1BQgA3Z3kMWXLuNvIdWpbvKVRgoByaEZ4lg1qg9o3xsDf5JjWxM9jXxIpNE8yOoOaAcKAInVhVgY8/sl1Mz2NfEhc/sl1Mz/C18SJ8GTZNmCJ1YasDLn9k+pmexr4kPz8yfUzHY18SBwX7LZ27omQoGnPzJ9TMdjXxIbn5k+pmOxr4kbhP2S527olmFSBpz8SfUzHY18SFz8yfUzHY18SNwX7LZ27ol0h4GfPzJ9TMdjXxIXPzJ9TMdjXxI3CfstnbuiZCrAz5+ZPqZjsa+JC5+ZPqZjsa+JG4T9ls7d0TQYVYGSr+pIfoZnsa+JDc/sl1Mz/C16P0kHgybJsw3ROrCrAx5/ZLqZn+Fr4kLn7k9XIzPY18SNwZNlswROgZ3dDK0POMx+KI5XfzKD9BM9jXxP8AdI8brZoPMzjqQQHJ15wA5EBaW1itNtFDaYZrHNaaoEg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3" name="Picture 7" descr="C:\Documents and Settings\admin\Desktop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334000"/>
            <a:ext cx="1485900" cy="914400"/>
          </a:xfrm>
          <a:prstGeom prst="rect">
            <a:avLst/>
          </a:prstGeom>
          <a:noFill/>
        </p:spPr>
      </p:pic>
      <p:pic>
        <p:nvPicPr>
          <p:cNvPr id="14344" name="Picture 8" descr="C:\Documents and Settings\admin\Desktop\index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0999" y="5410200"/>
            <a:ext cx="990601" cy="76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24200" y="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Clients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id:image001.jpg@01CB2F35.99E4C53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7625"/>
            <a:ext cx="1409700" cy="63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tb for pot 1"/>
          <p:cNvPicPr>
            <a:picLocks noChangeAspect="1" noChangeArrowheads="1"/>
          </p:cNvPicPr>
          <p:nvPr/>
        </p:nvPicPr>
        <p:blipFill>
          <a:blip r:embed="rId3"/>
          <a:srcRect r="16025" b="87939"/>
          <a:stretch>
            <a:fillRect/>
          </a:stretch>
        </p:blipFill>
        <p:spPr bwMode="auto">
          <a:xfrm>
            <a:off x="0" y="0"/>
            <a:ext cx="8077200" cy="914400"/>
          </a:xfrm>
          <a:prstGeom prst="rect">
            <a:avLst/>
          </a:prstGeom>
          <a:noFill/>
        </p:spPr>
      </p:pic>
      <p:sp>
        <p:nvSpPr>
          <p:cNvPr id="15362" name="AutoShape 2" descr="data:image/jpeg;base64,/9j/4AAQSkZJRgABAQAAAQABAAD/2wCEAAkGBhQQERUUEBQWFRUWGBwXFRYYFxcWGhgUGhUaFxocFhYYHCceGBwkHBUXIDAhIycpLSwsFiAxNTAqNSYrLCkBCQoKDgwOGg8PGjAkHyEsLi8pLC0sMCwsLCosNS0sLCosKSwpKSwsLCkpKikpKSwsKiwsLCwpLCwpLCwsKSkpLP/AABEIAMAAnAMBIgACEQEDEQH/xAAcAAABBQEBAQAAAAAAAAAAAAAHAAEEBQYCAwj/xABREAABAgMEBQULBwkGBgMAAAABAgMABBEFBxIhBjFBUWETFyJTkTI0VHF0dYHCw9LTFCNCRXKhsRUWQ1JigpKiozWys8HR8BgkM5Ph8SVEc//EABsBAAMBAQEBAQAAAAAAAAAAAAECAwAEBQYH/8QAOBEAAQMCBAIHBwMDBQAAAAAAAQACAxExBBIhURNBBRQzcZHR8BUWMlJTYWIGIqGBscEjNEJy4f/aAAwDAQACEQMRAD8Ar7sbtJa1Zd115bqCh7AAjABTkkHMKSrPpnhkMo2ZuDkqf9V/+j+PJR53Ap/5KY8pP+C3F1a16TMtMOMKZdUptWEkYKE0By6Vdu6L4nEGN5BNBVVw2FkxByxNqVT8wMl10x/R+FCNwUl1sx2s/CixN7rWEL+TTGEmmLoYf4sVD/nsrHkL5WPB3u1v3o5zjaXcutvRWKdaMqHzAyXXTHaz8KEbgJLrpjtZ+FEvnnY6h7tb96H555fqHu1v3oHXh86b2NjPpFQ+YCS66Y7WfhQuYCS66Y7WfhRL552PB3u1v3ocXzMdQ92t+9B69+aPsbG/SKhcwEl10x2s/ChcwEl10z2s/CiZzzseDvdrfvQuedjwd7tb96B138/Xgt7Gxn0iofMBJddM9rPwofmAkuumO1n4UTBfMx1D3iq370Lnnl+oe7W/e9MHr35+vBD2PjPplQ/+H+S66Y7WfhQ3/D/JddMdrPwompvnlz+ge8dW/ehKvnlx+ge1V1t+9G69X/n68EPZGLvwyofMBJddMdrPwoXMDJddMdrPwol88zHg73a370PzysdQ92t+9A67+aPsbGfTKhcwMl1sx/R+HDi4KS66Y/o/CiYb5pfqHu1v3oXPMx4O92t+9G69+frwW9jYz6RURVwkl1r/APR+F/useF1kiGWpxtJ6Lc882n7KEtoFaZVomCBo5bqZ1hLyEqSFEiiqVyNNhIjEXdarQ84zGziiOhsrpG1JXnSRlji0ihF153Bd5zHlJ/wGoymlrQVakwlSggF0gqVWiRgTmcOdMtkau4LvKY8p9g1GM08H/wAhN/8A6HtwJjj6TNHf1X0P6arxX0+Q/wCFtrcdW3NqQmfbbQAkJli2tSQ2EJyKEpIIP+cU+keiktRt9MwzLpdSSU4XcGNJCVFoYcSU9IZKG6kW8rNp/K80pJxf8t0Qg9JRCUZIIOSstYimtW20LEpNOKU4UrUVSzjgdokGlScIwmtMiDs4xzPylpqunDcdkrGxEg0Fqa1BNLfyVUjRuX1C0GDr+g7rGf6u78Y95rQ5ppLZcnmE8okKR0XSSkmlRRO/eImWNpOhyYdKg1LFTaky7oQlIaUTUFZAzyoMWzDxiRpPZpal5SaU4qaWD0nD840U1CqVpQJrkN+fCIhjC0lo9eK9F2LxbJWwveWk91bHnSirHdDG0NocXPMhDgJbVgdOIJ10onZDM6FoUhbgnWMKCApWF2gxGicykf5xo29MGAZVSWpcS6SUqSU1dYeOZKM6Yc64kg5eiIdtz7hlZtt+aRMAraU0QpJ+bUsKyTsy2Z9kNwoqevNQ6/0hmoXEa8wN6bcu9U0/oe2wtSHp1hCk0JBS7qOexJ4R52nomhjkiqbawvDElRS4KN0JxEUrTUN+cWtr6SNsTEyAy08pxKAhakoWEqDYFKEGqeGuvCK/TW0A+iSUMIPyeiggBKUqxVoEjJPiibmRgGnL1uu2GfHOkY1xIDudBtW1NNd1pGNH2TSUfXKFa2qtKQ04l0ZVSrFSiu5JzoYzkjoi246ltueYW5XJOB2pKTU60U2Vi4sS15Z+Zl3nHFNuttcmWynoFSUKFeUqKCij44j2TOqEqEyTzbD3LL+UFRShRRUlJSpQopIqMhxzixax1CQvOD8TBnGYgmlajQE1+x07t1MmbKlpth7E7KpdYOMuNNOIAQDRQcSRmKgiorqhT8miV5Npudl2U8kglKmlLLqlZlaqpOMKrl4ooLDVhatDlCApTBoTQYzjqcNdda1y3xeOWkwi05dbpSUCWQipoUpWQcNddKHxa4IcCKkAIPiljfkDi5ramlK8hvpzXP5vSk2heGYYS8hJcxspcCVITrLjZAHpQR4tkVkvoMhxpLiJxkpUsNpIS6RyhNAknDUHMawNfpi3ktI+nMNFuXbJZcLrrep1wJABST3Iz1VNTFbYFsSxbl2VqUzheS44Agucq4CkIJcK/mwKAGqTqOqFLY3UqAnZLjoWHIXctKA6EeqLyXoKlPLYpxkcgUpd6DvQKu5B6OdeFYgWzo2mWZadEw26He4CQvpAGilDEBkDTXQ5xqLQtqQSmeS5jW4890kpUemgUKShXcgAVJ3nKKTTGZZXLyIlwUpS250CoLUmrie6I11IJ/8AUTljjDTRdeCxmNkmYJC6hPNopau26I11v9nN/aX/AHzFDd0MrQ84zGz7EXt1v9nN/aX/AHzFDd0MrQ84zGz7Eeth+zHcF8b0h/upP+x/uuLgu8pjyn2DUU+l2hs47PTDjcutSFuVSoFGYwp3q4RcXBd5zPlJ/wABqCeBGxkQleQd0ejcfJgncRgBJFNUBWNB7QQQpEu4lSc0lKkpIPAhUdzuidpPrK3mHVrNAVHk60AoNRHbB3pCpHF1Nu5Xr+8c+bPkbXen/qBtk6L2lLOpdbllYhUdINqBSciCMWo8CIubSl59bCmGrP5FDgAXgUFVSDWiUqVRA4CCzSFSHbhw1uUE0XNL0y+Z4kfG0kU35W5oAfmHPeCr/k96ENAp7wVf8nvQf6QqRPqTNyuz3mxPyjwPmgB+Yk94K5/J70I6Bz3grn8nvQf6QqRupM+6PvPiflb/AD5r5/8AzEnvBXP5PeifY2iU9LvtumTWsoOIJxIAxUNKnFUUJr6IONIVIIwbGmoJU5P1HiJGlrmNob6HzQWt6w7RncC3ZRQcQkpKgUdIFVRliyI1RUfmHPeCufye9H0BSFSC7CNcaklLD+oZ4WBjGNAHf5oAfmFPeCudqPehzoFPeDL7Ubf3oP1IVIXqTPure8+J+VvgfNAEaBT3gy+1HvQhoFPeCr/k96D9SFSN1Jm5W958T8rfA+azd3tmuS8iht5BQsKUSk0qAVVGomMvd1qtDzjMepxgmCBldz9Y+cpn1I9GJuVtNl81iJjK8yG5NfFc3A95zPlJ/wABqCgBAvuC7zmfKfYNQUIabtCpN+EJUh6QoUSTJUhUhQoyyaFFVb+kkvJIxzLyGxsBPSVT9VA6SvQPHGFcvicmVFFlyL0wRrWoEJ8dE1+8gcYZrHOsECQET4bFAyppHMEGsvKp2ijaj9/Kfj4o4XoXbiqVtRIPAK++iBD8MC7glzfZFCHgYq0et9ofNzzLvBQTn6VtnL0xydMbak+/bPS+ka3GCdQ1k4Sr70pHHbG4VbELZt0UIekYXR+9ySmlYFOFhytMD1EivBfc7NtK8Y26FViZaW3TAgrukKkKFARSpChQoyyYwMbufrHzlM+pBOMDG7n6x85TPqRWOxSPsubgu85nyn2DUFAQL7gu85nyn2DUFARpu0ci2wTw0PHCnKa4kmSWoUNYGVvXjvTTxlLEQXXdSnyAW0bCUkjCQD9JWX6oVEPSG3H7cmjIWcrBLI75mAKhQzFBqqmoICa9Ig/REbyyrCl7KlVJYRRDaStRyK1lIJJWs90o58BXIAZRUARirtTt5oULjQLM2DdC3j5e03FTb6s1BRJbB3UObn72XCN9LSiW0hLaUoSNSUgADxAaowQvmY6h3tT/AKxb6NXiNTz3JIaWkhJXVRTSgIGw8Y5jiWvNMy9CTorFQsL3MIA5rXQoHrl8bCSRyDuRI1p2Gke1m3tMvuttJZcBcWEAkpoKmlTnqhePHWlU7uisY1mcxml+VvFbyGMYm1702ZZ9bKmnFFBwkgpoctkQueZjqHe1P+sZ08YuUWdE4x7Q5sZoe7zWi0i0FlJ9J+UMpKiMnE9FwbO7Az8SqjeDGEesy0rAquXUqdkhmWlZqbFd2ZTkdaOjlmkaxpJC9uUcUEuJW1X6ShVI+0U5js7I2LMwl1IKDUHMEZgjgRFo5wbahcc+Elw5/wBVpCqNEtMZe0WeUl1ZigcbVktCqalDduUMjF9Ay0w0FclHfyhZACHkCrrKR0XEVqrCgEZnaga8iKKArqdCNNGrTlw42MK00DrZ1oURX0pOw0z8YIijmi7bLnqtLChQomimMDG7n6w85TPqQTjAxu5+sPOUz6kVjsUjrLm4LvOZ8p9g1BQEC+4LvOZ8p9g1BQjTdo5FtgngbXqaRulTdnSVDMTJovPNLZypXZXMk7Ej9oRv5+bDLa3FmiUJK1HclIJP3CBrdRIqnZiZtWYHTdWptgHPAgd1hz8SKjYk/rGBHQVceSJ2W20R0Wbs6WQw0K0zWugBW4dajTfsG4CLO0pXlWltk0xpUmu4KSRX74lUhjEySTUog5dQvnbSWwvkMwpjGV4QDiICSajcCfxjd3VaOgATfKGqgtvk8OXdDPFWuzdGavO/tF37KP7sVFnyE0tILCXygnWgLKdeeqPHBEcxNKr9HlY/FdHMDpMuYCpPNWOnGi4kHkpS4XOUClmoCadLZQ564sbttFhNO8sXCgy7iThCQcWVaEnVGWtKVfbIEwHQTXDymLMA0JTi2QRrmO4mPtp/uQYgHT2U8e+SHovR9Tao5iqo7ztHRLvh4LKi+onCU0CaJ1A1qdUU+hujqZ6YLS1lAwFVRQ6iN/jjYXz/AP1/Gr8IwNi267JucoyQFUKcwCKGmzflAmytn1Gir0aZ5ujBkP79aH+ytdNdEfyctASsrQsEgkAEEEZGnAxqrnbaUrlZdRqEpDiB+qCcKgNwqRl44wVsW89OuBTysZGSUjUBXYkegE8IJ92Gii5ZC3nhhU6AEpIopKAa9IV2mhpsAikArLVg0XF0sTH0fkxTgZOXruW7KawKNMbPXYs8i0ZQEsOKwzTQNEgqOJRpTIKpUbAsftGCyBEG2rHbm2HWHgChxJSct4yI4g0I4gR6zDQ6r4M6r2kZ5LzaXGyChaQpJ3pIqDSJMDG5y01t/KbNmCS5KLOCvVlRrThioocHRugmpMBwoaIpGBjdz9Yecpn1IJxgY3c/WPnKZ9SKR2KR9lzcF3nM+U+wagoQL7gu85nyn2DUFCNN2hRbYIf32WqWbMUhNcT60tZU1ZrI9IRhy2kRqdFrGEnJsMCnzbaUq4rpVZzzzUSfTA0v7tItuyITSqFKdoalNQtrCVJGsVSR6YzbV+Vop18grxsnX6HBF24Z74gWpS8A6r6FrEefmw02pxVaISVGgrkBU/hAes6/5YPz8qlQ3trKTTaSFAiNhJ3jyNotLaS9yDjiVICXgEGqgQKGpQrXqCqxB8MjLhOxzXEIa6XWwibmlPNYsKgmmIUOQ2gE/jG6unt9vkxKUVygxuE0GHDiGVa1+luiCi5ldO+Uf9s/6xeaG3dLkZgvKeSsFCkUCCDmQa1rwjyIo5RJmIuvtMfjMBLgRAx9S0Cl7+CxF4OkbU6+hTQWOTSpCsaQM8eyhNdX3xYXY6TNSy1MuBZU+4kJwgEDKnSqcvQDFg/c44pSlfKUZknuDtJO/jHvZF0i2H2nTMJIbWF0CCK0Naa4wZNxc9E8uM6OOA6qH2GmhvfZVd61uNvOpZTixsqIVUCmacqGueuM/odasvLPKXNtlxBRhAwJXQ4ga0UeEbrSK61c1MuPB9CQsg4SgmlEgaweEV5uXc8JR/2z70B8UplzgJsNjsA3AjDukINNaVrXvoiFZ1mMABbTSE4gFAhKQaEV401xZAR4yrHJtpTWuFIFdWoUiLa2kLEojHMuobTsxEAq4JTrUeAEekBsvipHVNSa96sUw9YF1rX7y6DSVZce3LVRpHjFQVEeMA8IyM1f5OKzbbYbqK0KVuGvjxJ2R1Nwsr7BRLwtRpOn5BpFKTAoEzY5Je2qsmjQCmvGyancqCqiPmPSW8KZnuRU8pv5pQcbU2goIVlXPEcqgHxgbo+nGzXPfqgTxlgbVFrqrowMbuvrDzlM+pBOMDG7n6w85TPqQkdig6y5uC7zmfKfYNQUIF9wXecz5T7BqChGm7RyLbBAu/1smcl9tWSAOPKKP3j8OEDVUoulcChxKCNdN4ptpr2Qf72NKpizkMOyyWiFKUhanEYyFYQpAT0k0HRXU12CBvz1WhU1EuRxZNN4+nUbdYj0cK+ThANA8VJ4bXVD/HWvCoNDx3DPZHoM9Wdc6k/j2GCIi95DwAnbPlXwBnRKQqnDEFDfujoyFiWiQGnHZB49yHDiaUqmwqUpPoxJOXcxczOHxs/ykLQfhKptEr0ZqQolKuWZTraWSaCv6NetB8eXCDtotpixaLXKS6sx/wBRs922eI3bjqP4ATSq7yakBjWgOM5EPN0UnOtCquaNY11HE5GKOw7beknkvS6ylaMuBFcRS4muaTtG+lM84hJh2TDNGdUzXFuhX1vSGpGb0I0ybtJgLT0XE0DzdalCqaxvQdaTtHEGNKI8ogtNCrg1SwxwtdNeQEdKNIA16N5aptS5aUXSXScK1jW8oGh1Z4BuHdbctbxRGR2ULE0ur7Tm+kNlTNnUURkp8iqRl+hSe7P7Ry4HXAdnbVVMLK5ha1uK7pSySTWu0nLI0y1CHsyznH3ENsIW4s6kJBUaVp6B+0Y30rdkzKoS5bM2hmuYZbONxXiIqTXckK8dMo9gNhw4pz/lQNXIe0156qUOe+nEQ7bJUKpGLYaDFt8WeZ2E6u3enTeypTKQs0PEUo7MFKq5mpAOIp25DDnsEebl9c7iPJtSqBuDVSPSV5w2eQ6tb4lLlAuVhn5VYBCkqTkalSVJ1jfT0+mPriz0lLaEnWlIB2agBq9EAey73LRfeaaIljyjiEVUz+uoJH0xvg/Ijz8Y51QHCn8qsYHJdGBjdz9Yecpn1IJxgY3c/WHnKZ9SOaOxTPsubgu85nyn2DUFCBfcF3nM+U+wagoRpu0ci2wWMvbsUzVmPYRVbVHkZV7juu1BXHz5Z2j8xMCrEu44K0qlClAnVmQN+sbI+s3GQoEKAIIIIOYIORBG0QKtCXDZFqP2a6SGHlcpKqOrFTJNTrJQnD42h+tF8PO6NpASvZmuhYvQieRUqk5gDi0rfq8cVUxKlvorSWztStJQf4VAGPr4JiPP2U1MIKHm0OJOsLSFD74qMe4n9wSGH7r5s0UvBmLN6CTyzJyVLr6SaHWAdbZNdgpXWI0ds6Jy1oy6pyxhRQqXpQCikKOZKEg5ajkMiK4c8jptLLj2XKrs88isA/NKJLaq1yBrib9BI4QLrPm5qyJytFNPIpjQvUpvWQdikkZg6ttagCLBzJP3xGjlqEaFeehWky7Mm0vJ7g9FwUyU2SMQ2dIZEZcAM4+opKcS62lxshSFpCkkaikioPZAJvA0fanpVNqyHRSrvpsZcm59JWEfSBJCthxBW0mNPctpUPkjzDpp8m6aa9SqqiNncqqKcYhiaStEgvYp26aL3vo01+TsiUZVRx5JLhGtLOqgOwq/AGBVojoc9aT2Bo4EJzccUOigbBQHM55J4bKVjpKXrctFWE9N9eIYj0UNDVUZ1SlA1bzGl080kbk2hZdmkJaQKTLoPScVTpJKwP4jt7kbRFY2mMCNnxG/2SnU1Nl62nptL2YhUpYoBUcnZsgKKjqODYaHbTCNgOuBvNTbjy1OOrK1KNStaion7SiSdu07I2Gg91r9pUccozLk15Qiql8GgNYypiOQINKwadHbtpKRALbKVrH6RwBast1RRP7oEEzRQW1dzWyl3cvm+UsSYepyMs8uuYKUKII2UIFDwiU7obOoFVykwBv5JZ/8/wDqPqsIpkIotM9JUWdJuvq1pFG0/rOHuR25ngDEuvuJoGrcIIHXS2Gp61W8SSAxV1YI1KSAlIIOYotYO/MR9HpED+6DR5bMqqZmKl+bVyyicjhNSmo2E4lLP2xuggxy4iTiPqqNblCRgY3c/WPnKZ9SCcYGN3X1h5ymfUhY7FB9lzcF3nM+U+wagoCBfcF3nM+U+wagoCNN2jkW2CeMTebocZ9gLZymmDjYUAKk68AJOVSARxSN5rto5IiYcWmoTLIXd6ci0WcLtEzLWT7eaTUZY0pOYFciPoqBB2V2MDbTnQV4P/lGyzgmkZrSBk6NuW0kZFP0hxzi20EvFatEcmv5maT3bKqipGst11jenWnbvNHMBGZtkKrYkRmdNdCGrSawqAS6mvJO0zSddDvSTrHpGcaYGHiTSQahEhfPl3Vpqs6fckZsUbeUWXm1GoC+5QrVSigcNcqgpMUmkkkuyZyZl0E4XGy2k75dwginEYcNdZoeEEG/PRqraJ1qoU2Qh0ivck9BX7qvTmN0QNMLN/K0vZc2juniJZ01p3RINaZk1SvhnHpMkbUSGxv3qNDZRrBV+R7GVOnvqc6DFTmlBqQfxX/DxiLdVd18tV8pm+kwlRwgkkvOA1OLbhBqTXMmo3xNvEYM/a0tZrPcNJSimfRqApajq7lATntrSDTZlnol2UNNJCUISEpHADKJPkcxn3dr/RMBqvZtoJoEgAAUAAoABqAA2R6Q0RbRtJuXbU48tLaEiqlKNABxMcSovWZmAhJUogJSCVE5AJGZJOwAZ14QJQtekVo1NRZ8oriOVXxG9QOrYg71Q9o2tMaRvGXk8bMgg/PukEKWRmBT7wjXlVWxME6wrEak2EMMICUIFANpO1SjtUTmTFfg70t1OQ2BkNkdwoUSTJjAxu5+sPOUz6kE4wMbufrDzlM+pFY7FI+y5uC7zmfKfYNQUBAvuC7zmfKfYNQUI03aORb8ITw0PCiSZcqTURjNMLs2Z88qgliZBxB5IzKhkCsJIJI2KBChvOqNrDEQWktNQshQzptaNkdC1WFTDQNEzTVKkb1KoEH97AfHG1sG8CRnQAxMIxH9Gs4F5/sKoT6KxfOMg5KAIIoQRUEcRtjIW1dJZ81UlrklH6TJwZ8EZpHoAimZjr6dyXUK80ns0TUo+yoVC21CgpWuE0pXbURi7kwHLOCXKKLEwvCKZJOvL0qVHCbo5hjvK1H2kjUhQUUg+JC0p/li8u50Mcsxp1DziXC45jqgKGyhrizqYY5RGQHVssKk1osrdvL/ACi2rRmjU4FltBP7S6U/hSIKU7ajTCMb7iG0j6S1BI7TrgXyd0U62p7k7R5BDrhWQ0ldTUmmIhSD3Kqa9kWMncdKlWObffmVnuitdK+MiqiOBVDSZHGpcgKru2L45ZK+SkW1zbxyAQFBPaAVK8QTTeRFfJ6Cz1quJetlwttg1TKtmlN1aVCPHVSjvEEOx9HZeTThlmkNA68IzP2lHNXpJizCYlnA+BNSt1Gs2zm5dtLTKEoQkUSlIoAP97dsSoUKJopQoUKMsmMDG7n6x85TPqQTjAxu5+sPOUz6kVjsUj7Lm4LvOY8p9g1BQgA3Z3kMWXLuNvIdWpbvKVRgoByaEZ4lg1qg9o3xsDf5JjWxM9jXxIpNE8yOoOaAcKAInVhVgY8/sl1Mz2NfEhc/sl1Mz/C18SJ8GTZNmCJ1YasDLn9k+pmexr4kPz8yfUzHY18SBwX7LZ27omQoGnPzJ9TMdjXxIbn5k+pmOxr4kbhP2S527olmFSBpz8SfUzHY18SFz8yfUzHY18SNwX7LZ27ol0h4GfPzJ9TMdjXxIXPzJ9TMdjXxI3CfstnbuiZCrAz5+ZPqZjsa+JC5+ZPqZjsa+JG4T9ls7d0TQYVYGSr+pIfoZnsa+JDc/sl1Mz/C16P0kHgybJsw3ROrCrAx5/ZLqZn+Fr4kLn7k9XIzPY18SNwZNlswROgZ3dDK0POMx+KI5XfzKD9BM9jXxP8AdI8brZoPMzjqQQHJ15wA5EBaW1itNtFDaYZrHNaaoEg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Contact Info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52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Skyshade Daylights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H.No: 6-3-1216/141,Methodist Colony, Kundanbagh                       Begumpet, Hyderabad-500016, Andhra Pradesh, India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Phone: +9140  66623392/93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Website: 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http://www.skyshade.in/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tb for pot 1"/>
          <p:cNvPicPr>
            <a:picLocks noChangeAspect="1" noChangeArrowheads="1"/>
          </p:cNvPicPr>
          <p:nvPr/>
        </p:nvPicPr>
        <p:blipFill>
          <a:blip r:embed="rId2"/>
          <a:srcRect r="16025" b="87939"/>
          <a:stretch>
            <a:fillRect/>
          </a:stretch>
        </p:blipFill>
        <p:spPr bwMode="auto">
          <a:xfrm>
            <a:off x="0" y="0"/>
            <a:ext cx="8077200" cy="6858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0" y="47625"/>
            <a:ext cx="1257300" cy="63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62200" y="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Infrastructure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3451"/>
            <a:ext cx="8610600" cy="659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Manufacturing Unit: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company owns a fully equipped  manufacturing unit for all products.</a:t>
            </a:r>
          </a:p>
          <a:p>
            <a:pPr>
              <a:lnSpc>
                <a:spcPts val="2880"/>
              </a:lnSpc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88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Design Facility: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Design of Daylighting Product Solution.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Design of Tensioned Fabric Structures.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Design of Steel Structures. </a:t>
            </a:r>
          </a:p>
          <a:p>
            <a:pPr>
              <a:lnSpc>
                <a:spcPts val="2880"/>
              </a:lnSpc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88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Our Team - Our Strength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company has technically qualified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design engineers, draftsman's, experienced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fabricators and skilled Technicians for erection.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design. fabrication and erection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departments are headed by senior managers.</a:t>
            </a:r>
          </a:p>
          <a:p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Desktop\Company profile(New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828800"/>
            <a:ext cx="41148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5" descr="tb for pot 1"/>
          <p:cNvPicPr>
            <a:picLocks noChangeAspect="1" noChangeArrowheads="1"/>
          </p:cNvPicPr>
          <p:nvPr/>
        </p:nvPicPr>
        <p:blipFill>
          <a:blip r:embed="rId2"/>
          <a:srcRect r="16025" b="87939"/>
          <a:stretch>
            <a:fillRect/>
          </a:stretch>
        </p:blipFill>
        <p:spPr bwMode="auto">
          <a:xfrm>
            <a:off x="0" y="0"/>
            <a:ext cx="8077200" cy="9906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0" y="47625"/>
            <a:ext cx="1257300" cy="63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76400" y="0"/>
            <a:ext cx="520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Research &amp; Development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295400"/>
            <a:ext cx="922019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 &amp; D On Daylighting Solutions:</a:t>
            </a:r>
          </a:p>
          <a:p>
            <a:endParaRPr lang="en-US" sz="3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Daylighting Lab is the dedicated R &amp; D center of Skyshade,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the first of it’s kind of in India. 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lab works in development and testing of  Daylighting systems.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Daylighting Lab is equipped with research light grade sensors,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Light integrates, test rooms for prototypes &amp; other facilities.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Realizing the importance of this, Skyshade is developing this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center into major development lab.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Z:\Satya Marketing\presentation images\light pipe images\new_intro_images\new_intro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Z:\Satya Marketing\presentation images\light pipe images\new_intro_images\new_intro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74480"/>
          </a:xfrm>
          <a:prstGeom prst="rect">
            <a:avLst/>
          </a:prstGeom>
          <a:noFill/>
        </p:spPr>
      </p:pic>
      <p:pic>
        <p:nvPicPr>
          <p:cNvPr id="4" name="Picture 3" descr="cid:image001.jpg@01CB2F35.99E4C53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700" y="0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19446"/>
            <a:ext cx="796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is a property of Skyshade. It Cannot be reproduced partly or wholly without permission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ight and Day">
  <a:themeElements>
    <a:clrScheme name="Night-and-Day-PowerPoint-Template 14">
      <a:dk1>
        <a:srgbClr val="000000"/>
      </a:dk1>
      <a:lt1>
        <a:srgbClr val="FFFFFF"/>
      </a:lt1>
      <a:dk2>
        <a:srgbClr val="319734"/>
      </a:dk2>
      <a:lt2>
        <a:srgbClr val="000059"/>
      </a:lt2>
      <a:accent1>
        <a:srgbClr val="214697"/>
      </a:accent1>
      <a:accent2>
        <a:srgbClr val="BCC0C1"/>
      </a:accent2>
      <a:accent3>
        <a:srgbClr val="FFFFFF"/>
      </a:accent3>
      <a:accent4>
        <a:srgbClr val="000000"/>
      </a:accent4>
      <a:accent5>
        <a:srgbClr val="ABB0C9"/>
      </a:accent5>
      <a:accent6>
        <a:srgbClr val="AAAEAF"/>
      </a:accent6>
      <a:hlink>
        <a:srgbClr val="D9E3D4"/>
      </a:hlink>
      <a:folHlink>
        <a:srgbClr val="CBF199"/>
      </a:folHlink>
    </a:clrScheme>
    <a:fontScheme name="Night-and-Day-PowerPoint-Templ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ight-and-Day-PowerPoin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ght-and-Day-PowerPoin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ght-and-Day-PowerPoin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ght-and-Day-PowerPoin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ght-and-Day-PowerPoin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ght-and-Day-PowerPoin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ght-and-Day-PowerPoint-Template 13">
        <a:dk1>
          <a:srgbClr val="093E48"/>
        </a:dk1>
        <a:lt1>
          <a:srgbClr val="FFFFFF"/>
        </a:lt1>
        <a:dk2>
          <a:srgbClr val="093E48"/>
        </a:dk2>
        <a:lt2>
          <a:srgbClr val="FF412E"/>
        </a:lt2>
        <a:accent1>
          <a:srgbClr val="A5CA11"/>
        </a:accent1>
        <a:accent2>
          <a:srgbClr val="FEB200"/>
        </a:accent2>
        <a:accent3>
          <a:srgbClr val="FFFFFF"/>
        </a:accent3>
        <a:accent4>
          <a:srgbClr val="06343C"/>
        </a:accent4>
        <a:accent5>
          <a:srgbClr val="CFE1AA"/>
        </a:accent5>
        <a:accent6>
          <a:srgbClr val="E6A100"/>
        </a:accent6>
        <a:hlink>
          <a:srgbClr val="EF027E"/>
        </a:hlink>
        <a:folHlink>
          <a:srgbClr val="00A0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ght-and-Day-PowerPoint-Template 14">
        <a:dk1>
          <a:srgbClr val="000000"/>
        </a:dk1>
        <a:lt1>
          <a:srgbClr val="FFFFFF"/>
        </a:lt1>
        <a:dk2>
          <a:srgbClr val="319734"/>
        </a:dk2>
        <a:lt2>
          <a:srgbClr val="000059"/>
        </a:lt2>
        <a:accent1>
          <a:srgbClr val="214697"/>
        </a:accent1>
        <a:accent2>
          <a:srgbClr val="BCC0C1"/>
        </a:accent2>
        <a:accent3>
          <a:srgbClr val="FFFFFF"/>
        </a:accent3>
        <a:accent4>
          <a:srgbClr val="000000"/>
        </a:accent4>
        <a:accent5>
          <a:srgbClr val="ABB0C9"/>
        </a:accent5>
        <a:accent6>
          <a:srgbClr val="AAAEAF"/>
        </a:accent6>
        <a:hlink>
          <a:srgbClr val="D9E3D4"/>
        </a:hlink>
        <a:folHlink>
          <a:srgbClr val="CBF1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2661</Words>
  <Application>Microsoft Office PowerPoint</Application>
  <PresentationFormat>On-screen Show (4:3)</PresentationFormat>
  <Paragraphs>387</Paragraphs>
  <Slides>57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默认设计模板</vt:lpstr>
      <vt:lpstr>Night and Day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Light Diffuser:</vt:lpstr>
      <vt:lpstr>Light Diffuser:</vt:lpstr>
      <vt:lpstr>Light Diffuser:</vt:lpstr>
      <vt:lpstr>Heat Transfer:</vt:lpstr>
      <vt:lpstr>Harvesting Sunlight with out Heat</vt:lpstr>
      <vt:lpstr>Lightpipe™ Daylighting compares with Electrical Lighting</vt:lpstr>
      <vt:lpstr>Lightpipe™ Daylighting compares with Electrical Lighting</vt:lpstr>
      <vt:lpstr>Lightpipe™ Sizes:</vt:lpstr>
      <vt:lpstr>Slide 24</vt:lpstr>
      <vt:lpstr>Slide 25</vt:lpstr>
      <vt:lpstr>Slide 26</vt:lpstr>
      <vt:lpstr>Slide 27</vt:lpstr>
      <vt:lpstr>r</vt:lpstr>
      <vt:lpstr>Slide 29</vt:lpstr>
      <vt:lpstr>Slide 30</vt:lpstr>
      <vt:lpstr>Slide 31</vt:lpstr>
      <vt:lpstr>Slide 32</vt:lpstr>
      <vt:lpstr>Lightpipe Daylighting in Basement  </vt:lpstr>
      <vt:lpstr>Lightpipe™ - Side wall Installation</vt:lpstr>
      <vt:lpstr>Slide 35</vt:lpstr>
      <vt:lpstr>Payback Calculations</vt:lpstr>
      <vt:lpstr>Payback Calculations</vt:lpstr>
      <vt:lpstr>Lightpipe™ Lumen Output</vt:lpstr>
      <vt:lpstr>Energy Savings</vt:lpstr>
      <vt:lpstr>Daylight in Green Buildings</vt:lpstr>
      <vt:lpstr>Maintenance:</vt:lpstr>
      <vt:lpstr>Slide 42</vt:lpstr>
      <vt:lpstr>Slide 43</vt:lpstr>
      <vt:lpstr>Slide 44</vt:lpstr>
      <vt:lpstr>Slide 45</vt:lpstr>
      <vt:lpstr>Slide 46</vt:lpstr>
      <vt:lpstr>Slide 47</vt:lpstr>
      <vt:lpstr>Daylight Dimming Arrangement </vt:lpstr>
      <vt:lpstr>Lightpipe™ Daylighting integration with Electrical lighting: </vt:lpstr>
      <vt:lpstr>Lightpipe™ Daylighting integration with Electrical lighting:</vt:lpstr>
      <vt:lpstr>Lightpipe Integration with Electrical Lighting Flash Animation</vt:lpstr>
      <vt:lpstr>Integration of Daylighting with Electrical Lighting</vt:lpstr>
      <vt:lpstr>For 24 hours operating production floors:</vt:lpstr>
      <vt:lpstr>For 10hrs operating cycle spaces</vt:lpstr>
      <vt:lpstr>Slide 55</vt:lpstr>
      <vt:lpstr>Slide 56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ss</cp:lastModifiedBy>
  <cp:revision>155</cp:revision>
  <dcterms:created xsi:type="dcterms:W3CDTF">2006-08-16T00:00:00Z</dcterms:created>
  <dcterms:modified xsi:type="dcterms:W3CDTF">2014-01-07T08:17:52Z</dcterms:modified>
</cp:coreProperties>
</file>